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tags/tag1.xml" ContentType="application/vnd.openxmlformats-officedocument.presentationml.tags+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tags/tag2.xml" ContentType="application/vnd.openxmlformats-officedocument.presentationml.tags+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tags/tag3.xml" ContentType="application/vnd.openxmlformats-officedocument.presentationml.tags+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7.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8.xml" ContentType="application/vnd.openxmlformats-officedocument.themeOverrid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9.xml" ContentType="application/vnd.openxmlformats-officedocument.themeOverrid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0.xml" ContentType="application/vnd.openxmlformats-officedocument.themeOverride+xml"/>
  <Override PartName="/ppt/notesSlides/notesSlide1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1.xml" ContentType="application/vnd.openxmlformats-officedocument.themeOverride+xml"/>
  <Override PartName="/ppt/notesSlides/notesSlide1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1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notesSlides/notesSlide1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notesSlides/notesSlide17.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tags/tag4.xml" ContentType="application/vnd.openxmlformats-officedocument.presentationml.tags+xml"/>
  <Override PartName="/ppt/notesSlides/notesSlide20.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5" r:id="rId3"/>
    <p:sldMasterId id="2147483689" r:id="rId4"/>
    <p:sldMasterId id="2147483703" r:id="rId5"/>
    <p:sldMasterId id="2147483717" r:id="rId6"/>
  </p:sldMasterIdLst>
  <p:notesMasterIdLst>
    <p:notesMasterId r:id="rId31"/>
  </p:notesMasterIdLst>
  <p:handoutMasterIdLst>
    <p:handoutMasterId r:id="rId32"/>
  </p:handoutMasterIdLst>
  <p:sldIdLst>
    <p:sldId id="484" r:id="rId7"/>
    <p:sldId id="485" r:id="rId8"/>
    <p:sldId id="536" r:id="rId9"/>
    <p:sldId id="487" r:id="rId10"/>
    <p:sldId id="488" r:id="rId11"/>
    <p:sldId id="489" r:id="rId12"/>
    <p:sldId id="537" r:id="rId13"/>
    <p:sldId id="552" r:id="rId14"/>
    <p:sldId id="550" r:id="rId15"/>
    <p:sldId id="538" r:id="rId16"/>
    <p:sldId id="539" r:id="rId17"/>
    <p:sldId id="540" r:id="rId18"/>
    <p:sldId id="541" r:id="rId19"/>
    <p:sldId id="542" r:id="rId20"/>
    <p:sldId id="544" r:id="rId21"/>
    <p:sldId id="499" r:id="rId22"/>
    <p:sldId id="545" r:id="rId23"/>
    <p:sldId id="500" r:id="rId24"/>
    <p:sldId id="551" r:id="rId25"/>
    <p:sldId id="546" r:id="rId26"/>
    <p:sldId id="548" r:id="rId27"/>
    <p:sldId id="549" r:id="rId28"/>
    <p:sldId id="505" r:id="rId29"/>
    <p:sldId id="506"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61" userDrawn="1">
          <p15:clr>
            <a:srgbClr val="A4A3A4"/>
          </p15:clr>
        </p15:guide>
        <p15:guide id="2" pos="506" userDrawn="1">
          <p15:clr>
            <a:srgbClr val="A4A3A4"/>
          </p15:clr>
        </p15:guide>
        <p15:guide id="3" pos="665" userDrawn="1">
          <p15:clr>
            <a:srgbClr val="A4A3A4"/>
          </p15:clr>
        </p15:guide>
        <p15:guide id="4" pos="3840" userDrawn="1">
          <p15:clr>
            <a:srgbClr val="A4A3A4"/>
          </p15:clr>
        </p15:guide>
        <p15:guide id="5" pos="6992" userDrawn="1">
          <p15:clr>
            <a:srgbClr val="A4A3A4"/>
          </p15:clr>
        </p15:guide>
        <p15:guide id="6" orient="horz" pos="2205" userDrawn="1">
          <p15:clr>
            <a:srgbClr val="A4A3A4"/>
          </p15:clr>
        </p15:guide>
        <p15:guide id="7" pos="721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nlong Wu" initials="JW" lastIdx="6" clrIdx="0">
    <p:extLst>
      <p:ext uri="{19B8F6BF-5375-455C-9EA6-DF929625EA0E}">
        <p15:presenceInfo xmlns:p15="http://schemas.microsoft.com/office/powerpoint/2012/main" userId="4b647d056bdb0bee" providerId="Windows Live"/>
      </p:ext>
    </p:extLst>
  </p:cmAuthor>
  <p:cmAuthor id="2" name="明明 侯" initials="明明" lastIdx="1" clrIdx="1">
    <p:extLst>
      <p:ext uri="{19B8F6BF-5375-455C-9EA6-DF929625EA0E}">
        <p15:presenceInfo xmlns:p15="http://schemas.microsoft.com/office/powerpoint/2012/main" userId="4ad4edd4e9613350" providerId="Windows Live"/>
      </p:ext>
    </p:extLst>
  </p:cmAuthor>
  <p:cmAuthor id="3" name="Microsoft 帐户" initials="M帐" lastIdx="4" clrIdx="2">
    <p:extLst>
      <p:ext uri="{19B8F6BF-5375-455C-9EA6-DF929625EA0E}">
        <p15:presenceInfo xmlns:p15="http://schemas.microsoft.com/office/powerpoint/2012/main" userId="90adfa9c296c83f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007A37"/>
    <a:srgbClr val="08275D"/>
    <a:srgbClr val="000066"/>
    <a:srgbClr val="595959"/>
    <a:srgbClr val="636946"/>
    <a:srgbClr val="0076CB"/>
    <a:srgbClr val="616161"/>
    <a:srgbClr val="969696"/>
    <a:srgbClr val="C6C6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78628" autoAdjust="0"/>
  </p:normalViewPr>
  <p:slideViewPr>
    <p:cSldViewPr snapToGrid="0">
      <p:cViewPr varScale="1">
        <p:scale>
          <a:sx n="80" d="100"/>
          <a:sy n="80" d="100"/>
        </p:scale>
        <p:origin x="184" y="64"/>
      </p:cViewPr>
      <p:guideLst>
        <p:guide pos="461"/>
        <p:guide pos="506"/>
        <p:guide pos="665"/>
        <p:guide pos="3840"/>
        <p:guide pos="6992"/>
        <p:guide orient="horz" pos="2205"/>
        <p:guide pos="7219"/>
      </p:guideLst>
    </p:cSldViewPr>
  </p:slideViewPr>
  <p:outlineViewPr>
    <p:cViewPr>
      <p:scale>
        <a:sx n="33" d="100"/>
        <a:sy n="33" d="100"/>
      </p:scale>
      <p:origin x="0" y="-1984"/>
    </p:cViewPr>
  </p:outlineViewPr>
  <p:notesTextViewPr>
    <p:cViewPr>
      <p:scale>
        <a:sx n="1" d="1"/>
        <a:sy n="1" d="1"/>
      </p:scale>
      <p:origin x="0" y="0"/>
    </p:cViewPr>
  </p:notesTextViewPr>
  <p:sorterViewPr>
    <p:cViewPr>
      <p:scale>
        <a:sx n="100" d="100"/>
        <a:sy n="100" d="100"/>
      </p:scale>
      <p:origin x="0" y="-5232"/>
    </p:cViewPr>
  </p:sorterViewPr>
  <p:notesViewPr>
    <p:cSldViewPr snapToGrid="0" showGuides="1">
      <p:cViewPr varScale="1">
        <p:scale>
          <a:sx n="59" d="100"/>
          <a:sy n="59" d="100"/>
        </p:scale>
        <p:origin x="2528" y="6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ason\&#26700;&#38754;\202205&#20108;&#32423;&#24066;&#22330;&#26376;&#25253;\2205&#36135;&#24065;&#25237;&#25918;(&#22238;&#31548;)&#32479;&#3574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jason\&#26700;&#38754;\202204&#20108;&#32423;&#24066;&#22330;&#26376;&#25253;\2204&#34701;&#36164;&#34701;&#21048;&#20132;&#26131;&#24066;&#22330;&#32479;&#35745;(&#21516;&#33457;&#39034;&#32479;&#35745;).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965084691594757E-2"/>
          <c:y val="6.2021869042831822E-2"/>
          <c:w val="0.89259387983381289"/>
          <c:h val="0.79011743417716918"/>
        </c:manualLayout>
      </c:layout>
      <c:lineChart>
        <c:grouping val="standard"/>
        <c:varyColors val="0"/>
        <c:ser>
          <c:idx val="0"/>
          <c:order val="0"/>
          <c:tx>
            <c:strRef>
              <c:f>Sheet1!$B$1</c:f>
              <c:strCache>
                <c:ptCount val="1"/>
                <c:pt idx="0">
                  <c:v>制造业PMI</c:v>
                </c:pt>
              </c:strCache>
            </c:strRef>
          </c:tx>
          <c:spPr>
            <a:ln w="28575" cap="rnd">
              <a:solidFill>
                <a:srgbClr val="002060"/>
              </a:solidFill>
              <a:round/>
            </a:ln>
            <a:effectLst/>
          </c:spPr>
          <c:marker>
            <c:symbol val="square"/>
            <c:size val="7"/>
            <c:spPr>
              <a:solidFill>
                <a:schemeClr val="accent1">
                  <a:lumMod val="50000"/>
                </a:schemeClr>
              </a:solidFill>
              <a:ln w="9525">
                <a:solidFill>
                  <a:schemeClr val="accent1">
                    <a:lumMod val="50000"/>
                  </a:schemeClr>
                </a:solidFill>
              </a:ln>
              <a:effectLst/>
            </c:spPr>
          </c:marker>
          <c:dLbls>
            <c:dLbl>
              <c:idx val="12"/>
              <c:layout>
                <c:manualLayout>
                  <c:x val="-1.2221526091013171E-16"/>
                  <c:y val="-7.05828906140890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A01-499A-8528-5DD77DF32DD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rgbClr val="002060"/>
                      </a:solidFill>
                      <a:round/>
                      <a:tailEnd type="triangle"/>
                    </a:ln>
                    <a:effectLst/>
                  </c:spPr>
                </c15:leaderLines>
              </c:ext>
            </c:extLst>
          </c:dLbls>
          <c:cat>
            <c:numRef>
              <c:f>Sheet1!$A$2:$A$14</c:f>
              <c:numCache>
                <c:formatCode>yyyy"年"m"月";@</c:formatCode>
                <c:ptCount val="13"/>
                <c:pt idx="0">
                  <c:v>44712</c:v>
                </c:pt>
                <c:pt idx="1">
                  <c:v>44681</c:v>
                </c:pt>
                <c:pt idx="2">
                  <c:v>44651</c:v>
                </c:pt>
                <c:pt idx="3">
                  <c:v>44620</c:v>
                </c:pt>
                <c:pt idx="4">
                  <c:v>44562</c:v>
                </c:pt>
                <c:pt idx="5">
                  <c:v>44531</c:v>
                </c:pt>
                <c:pt idx="6">
                  <c:v>44501</c:v>
                </c:pt>
                <c:pt idx="7">
                  <c:v>44470</c:v>
                </c:pt>
                <c:pt idx="8">
                  <c:v>44440</c:v>
                </c:pt>
                <c:pt idx="9">
                  <c:v>44409</c:v>
                </c:pt>
                <c:pt idx="10">
                  <c:v>44378</c:v>
                </c:pt>
                <c:pt idx="11">
                  <c:v>44348</c:v>
                </c:pt>
                <c:pt idx="12">
                  <c:v>44317</c:v>
                </c:pt>
              </c:numCache>
            </c:numRef>
          </c:cat>
          <c:val>
            <c:numRef>
              <c:f>Sheet1!$B$2:$B$14</c:f>
              <c:numCache>
                <c:formatCode>0.00%</c:formatCode>
                <c:ptCount val="13"/>
                <c:pt idx="0">
                  <c:v>0.496</c:v>
                </c:pt>
                <c:pt idx="1">
                  <c:v>0.47399999999999998</c:v>
                </c:pt>
                <c:pt idx="2">
                  <c:v>0.495</c:v>
                </c:pt>
                <c:pt idx="3">
                  <c:v>0.502</c:v>
                </c:pt>
                <c:pt idx="4">
                  <c:v>0.501</c:v>
                </c:pt>
                <c:pt idx="5">
                  <c:v>0.503</c:v>
                </c:pt>
                <c:pt idx="6">
                  <c:v>0.501</c:v>
                </c:pt>
                <c:pt idx="7">
                  <c:v>0.49200000000000005</c:v>
                </c:pt>
                <c:pt idx="8">
                  <c:v>0.496</c:v>
                </c:pt>
                <c:pt idx="9">
                  <c:v>0.501</c:v>
                </c:pt>
                <c:pt idx="10">
                  <c:v>0.504</c:v>
                </c:pt>
                <c:pt idx="11">
                  <c:v>0.50900000000000001</c:v>
                </c:pt>
                <c:pt idx="12">
                  <c:v>0.51</c:v>
                </c:pt>
              </c:numCache>
            </c:numRef>
          </c:val>
          <c:smooth val="1"/>
          <c:extLst>
            <c:ext xmlns:c16="http://schemas.microsoft.com/office/drawing/2014/chart" uri="{C3380CC4-5D6E-409C-BE32-E72D297353CC}">
              <c16:uniqueId val="{00000001-A299-4664-9A2C-40957AECD582}"/>
            </c:ext>
          </c:extLst>
        </c:ser>
        <c:ser>
          <c:idx val="1"/>
          <c:order val="1"/>
          <c:tx>
            <c:strRef>
              <c:f>Sheet1!$C$1</c:f>
              <c:strCache>
                <c:ptCount val="1"/>
                <c:pt idx="0">
                  <c:v>财新中国PMI</c:v>
                </c:pt>
              </c:strCache>
            </c:strRef>
          </c:tx>
          <c:spPr>
            <a:ln w="28575" cap="rnd">
              <a:solidFill>
                <a:srgbClr val="FF9933"/>
              </a:solidFill>
              <a:round/>
            </a:ln>
            <a:effectLst/>
          </c:spPr>
          <c:marker>
            <c:symbol val="triangle"/>
            <c:size val="7"/>
            <c:spPr>
              <a:solidFill>
                <a:srgbClr val="FF9933"/>
              </a:solidFill>
              <a:ln w="9525">
                <a:solidFill>
                  <a:srgbClr val="FF9933"/>
                </a:solidFill>
              </a:ln>
              <a:effectLst/>
            </c:spPr>
          </c:marker>
          <c:dLbls>
            <c:dLbl>
              <c:idx val="12"/>
              <c:layout>
                <c:manualLayout>
                  <c:x val="-1.3936336723839306E-4"/>
                  <c:y val="3.8647107327705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01-499A-8528-5DD77DF32DD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rgbClr val="FF9933"/>
                      </a:solidFill>
                      <a:round/>
                      <a:headEnd type="none"/>
                      <a:tailEnd type="triangle"/>
                    </a:ln>
                    <a:effectLst/>
                  </c:spPr>
                </c15:leaderLines>
              </c:ext>
            </c:extLst>
          </c:dLbls>
          <c:cat>
            <c:numRef>
              <c:f>Sheet1!$A$2:$A$14</c:f>
              <c:numCache>
                <c:formatCode>yyyy"年"m"月";@</c:formatCode>
                <c:ptCount val="13"/>
                <c:pt idx="0">
                  <c:v>44712</c:v>
                </c:pt>
                <c:pt idx="1">
                  <c:v>44681</c:v>
                </c:pt>
                <c:pt idx="2">
                  <c:v>44651</c:v>
                </c:pt>
                <c:pt idx="3">
                  <c:v>44620</c:v>
                </c:pt>
                <c:pt idx="4">
                  <c:v>44562</c:v>
                </c:pt>
                <c:pt idx="5">
                  <c:v>44531</c:v>
                </c:pt>
                <c:pt idx="6">
                  <c:v>44501</c:v>
                </c:pt>
                <c:pt idx="7">
                  <c:v>44470</c:v>
                </c:pt>
                <c:pt idx="8">
                  <c:v>44440</c:v>
                </c:pt>
                <c:pt idx="9">
                  <c:v>44409</c:v>
                </c:pt>
                <c:pt idx="10">
                  <c:v>44378</c:v>
                </c:pt>
                <c:pt idx="11">
                  <c:v>44348</c:v>
                </c:pt>
                <c:pt idx="12">
                  <c:v>44317</c:v>
                </c:pt>
              </c:numCache>
            </c:numRef>
          </c:cat>
          <c:val>
            <c:numRef>
              <c:f>Sheet1!$C$2:$C$14</c:f>
              <c:numCache>
                <c:formatCode>0.00%</c:formatCode>
                <c:ptCount val="13"/>
                <c:pt idx="0">
                  <c:v>0.48099999999999998</c:v>
                </c:pt>
                <c:pt idx="1">
                  <c:v>0.46</c:v>
                </c:pt>
                <c:pt idx="2">
                  <c:v>0.48099999999999998</c:v>
                </c:pt>
                <c:pt idx="3">
                  <c:v>0.504</c:v>
                </c:pt>
                <c:pt idx="4">
                  <c:v>0.49099999999999999</c:v>
                </c:pt>
                <c:pt idx="5">
                  <c:v>0.50900000000000001</c:v>
                </c:pt>
                <c:pt idx="6">
                  <c:v>0.499</c:v>
                </c:pt>
                <c:pt idx="7">
                  <c:v>0.50600000000000001</c:v>
                </c:pt>
                <c:pt idx="8">
                  <c:v>0.5</c:v>
                </c:pt>
                <c:pt idx="9">
                  <c:v>0.49200000000000005</c:v>
                </c:pt>
                <c:pt idx="10">
                  <c:v>0.503</c:v>
                </c:pt>
                <c:pt idx="11">
                  <c:v>0.51300000000000001</c:v>
                </c:pt>
                <c:pt idx="12">
                  <c:v>0.52</c:v>
                </c:pt>
              </c:numCache>
            </c:numRef>
          </c:val>
          <c:smooth val="1"/>
          <c:extLst>
            <c:ext xmlns:c16="http://schemas.microsoft.com/office/drawing/2014/chart" uri="{C3380CC4-5D6E-409C-BE32-E72D297353CC}">
              <c16:uniqueId val="{00000003-A299-4664-9A2C-40957AECD582}"/>
            </c:ext>
          </c:extLst>
        </c:ser>
        <c:dLbls>
          <c:showLegendKey val="0"/>
          <c:showVal val="0"/>
          <c:showCatName val="0"/>
          <c:showSerName val="0"/>
          <c:showPercent val="0"/>
          <c:showBubbleSize val="0"/>
        </c:dLbls>
        <c:marker val="1"/>
        <c:smooth val="0"/>
        <c:axId val="444000408"/>
        <c:axId val="444005112"/>
      </c:lineChart>
      <c:dateAx>
        <c:axId val="444000408"/>
        <c:scaling>
          <c:orientation val="minMax"/>
        </c:scaling>
        <c:delete val="0"/>
        <c:axPos val="b"/>
        <c:numFmt formatCode="yyyy&quot;年&quot;m&quot;月&quot;;@" sourceLinked="1"/>
        <c:majorTickMark val="none"/>
        <c:minorTickMark val="none"/>
        <c:tickLblPos val="low"/>
        <c:spPr>
          <a:noFill/>
          <a:ln w="31750"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4005112"/>
        <c:crossesAt val="0.5"/>
        <c:auto val="1"/>
        <c:lblOffset val="100"/>
        <c:baseTimeUnit val="months"/>
      </c:dateAx>
      <c:valAx>
        <c:axId val="444005112"/>
        <c:scaling>
          <c:orientation val="minMax"/>
          <c:max val="0.55000000000000004"/>
          <c:min val="0.45500000000000002"/>
        </c:scaling>
        <c:delete val="0"/>
        <c:axPos val="l"/>
        <c:numFmt formatCode="0.00%" sourceLinked="1"/>
        <c:majorTickMark val="none"/>
        <c:minorTickMark val="none"/>
        <c:tickLblPos val="low"/>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4000408"/>
        <c:crosses val="autoZero"/>
        <c:crossBetween val="between"/>
      </c:valAx>
      <c:spPr>
        <a:noFill/>
        <a:ln>
          <a:noFill/>
        </a:ln>
        <a:effectLst/>
      </c:spPr>
    </c:plotArea>
    <c:legend>
      <c:legendPos val="b"/>
      <c:layout>
        <c:manualLayout>
          <c:xMode val="edge"/>
          <c:yMode val="edge"/>
          <c:x val="0.30128907532545113"/>
          <c:y val="0.92785553616443683"/>
          <c:w val="0.3974218493490978"/>
          <c:h val="7.214446383556331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sz="14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420305782303427E-2"/>
          <c:y val="2.1576182136602451E-2"/>
          <c:w val="0.82464477437661921"/>
          <c:h val="0.73638179645573809"/>
        </c:manualLayout>
      </c:layout>
      <c:barChart>
        <c:barDir val="col"/>
        <c:grouping val="clustered"/>
        <c:varyColors val="0"/>
        <c:ser>
          <c:idx val="0"/>
          <c:order val="0"/>
          <c:tx>
            <c:strRef>
              <c:f>Sheet1!$B$1</c:f>
              <c:strCache>
                <c:ptCount val="1"/>
                <c:pt idx="0">
                  <c:v>月成交量（万手）</c:v>
                </c:pt>
              </c:strCache>
            </c:strRef>
          </c:tx>
          <c:spPr>
            <a:solidFill>
              <a:schemeClr val="accent1"/>
            </a:solidFill>
            <a:ln>
              <a:noFill/>
            </a:ln>
            <a:effectLst/>
          </c:spPr>
          <c:invertIfNegative val="0"/>
          <c:cat>
            <c:strRef>
              <c:f>Sheet1!$A$2:$A$11</c:f>
              <c:strCache>
                <c:ptCount val="10"/>
                <c:pt idx="0">
                  <c:v>螺纹钢2210</c:v>
                </c:pt>
                <c:pt idx="1">
                  <c:v>PTA209</c:v>
                </c:pt>
                <c:pt idx="2">
                  <c:v>甲醇209</c:v>
                </c:pt>
                <c:pt idx="3">
                  <c:v>纯碱209</c:v>
                </c:pt>
                <c:pt idx="4">
                  <c:v>玻璃209</c:v>
                </c:pt>
                <c:pt idx="5">
                  <c:v>棕榈油2209</c:v>
                </c:pt>
                <c:pt idx="6">
                  <c:v>豆粕2209</c:v>
                </c:pt>
                <c:pt idx="7">
                  <c:v>PVC2209</c:v>
                </c:pt>
                <c:pt idx="8">
                  <c:v>燃油2209</c:v>
                </c:pt>
                <c:pt idx="9">
                  <c:v>铁矿石2209</c:v>
                </c:pt>
              </c:strCache>
            </c:strRef>
          </c:cat>
          <c:val>
            <c:numRef>
              <c:f>Sheet1!$B$2:$B$11</c:f>
              <c:numCache>
                <c:formatCode>#,##0.00</c:formatCode>
                <c:ptCount val="10"/>
                <c:pt idx="0">
                  <c:v>3519.2539000000002</c:v>
                </c:pt>
                <c:pt idx="1">
                  <c:v>3392.5603000000001</c:v>
                </c:pt>
                <c:pt idx="2">
                  <c:v>2771.9447</c:v>
                </c:pt>
                <c:pt idx="3">
                  <c:v>2144.1959999999999</c:v>
                </c:pt>
                <c:pt idx="4">
                  <c:v>1775.6211000000001</c:v>
                </c:pt>
                <c:pt idx="5">
                  <c:v>1421.4861000000001</c:v>
                </c:pt>
                <c:pt idx="6">
                  <c:v>1351.9329</c:v>
                </c:pt>
                <c:pt idx="7">
                  <c:v>1214.6503</c:v>
                </c:pt>
                <c:pt idx="8">
                  <c:v>1192.7833000000001</c:v>
                </c:pt>
                <c:pt idx="9">
                  <c:v>1095.6070999999999</c:v>
                </c:pt>
              </c:numCache>
            </c:numRef>
          </c:val>
          <c:extLst>
            <c:ext xmlns:c16="http://schemas.microsoft.com/office/drawing/2014/chart" uri="{C3380CC4-5D6E-409C-BE32-E72D297353CC}">
              <c16:uniqueId val="{00000000-536D-48F2-B2C1-018C55DDCD54}"/>
            </c:ext>
          </c:extLst>
        </c:ser>
        <c:dLbls>
          <c:showLegendKey val="0"/>
          <c:showVal val="0"/>
          <c:showCatName val="0"/>
          <c:showSerName val="0"/>
          <c:showPercent val="0"/>
          <c:showBubbleSize val="0"/>
        </c:dLbls>
        <c:gapWidth val="100"/>
        <c:axId val="440886392"/>
        <c:axId val="440882864"/>
      </c:barChart>
      <c:scatterChart>
        <c:scatterStyle val="lineMarker"/>
        <c:varyColors val="0"/>
        <c:ser>
          <c:idx val="1"/>
          <c:order val="1"/>
          <c:tx>
            <c:strRef>
              <c:f>Sheet1!$C$1</c:f>
              <c:strCache>
                <c:ptCount val="1"/>
                <c:pt idx="0">
                  <c:v>月涨跌幅（%）</c:v>
                </c:pt>
              </c:strCache>
            </c:strRef>
          </c:tx>
          <c:spPr>
            <a:ln w="25400" cap="rnd">
              <a:noFill/>
              <a:round/>
            </a:ln>
            <a:effectLst/>
          </c:spPr>
          <c:marker>
            <c:symbol val="circle"/>
            <c:size val="5"/>
            <c:spPr>
              <a:solidFill>
                <a:srgbClr val="FF9933"/>
              </a:solidFill>
              <a:ln w="22225">
                <a:solidFill>
                  <a:srgbClr val="FF9933"/>
                </a:solidFill>
              </a:ln>
              <a:effectLst/>
            </c:spPr>
          </c:marker>
          <c:xVal>
            <c:strRef>
              <c:f>Sheet1!$A$2:$A$11</c:f>
              <c:strCache>
                <c:ptCount val="10"/>
                <c:pt idx="0">
                  <c:v>螺纹钢2210</c:v>
                </c:pt>
                <c:pt idx="1">
                  <c:v>PTA209</c:v>
                </c:pt>
                <c:pt idx="2">
                  <c:v>甲醇209</c:v>
                </c:pt>
                <c:pt idx="3">
                  <c:v>纯碱209</c:v>
                </c:pt>
                <c:pt idx="4">
                  <c:v>玻璃209</c:v>
                </c:pt>
                <c:pt idx="5">
                  <c:v>棕榈油2209</c:v>
                </c:pt>
                <c:pt idx="6">
                  <c:v>豆粕2209</c:v>
                </c:pt>
                <c:pt idx="7">
                  <c:v>PVC2209</c:v>
                </c:pt>
                <c:pt idx="8">
                  <c:v>燃油2209</c:v>
                </c:pt>
                <c:pt idx="9">
                  <c:v>铁矿石2209</c:v>
                </c:pt>
              </c:strCache>
            </c:strRef>
          </c:xVal>
          <c:yVal>
            <c:numRef>
              <c:f>Sheet1!$C$2:$C$11</c:f>
              <c:numCache>
                <c:formatCode>#,##0.00</c:formatCode>
                <c:ptCount val="10"/>
                <c:pt idx="0">
                  <c:v>-4.2565999999999997</c:v>
                </c:pt>
                <c:pt idx="1">
                  <c:v>8.3626000000000005</c:v>
                </c:pt>
                <c:pt idx="2">
                  <c:v>4.1249000000000002</c:v>
                </c:pt>
                <c:pt idx="3">
                  <c:v>3.5846</c:v>
                </c:pt>
                <c:pt idx="4">
                  <c:v>-4.9702999999999999</c:v>
                </c:pt>
                <c:pt idx="5">
                  <c:v>-2.5848</c:v>
                </c:pt>
                <c:pt idx="6">
                  <c:v>3.8527999999999998</c:v>
                </c:pt>
                <c:pt idx="7">
                  <c:v>-2.1991999999999998</c:v>
                </c:pt>
                <c:pt idx="8">
                  <c:v>-1.6296999999999999</c:v>
                </c:pt>
                <c:pt idx="9">
                  <c:v>4.6756000000000002</c:v>
                </c:pt>
              </c:numCache>
            </c:numRef>
          </c:yVal>
          <c:smooth val="0"/>
          <c:extLst>
            <c:ext xmlns:c16="http://schemas.microsoft.com/office/drawing/2014/chart" uri="{C3380CC4-5D6E-409C-BE32-E72D297353CC}">
              <c16:uniqueId val="{00000001-536D-48F2-B2C1-018C55DDCD54}"/>
            </c:ext>
          </c:extLst>
        </c:ser>
        <c:dLbls>
          <c:showLegendKey val="0"/>
          <c:showVal val="0"/>
          <c:showCatName val="0"/>
          <c:showSerName val="0"/>
          <c:showPercent val="0"/>
          <c:showBubbleSize val="0"/>
        </c:dLbls>
        <c:axId val="440887960"/>
        <c:axId val="440887176"/>
      </c:scatterChart>
      <c:catAx>
        <c:axId val="440886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0882864"/>
        <c:crosses val="autoZero"/>
        <c:auto val="1"/>
        <c:lblAlgn val="ctr"/>
        <c:lblOffset val="100"/>
        <c:noMultiLvlLbl val="0"/>
      </c:catAx>
      <c:valAx>
        <c:axId val="440882864"/>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0886392"/>
        <c:crosses val="autoZero"/>
        <c:crossBetween val="between"/>
      </c:valAx>
      <c:valAx>
        <c:axId val="440887176"/>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0887960"/>
        <c:crosses val="max"/>
        <c:crossBetween val="midCat"/>
        <c:majorUnit val="10"/>
      </c:valAx>
      <c:valAx>
        <c:axId val="440887960"/>
        <c:scaling>
          <c:orientation val="minMax"/>
        </c:scaling>
        <c:delete val="1"/>
        <c:axPos val="t"/>
        <c:majorTickMark val="out"/>
        <c:minorTickMark val="none"/>
        <c:tickLblPos val="nextTo"/>
        <c:crossAx val="440887176"/>
        <c:crosses val="max"/>
        <c:crossBetween val="midCat"/>
      </c:valAx>
      <c:spPr>
        <a:noFill/>
        <a:ln>
          <a:noFill/>
        </a:ln>
        <a:effectLst/>
      </c:spPr>
    </c:plotArea>
    <c:legend>
      <c:legendPos val="b"/>
      <c:layout>
        <c:manualLayout>
          <c:xMode val="edge"/>
          <c:yMode val="edge"/>
          <c:x val="0.54123220540019057"/>
          <c:y val="7.0595441980274409E-3"/>
          <c:w val="0.39459971617190942"/>
          <c:h val="7.0666408002002606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legend>
    <c:plotVisOnly val="1"/>
    <c:dispBlanksAs val="gap"/>
    <c:showDLblsOverMax val="0"/>
  </c:chart>
  <c:spPr>
    <a:noFill/>
    <a:ln w="19050">
      <a:solidFill>
        <a:schemeClr val="bg1"/>
      </a:solidFill>
    </a:ln>
    <a:effectLst/>
  </c:spPr>
  <c:txPr>
    <a:bodyPr/>
    <a:lstStyle/>
    <a:p>
      <a:pPr>
        <a:defRPr sz="18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dirty="0"/>
              <a:t>沪市</a:t>
            </a:r>
            <a:endParaRPr lang="en-US" dirty="0"/>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manualLayout>
          <c:layoutTarget val="inner"/>
          <c:xMode val="edge"/>
          <c:yMode val="edge"/>
          <c:x val="1.4335792070470116E-2"/>
          <c:y val="0"/>
          <c:w val="0.97132841585905982"/>
          <c:h val="0.79577072220811107"/>
        </c:manualLayout>
      </c:layout>
      <c:barChart>
        <c:barDir val="col"/>
        <c:grouping val="clustered"/>
        <c:varyColors val="0"/>
        <c:ser>
          <c:idx val="0"/>
          <c:order val="0"/>
          <c:tx>
            <c:strRef>
              <c:f>Sheet1!$B$1</c:f>
              <c:strCache>
                <c:ptCount val="1"/>
                <c:pt idx="0">
                  <c:v>系列 1</c:v>
                </c:pt>
              </c:strCache>
            </c:strRef>
          </c:tx>
          <c:spPr>
            <a:solidFill>
              <a:srgbClr val="000066"/>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贵州茅台</c:v>
                </c:pt>
                <c:pt idx="1">
                  <c:v>工商银行</c:v>
                </c:pt>
                <c:pt idx="2">
                  <c:v>建设银行</c:v>
                </c:pt>
                <c:pt idx="3">
                  <c:v>农业银行</c:v>
                </c:pt>
                <c:pt idx="4">
                  <c:v>招商银行</c:v>
                </c:pt>
                <c:pt idx="5">
                  <c:v>中国石油</c:v>
                </c:pt>
                <c:pt idx="6">
                  <c:v>中国移动</c:v>
                </c:pt>
                <c:pt idx="7">
                  <c:v>中国银行</c:v>
                </c:pt>
                <c:pt idx="8">
                  <c:v>中国平安</c:v>
                </c:pt>
                <c:pt idx="9">
                  <c:v>中国神华</c:v>
                </c:pt>
              </c:strCache>
            </c:strRef>
          </c:cat>
          <c:val>
            <c:numRef>
              <c:f>Sheet1!$B$2:$B$11</c:f>
              <c:numCache>
                <c:formatCode>#,##0.00</c:formatCode>
                <c:ptCount val="10"/>
                <c:pt idx="0">
                  <c:v>2.27</c:v>
                </c:pt>
                <c:pt idx="1">
                  <c:v>1.6</c:v>
                </c:pt>
                <c:pt idx="2">
                  <c:v>1.25</c:v>
                </c:pt>
                <c:pt idx="3">
                  <c:v>1.05</c:v>
                </c:pt>
                <c:pt idx="4">
                  <c:v>1.01</c:v>
                </c:pt>
                <c:pt idx="5">
                  <c:v>0.99</c:v>
                </c:pt>
                <c:pt idx="6">
                  <c:v>0.94</c:v>
                </c:pt>
                <c:pt idx="7">
                  <c:v>0.9</c:v>
                </c:pt>
                <c:pt idx="8">
                  <c:v>0.8</c:v>
                </c:pt>
                <c:pt idx="9">
                  <c:v>0.64</c:v>
                </c:pt>
              </c:numCache>
            </c:numRef>
          </c:val>
          <c:extLst>
            <c:ext xmlns:c16="http://schemas.microsoft.com/office/drawing/2014/chart" uri="{C3380CC4-5D6E-409C-BE32-E72D297353CC}">
              <c16:uniqueId val="{00000000-7DB5-4928-8A32-2AB86014CB38}"/>
            </c:ext>
          </c:extLst>
        </c:ser>
        <c:dLbls>
          <c:dLblPos val="outEnd"/>
          <c:showLegendKey val="0"/>
          <c:showVal val="1"/>
          <c:showCatName val="0"/>
          <c:showSerName val="0"/>
          <c:showPercent val="0"/>
          <c:showBubbleSize val="0"/>
        </c:dLbls>
        <c:gapWidth val="80"/>
        <c:overlap val="-27"/>
        <c:axId val="443998448"/>
        <c:axId val="448646264"/>
      </c:barChart>
      <c:catAx>
        <c:axId val="44399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8646264"/>
        <c:crosses val="autoZero"/>
        <c:auto val="1"/>
        <c:lblAlgn val="ctr"/>
        <c:lblOffset val="100"/>
        <c:noMultiLvlLbl val="0"/>
      </c:catAx>
      <c:valAx>
        <c:axId val="448646264"/>
        <c:scaling>
          <c:orientation val="minMax"/>
        </c:scaling>
        <c:delete val="1"/>
        <c:axPos val="l"/>
        <c:numFmt formatCode="#,##0.00" sourceLinked="1"/>
        <c:majorTickMark val="none"/>
        <c:minorTickMark val="none"/>
        <c:tickLblPos val="nextTo"/>
        <c:crossAx val="443998448"/>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a:t>深市</a:t>
            </a:r>
          </a:p>
        </c:rich>
      </c:tx>
      <c:overlay val="0"/>
      <c:spPr>
        <a:noFill/>
        <a:ln>
          <a:noFill/>
        </a:ln>
        <a:effectLst/>
      </c:spPr>
      <c:txPr>
        <a:bodyPr rot="0" spcFirstLastPara="1" vertOverflow="ellipsis" vert="horz" wrap="square" anchor="ctr" anchorCtr="1"/>
        <a:lstStyle/>
        <a:p>
          <a:pPr>
            <a:defRPr sz="216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manualLayout>
          <c:layoutTarget val="inner"/>
          <c:xMode val="edge"/>
          <c:yMode val="edge"/>
          <c:x val="1.4335792070470116E-2"/>
          <c:y val="0"/>
          <c:w val="0.97132841585905982"/>
          <c:h val="0.79428688359364974"/>
        </c:manualLayout>
      </c:layout>
      <c:barChart>
        <c:barDir val="col"/>
        <c:grouping val="clustered"/>
        <c:varyColors val="0"/>
        <c:ser>
          <c:idx val="0"/>
          <c:order val="0"/>
          <c:tx>
            <c:strRef>
              <c:f>Sheet1!$B$1</c:f>
              <c:strCache>
                <c:ptCount val="1"/>
                <c:pt idx="0">
                  <c:v>系列 1</c:v>
                </c:pt>
              </c:strCache>
            </c:strRef>
          </c:tx>
          <c:spPr>
            <a:solidFill>
              <a:srgbClr val="FF9933"/>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Sheet1!$A$2:$A$11</c:f>
              <c:strCache>
                <c:ptCount val="10"/>
                <c:pt idx="0">
                  <c:v>宁德时代</c:v>
                </c:pt>
                <c:pt idx="1">
                  <c:v>比亚迪</c:v>
                </c:pt>
                <c:pt idx="2">
                  <c:v>五粮液</c:v>
                </c:pt>
                <c:pt idx="3">
                  <c:v>美的集团</c:v>
                </c:pt>
                <c:pt idx="4">
                  <c:v>迈瑞医疗</c:v>
                </c:pt>
                <c:pt idx="5">
                  <c:v>泸州老窖</c:v>
                </c:pt>
                <c:pt idx="6">
                  <c:v>海康威视</c:v>
                </c:pt>
                <c:pt idx="7">
                  <c:v>东方财富</c:v>
                </c:pt>
                <c:pt idx="8">
                  <c:v>平安银行</c:v>
                </c:pt>
                <c:pt idx="9">
                  <c:v>牧原股份</c:v>
                </c:pt>
              </c:strCache>
            </c:strRef>
          </c:cat>
          <c:val>
            <c:numRef>
              <c:f>Sheet1!$B$2:$B$11</c:f>
              <c:numCache>
                <c:formatCode>#,##0.00</c:formatCode>
                <c:ptCount val="10"/>
                <c:pt idx="0">
                  <c:v>0.95</c:v>
                </c:pt>
                <c:pt idx="1">
                  <c:v>0.8</c:v>
                </c:pt>
                <c:pt idx="2">
                  <c:v>0.67</c:v>
                </c:pt>
                <c:pt idx="3">
                  <c:v>0.38</c:v>
                </c:pt>
                <c:pt idx="4">
                  <c:v>0.37</c:v>
                </c:pt>
                <c:pt idx="5">
                  <c:v>0.32</c:v>
                </c:pt>
                <c:pt idx="6">
                  <c:v>0.32</c:v>
                </c:pt>
                <c:pt idx="7">
                  <c:v>0.3</c:v>
                </c:pt>
                <c:pt idx="8">
                  <c:v>0.27</c:v>
                </c:pt>
                <c:pt idx="9">
                  <c:v>0.27</c:v>
                </c:pt>
              </c:numCache>
            </c:numRef>
          </c:val>
          <c:extLst>
            <c:ext xmlns:c16="http://schemas.microsoft.com/office/drawing/2014/chart" uri="{C3380CC4-5D6E-409C-BE32-E72D297353CC}">
              <c16:uniqueId val="{00000000-BD4B-4AEB-BAD1-6CF4C535E092}"/>
            </c:ext>
          </c:extLst>
        </c:ser>
        <c:dLbls>
          <c:dLblPos val="outEnd"/>
          <c:showLegendKey val="0"/>
          <c:showVal val="1"/>
          <c:showCatName val="0"/>
          <c:showSerName val="0"/>
          <c:showPercent val="0"/>
          <c:showBubbleSize val="0"/>
        </c:dLbls>
        <c:gapWidth val="100"/>
        <c:overlap val="-24"/>
        <c:axId val="448646656"/>
        <c:axId val="448647048"/>
      </c:barChart>
      <c:catAx>
        <c:axId val="44864665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8647048"/>
        <c:crosses val="autoZero"/>
        <c:auto val="1"/>
        <c:lblAlgn val="ctr"/>
        <c:lblOffset val="100"/>
        <c:noMultiLvlLbl val="0"/>
      </c:catAx>
      <c:valAx>
        <c:axId val="448647048"/>
        <c:scaling>
          <c:orientation val="minMax"/>
          <c:max val="1.3"/>
          <c:min val="0"/>
        </c:scaling>
        <c:delete val="1"/>
        <c:axPos val="l"/>
        <c:numFmt formatCode="#,##0.00" sourceLinked="1"/>
        <c:majorTickMark val="none"/>
        <c:minorTickMark val="none"/>
        <c:tickLblPos val="nextTo"/>
        <c:crossAx val="448646656"/>
        <c:crosses val="autoZero"/>
        <c:crossBetween val="between"/>
      </c:valAx>
      <c:spPr>
        <a:noFill/>
        <a:ln>
          <a:noFill/>
        </a:ln>
        <a:effectLst/>
      </c:spPr>
    </c:plotArea>
    <c:plotVisOnly val="1"/>
    <c:dispBlanksAs val="gap"/>
    <c:showDLblsOverMax val="0"/>
  </c:chart>
  <c:spPr>
    <a:noFill/>
    <a:ln>
      <a:noFill/>
    </a:ln>
    <a:effectLst/>
  </c:spPr>
  <c:txPr>
    <a:bodyPr/>
    <a:lstStyle/>
    <a:p>
      <a:pPr>
        <a:defRPr sz="1800" b="0">
          <a:solidFill>
            <a:schemeClr val="tx1">
              <a:lumMod val="65000"/>
              <a:lumOff val="35000"/>
            </a:schemeClr>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3178065409609"/>
          <c:y val="2.6416307389758718E-2"/>
          <c:w val="0.87567043963254598"/>
          <c:h val="0.9471673852204826"/>
        </c:manualLayout>
      </c:layout>
      <c:barChart>
        <c:barDir val="bar"/>
        <c:grouping val="clustered"/>
        <c:varyColors val="0"/>
        <c:ser>
          <c:idx val="0"/>
          <c:order val="0"/>
          <c:tx>
            <c:strRef>
              <c:f>Sheet1!$B$1</c:f>
              <c:strCache>
                <c:ptCount val="1"/>
                <c:pt idx="0">
                  <c:v>月涨跌幅</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中通客车</c:v>
                </c:pt>
                <c:pt idx="1">
                  <c:v>新华制药</c:v>
                </c:pt>
                <c:pt idx="2">
                  <c:v>中成股份</c:v>
                </c:pt>
                <c:pt idx="3">
                  <c:v>*ST美尚</c:v>
                </c:pt>
                <c:pt idx="4">
                  <c:v>宝塔实业</c:v>
                </c:pt>
                <c:pt idx="5">
                  <c:v>农发种业</c:v>
                </c:pt>
                <c:pt idx="6">
                  <c:v>数源科技</c:v>
                </c:pt>
                <c:pt idx="7">
                  <c:v>爱旭股份</c:v>
                </c:pt>
                <c:pt idx="8">
                  <c:v>京泉华</c:v>
                </c:pt>
                <c:pt idx="9">
                  <c:v>特力A</c:v>
                </c:pt>
              </c:strCache>
            </c:strRef>
          </c:cat>
          <c:val>
            <c:numRef>
              <c:f>Sheet1!$B$2:$B$11</c:f>
              <c:numCache>
                <c:formatCode>0.00%</c:formatCode>
                <c:ptCount val="10"/>
                <c:pt idx="0">
                  <c:v>2.6105999999999998</c:v>
                </c:pt>
                <c:pt idx="1">
                  <c:v>1.4191999999999998</c:v>
                </c:pt>
                <c:pt idx="2">
                  <c:v>1.4180000000000001</c:v>
                </c:pt>
                <c:pt idx="3">
                  <c:v>1.3052999999999999</c:v>
                </c:pt>
                <c:pt idx="4">
                  <c:v>1.2595000000000001</c:v>
                </c:pt>
                <c:pt idx="5">
                  <c:v>0.99</c:v>
                </c:pt>
                <c:pt idx="6">
                  <c:v>0.88470000000000004</c:v>
                </c:pt>
                <c:pt idx="7">
                  <c:v>0.85340000000000005</c:v>
                </c:pt>
                <c:pt idx="8">
                  <c:v>0.78760000000000008</c:v>
                </c:pt>
                <c:pt idx="9">
                  <c:v>0.78209999999999991</c:v>
                </c:pt>
              </c:numCache>
            </c:numRef>
          </c:val>
          <c:extLst>
            <c:ext xmlns:c16="http://schemas.microsoft.com/office/drawing/2014/chart" uri="{C3380CC4-5D6E-409C-BE32-E72D297353CC}">
              <c16:uniqueId val="{00000000-2273-422E-A9AD-57EAC060650F}"/>
            </c:ext>
          </c:extLst>
        </c:ser>
        <c:dLbls>
          <c:dLblPos val="outEnd"/>
          <c:showLegendKey val="0"/>
          <c:showVal val="1"/>
          <c:showCatName val="0"/>
          <c:showSerName val="0"/>
          <c:showPercent val="0"/>
          <c:showBubbleSize val="0"/>
        </c:dLbls>
        <c:gapWidth val="70"/>
        <c:axId val="448648616"/>
        <c:axId val="448653320"/>
      </c:barChart>
      <c:catAx>
        <c:axId val="4486486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8653320"/>
        <c:crosses val="autoZero"/>
        <c:auto val="1"/>
        <c:lblAlgn val="ctr"/>
        <c:lblOffset val="100"/>
        <c:noMultiLvlLbl val="0"/>
      </c:catAx>
      <c:valAx>
        <c:axId val="448653320"/>
        <c:scaling>
          <c:orientation val="minMax"/>
        </c:scaling>
        <c:delete val="1"/>
        <c:axPos val="t"/>
        <c:numFmt formatCode="0.00%" sourceLinked="1"/>
        <c:majorTickMark val="none"/>
        <c:minorTickMark val="none"/>
        <c:tickLblPos val="nextTo"/>
        <c:crossAx val="448648616"/>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433416930905878E-2"/>
          <c:y val="2.6416307389758718E-2"/>
          <c:w val="0.8414251197154764"/>
          <c:h val="0.9471673852204826"/>
        </c:manualLayout>
      </c:layout>
      <c:barChart>
        <c:barDir val="bar"/>
        <c:grouping val="clustered"/>
        <c:varyColors val="0"/>
        <c:ser>
          <c:idx val="0"/>
          <c:order val="0"/>
          <c:tx>
            <c:strRef>
              <c:f>Sheet1!$B$1</c:f>
              <c:strCache>
                <c:ptCount val="1"/>
                <c:pt idx="0">
                  <c:v>系列 1</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华讯退</c:v>
                </c:pt>
                <c:pt idx="1">
                  <c:v>奥士康</c:v>
                </c:pt>
                <c:pt idx="2">
                  <c:v>退市昌鱼</c:v>
                </c:pt>
                <c:pt idx="3">
                  <c:v>退市罗顿</c:v>
                </c:pt>
                <c:pt idx="4">
                  <c:v>腾邦退</c:v>
                </c:pt>
                <c:pt idx="5">
                  <c:v>退市中房</c:v>
                </c:pt>
                <c:pt idx="6">
                  <c:v>退市中天</c:v>
                </c:pt>
                <c:pt idx="7">
                  <c:v>退市绿庭</c:v>
                </c:pt>
                <c:pt idx="8">
                  <c:v>圣莱退</c:v>
                </c:pt>
                <c:pt idx="9">
                  <c:v>德奥退</c:v>
                </c:pt>
              </c:strCache>
            </c:strRef>
          </c:cat>
          <c:val>
            <c:numRef>
              <c:f>Sheet1!$B$2:$B$11</c:f>
              <c:numCache>
                <c:formatCode>0.00%</c:formatCode>
                <c:ptCount val="10"/>
                <c:pt idx="0">
                  <c:v>-0.53029999999999999</c:v>
                </c:pt>
                <c:pt idx="1">
                  <c:v>-0.53569999999999995</c:v>
                </c:pt>
                <c:pt idx="2">
                  <c:v>-0.5464</c:v>
                </c:pt>
                <c:pt idx="3">
                  <c:v>-0.58169999999999999</c:v>
                </c:pt>
                <c:pt idx="4">
                  <c:v>-0.61250000000000004</c:v>
                </c:pt>
                <c:pt idx="5">
                  <c:v>-0.61450000000000005</c:v>
                </c:pt>
                <c:pt idx="6">
                  <c:v>-0.62649999999999995</c:v>
                </c:pt>
                <c:pt idx="7">
                  <c:v>-0.68819999999999992</c:v>
                </c:pt>
                <c:pt idx="8">
                  <c:v>-0.79</c:v>
                </c:pt>
                <c:pt idx="9">
                  <c:v>-0.79680000000000006</c:v>
                </c:pt>
              </c:numCache>
            </c:numRef>
          </c:val>
          <c:extLst>
            <c:ext xmlns:c16="http://schemas.microsoft.com/office/drawing/2014/chart" uri="{C3380CC4-5D6E-409C-BE32-E72D297353CC}">
              <c16:uniqueId val="{00000000-FE83-4F85-8744-9BFAB9528B65}"/>
            </c:ext>
          </c:extLst>
        </c:ser>
        <c:dLbls>
          <c:dLblPos val="outEnd"/>
          <c:showLegendKey val="0"/>
          <c:showVal val="1"/>
          <c:showCatName val="0"/>
          <c:showSerName val="0"/>
          <c:showPercent val="0"/>
          <c:showBubbleSize val="0"/>
        </c:dLbls>
        <c:gapWidth val="70"/>
        <c:axId val="448647440"/>
        <c:axId val="448645872"/>
      </c:barChart>
      <c:catAx>
        <c:axId val="448647440"/>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8645872"/>
        <c:crosses val="autoZero"/>
        <c:auto val="1"/>
        <c:lblAlgn val="ctr"/>
        <c:lblOffset val="100"/>
        <c:noMultiLvlLbl val="0"/>
      </c:catAx>
      <c:valAx>
        <c:axId val="448645872"/>
        <c:scaling>
          <c:orientation val="minMax"/>
        </c:scaling>
        <c:delete val="1"/>
        <c:axPos val="b"/>
        <c:numFmt formatCode="0.00%" sourceLinked="1"/>
        <c:majorTickMark val="none"/>
        <c:minorTickMark val="none"/>
        <c:tickLblPos val="nextTo"/>
        <c:crossAx val="448647440"/>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4月涨跌幅</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萍方-简" panose="020B0400000000000000" pitchFamily="34" charset="-122"/>
                    <a:ea typeface=".萍方-简" panose="020B0400000000000000"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中交地产</c:v>
                </c:pt>
                <c:pt idx="1">
                  <c:v>华润双鹤</c:v>
                </c:pt>
                <c:pt idx="2">
                  <c:v>牧高笛</c:v>
                </c:pt>
                <c:pt idx="3">
                  <c:v>湖南发展</c:v>
                </c:pt>
                <c:pt idx="4">
                  <c:v>新宁物流</c:v>
                </c:pt>
                <c:pt idx="5">
                  <c:v>冰川网络</c:v>
                </c:pt>
                <c:pt idx="6">
                  <c:v>徐家汇</c:v>
                </c:pt>
                <c:pt idx="7">
                  <c:v>上海能源</c:v>
                </c:pt>
                <c:pt idx="8">
                  <c:v>步步高</c:v>
                </c:pt>
                <c:pt idx="9">
                  <c:v>飞力达</c:v>
                </c:pt>
              </c:strCache>
            </c:strRef>
          </c:cat>
          <c:val>
            <c:numRef>
              <c:f>Sheet1!$B$2:$B$11</c:f>
              <c:numCache>
                <c:formatCode>0.00%</c:formatCode>
                <c:ptCount val="10"/>
                <c:pt idx="0">
                  <c:v>0.79700000000000004</c:v>
                </c:pt>
                <c:pt idx="1">
                  <c:v>0.7712</c:v>
                </c:pt>
                <c:pt idx="2">
                  <c:v>0.71140000000000003</c:v>
                </c:pt>
                <c:pt idx="3">
                  <c:v>0.69389999999999996</c:v>
                </c:pt>
                <c:pt idx="4">
                  <c:v>0.68079999999999996</c:v>
                </c:pt>
                <c:pt idx="5">
                  <c:v>0.56430000000000002</c:v>
                </c:pt>
                <c:pt idx="6">
                  <c:v>0.51539999999999997</c:v>
                </c:pt>
                <c:pt idx="7">
                  <c:v>0.50980000000000003</c:v>
                </c:pt>
                <c:pt idx="8">
                  <c:v>0.47510000000000002</c:v>
                </c:pt>
                <c:pt idx="9">
                  <c:v>0.4471</c:v>
                </c:pt>
              </c:numCache>
            </c:numRef>
          </c:val>
          <c:extLst>
            <c:ext xmlns:c16="http://schemas.microsoft.com/office/drawing/2014/chart" uri="{C3380CC4-5D6E-409C-BE32-E72D297353CC}">
              <c16:uniqueId val="{00000000-F9FF-40C0-8E12-9519B9177E3C}"/>
            </c:ext>
          </c:extLst>
        </c:ser>
        <c:ser>
          <c:idx val="1"/>
          <c:order val="1"/>
          <c:tx>
            <c:strRef>
              <c:f>Sheet1!$C$1</c:f>
              <c:strCache>
                <c:ptCount val="1"/>
                <c:pt idx="0">
                  <c:v>5月涨跌幅</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萍方-简" panose="020B0400000000000000" pitchFamily="34" charset="-122"/>
                    <a:ea typeface=".萍方-简" panose="020B0400000000000000"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中交地产</c:v>
                </c:pt>
                <c:pt idx="1">
                  <c:v>华润双鹤</c:v>
                </c:pt>
                <c:pt idx="2">
                  <c:v>牧高笛</c:v>
                </c:pt>
                <c:pt idx="3">
                  <c:v>湖南发展</c:v>
                </c:pt>
                <c:pt idx="4">
                  <c:v>新宁物流</c:v>
                </c:pt>
                <c:pt idx="5">
                  <c:v>冰川网络</c:v>
                </c:pt>
                <c:pt idx="6">
                  <c:v>徐家汇</c:v>
                </c:pt>
                <c:pt idx="7">
                  <c:v>上海能源</c:v>
                </c:pt>
                <c:pt idx="8">
                  <c:v>步步高</c:v>
                </c:pt>
                <c:pt idx="9">
                  <c:v>飞力达</c:v>
                </c:pt>
              </c:strCache>
            </c:strRef>
          </c:cat>
          <c:val>
            <c:numRef>
              <c:f>Sheet1!$C$2:$C$11</c:f>
              <c:numCache>
                <c:formatCode>0.00%</c:formatCode>
                <c:ptCount val="10"/>
                <c:pt idx="0">
                  <c:v>-0.2747</c:v>
                </c:pt>
                <c:pt idx="1">
                  <c:v>-8.9300000000000004E-2</c:v>
                </c:pt>
                <c:pt idx="2">
                  <c:v>0.45429999999999998</c:v>
                </c:pt>
                <c:pt idx="3">
                  <c:v>0.2422</c:v>
                </c:pt>
                <c:pt idx="4">
                  <c:v>-0.1109</c:v>
                </c:pt>
                <c:pt idx="5">
                  <c:v>-2.1700000000000001E-2</c:v>
                </c:pt>
                <c:pt idx="6">
                  <c:v>0.50660000000000005</c:v>
                </c:pt>
                <c:pt idx="7">
                  <c:v>0.1958</c:v>
                </c:pt>
                <c:pt idx="8">
                  <c:v>-8.2199999999999995E-2</c:v>
                </c:pt>
                <c:pt idx="9">
                  <c:v>-0.1646</c:v>
                </c:pt>
              </c:numCache>
            </c:numRef>
          </c:val>
          <c:extLst>
            <c:ext xmlns:c16="http://schemas.microsoft.com/office/drawing/2014/chart" uri="{C3380CC4-5D6E-409C-BE32-E72D297353CC}">
              <c16:uniqueId val="{00000008-F9FF-40C0-8E12-9519B9177E3C}"/>
            </c:ext>
          </c:extLst>
        </c:ser>
        <c:dLbls>
          <c:showLegendKey val="0"/>
          <c:showVal val="1"/>
          <c:showCatName val="0"/>
          <c:showSerName val="0"/>
          <c:showPercent val="0"/>
          <c:showBubbleSize val="0"/>
        </c:dLbls>
        <c:gapWidth val="75"/>
        <c:axId val="448650184"/>
        <c:axId val="448650576"/>
      </c:barChart>
      <c:catAx>
        <c:axId val="448650184"/>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crossAx val="448650576"/>
        <c:crosses val="autoZero"/>
        <c:auto val="1"/>
        <c:lblAlgn val="ctr"/>
        <c:lblOffset val="100"/>
        <c:noMultiLvlLbl val="0"/>
      </c:catAx>
      <c:valAx>
        <c:axId val="448650576"/>
        <c:scaling>
          <c:orientation val="minMax"/>
        </c:scaling>
        <c:delete val="1"/>
        <c:axPos val="t"/>
        <c:numFmt formatCode="0.00%" sourceLinked="1"/>
        <c:majorTickMark val="none"/>
        <c:minorTickMark val="none"/>
        <c:tickLblPos val="nextTo"/>
        <c:crossAx val="44865018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legend>
    <c:plotVisOnly val="1"/>
    <c:dispBlanksAs val="gap"/>
    <c:showDLblsOverMax val="0"/>
  </c:chart>
  <c:spPr>
    <a:noFill/>
    <a:ln>
      <a:noFill/>
    </a:ln>
    <a:effectLst/>
  </c:spPr>
  <c:txPr>
    <a:bodyPr/>
    <a:lstStyle/>
    <a:p>
      <a:pPr>
        <a:defRPr sz="1800">
          <a:latin typeface=".萍方-简" panose="020B0400000000000000" pitchFamily="34" charset="-122"/>
          <a:ea typeface=".萍方-简" panose="020B0400000000000000" pitchFamily="34" charset="-122"/>
        </a:defRPr>
      </a:pPr>
      <a:endParaRPr lang="zh-CN"/>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7731512978723451E-2"/>
          <c:w val="1"/>
          <c:h val="0.86193949352534782"/>
        </c:manualLayout>
      </c:layout>
      <c:barChart>
        <c:barDir val="col"/>
        <c:grouping val="clustered"/>
        <c:varyColors val="0"/>
        <c:ser>
          <c:idx val="0"/>
          <c:order val="0"/>
          <c:tx>
            <c:strRef>
              <c:f>Sheet1!$B$1</c:f>
              <c:strCache>
                <c:ptCount val="1"/>
                <c:pt idx="0">
                  <c:v>股权质押比例(%)2022.01.01-2022.01.31</c:v>
                </c:pt>
              </c:strCache>
            </c:strRef>
          </c:tx>
          <c:spPr>
            <a:solidFill>
              <a:srgbClr val="08275D"/>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萍方-简" panose="020B0400000000000000" pitchFamily="34" charset="-122"/>
                    <a:ea typeface=".萍方-简" panose="020B0400000000000000"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海德股份</c:v>
                </c:pt>
                <c:pt idx="1">
                  <c:v>国城矿业</c:v>
                </c:pt>
                <c:pt idx="2">
                  <c:v>*ST雪发</c:v>
                </c:pt>
                <c:pt idx="3">
                  <c:v>新光退</c:v>
                </c:pt>
                <c:pt idx="4">
                  <c:v>深华发A</c:v>
                </c:pt>
                <c:pt idx="5">
                  <c:v>ST粤泰</c:v>
                </c:pt>
                <c:pt idx="6">
                  <c:v>泛海控股</c:v>
                </c:pt>
                <c:pt idx="7">
                  <c:v>九鼎投资</c:v>
                </c:pt>
                <c:pt idx="8">
                  <c:v>湘财股份</c:v>
                </c:pt>
                <c:pt idx="9">
                  <c:v>新华联</c:v>
                </c:pt>
              </c:strCache>
            </c:strRef>
          </c:cat>
          <c:val>
            <c:numRef>
              <c:f>Sheet1!$B$2:$B$11</c:f>
              <c:numCache>
                <c:formatCode>#,##0.00</c:formatCode>
                <c:ptCount val="10"/>
                <c:pt idx="0">
                  <c:v>75.09</c:v>
                </c:pt>
                <c:pt idx="1">
                  <c:v>70.87</c:v>
                </c:pt>
                <c:pt idx="2">
                  <c:v>68.5</c:v>
                </c:pt>
                <c:pt idx="3">
                  <c:v>66.13</c:v>
                </c:pt>
                <c:pt idx="4">
                  <c:v>64.09</c:v>
                </c:pt>
                <c:pt idx="5">
                  <c:v>63.45</c:v>
                </c:pt>
                <c:pt idx="6">
                  <c:v>63.31</c:v>
                </c:pt>
                <c:pt idx="7">
                  <c:v>60.28</c:v>
                </c:pt>
                <c:pt idx="8">
                  <c:v>60.16</c:v>
                </c:pt>
                <c:pt idx="9">
                  <c:v>59.77</c:v>
                </c:pt>
              </c:numCache>
            </c:numRef>
          </c:val>
          <c:extLst>
            <c:ext xmlns:c16="http://schemas.microsoft.com/office/drawing/2014/chart" uri="{C3380CC4-5D6E-409C-BE32-E72D297353CC}">
              <c16:uniqueId val="{00000000-3110-4224-BBDF-DD903EF9D38F}"/>
            </c:ext>
          </c:extLst>
        </c:ser>
        <c:dLbls>
          <c:dLblPos val="outEnd"/>
          <c:showLegendKey val="0"/>
          <c:showVal val="1"/>
          <c:showCatName val="0"/>
          <c:showSerName val="0"/>
          <c:showPercent val="0"/>
          <c:showBubbleSize val="0"/>
        </c:dLbls>
        <c:gapWidth val="100"/>
        <c:overlap val="-27"/>
        <c:axId val="162448815"/>
        <c:axId val="162443407"/>
      </c:barChart>
      <c:catAx>
        <c:axId val="16244881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crossAx val="162443407"/>
        <c:crosses val="autoZero"/>
        <c:auto val="1"/>
        <c:lblAlgn val="ctr"/>
        <c:lblOffset val="100"/>
        <c:noMultiLvlLbl val="0"/>
      </c:catAx>
      <c:valAx>
        <c:axId val="162443407"/>
        <c:scaling>
          <c:orientation val="minMax"/>
          <c:max val="80"/>
          <c:min val="0"/>
        </c:scaling>
        <c:delete val="1"/>
        <c:axPos val="l"/>
        <c:numFmt formatCode="#,##0.00" sourceLinked="1"/>
        <c:majorTickMark val="out"/>
        <c:minorTickMark val="none"/>
        <c:tickLblPos val="nextTo"/>
        <c:crossAx val="1624488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萍方-简" panose="020B0400000000000000" pitchFamily="34" charset="-122"/>
          <a:ea typeface=".萍方-简" panose="020B0400000000000000" pitchFamily="34" charset="-122"/>
        </a:defRPr>
      </a:pPr>
      <a:endParaRPr lang="zh-CN"/>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FF993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德展健康</c:v>
                </c:pt>
                <c:pt idx="1">
                  <c:v>恒通股份</c:v>
                </c:pt>
                <c:pt idx="2">
                  <c:v>正邦科技</c:v>
                </c:pt>
                <c:pt idx="3">
                  <c:v>金科股份</c:v>
                </c:pt>
                <c:pt idx="4">
                  <c:v>济南高新</c:v>
                </c:pt>
              </c:strCache>
            </c:strRef>
          </c:cat>
          <c:val>
            <c:numRef>
              <c:f>Sheet1!$B$2:$B$6</c:f>
              <c:numCache>
                <c:formatCode>#,##0.00_ </c:formatCode>
                <c:ptCount val="5"/>
                <c:pt idx="0">
                  <c:v>99.6554</c:v>
                </c:pt>
                <c:pt idx="1">
                  <c:v>94.317499999999995</c:v>
                </c:pt>
                <c:pt idx="2">
                  <c:v>92.401799999999994</c:v>
                </c:pt>
                <c:pt idx="3">
                  <c:v>77.499099999999999</c:v>
                </c:pt>
                <c:pt idx="4">
                  <c:v>75.627499999999998</c:v>
                </c:pt>
              </c:numCache>
            </c:numRef>
          </c:val>
          <c:extLst>
            <c:ext xmlns:c16="http://schemas.microsoft.com/office/drawing/2014/chart" uri="{C3380CC4-5D6E-409C-BE32-E72D297353CC}">
              <c16:uniqueId val="{00000000-874D-46AD-9AAF-842F2BEFF73B}"/>
            </c:ext>
          </c:extLst>
        </c:ser>
        <c:dLbls>
          <c:dLblPos val="outEnd"/>
          <c:showLegendKey val="0"/>
          <c:showVal val="1"/>
          <c:showCatName val="0"/>
          <c:showSerName val="0"/>
          <c:showPercent val="0"/>
          <c:showBubbleSize val="0"/>
        </c:dLbls>
        <c:gapWidth val="100"/>
        <c:overlap val="-27"/>
        <c:axId val="1708565152"/>
        <c:axId val="1708565984"/>
      </c:barChart>
      <c:catAx>
        <c:axId val="1708565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708565984"/>
        <c:crosses val="autoZero"/>
        <c:auto val="1"/>
        <c:lblAlgn val="ctr"/>
        <c:lblOffset val="100"/>
        <c:noMultiLvlLbl val="0"/>
      </c:catAx>
      <c:valAx>
        <c:axId val="1708565984"/>
        <c:scaling>
          <c:orientation val="minMax"/>
        </c:scaling>
        <c:delete val="1"/>
        <c:axPos val="l"/>
        <c:numFmt formatCode="#,##0.00_ " sourceLinked="1"/>
        <c:majorTickMark val="none"/>
        <c:minorTickMark val="none"/>
        <c:tickLblPos val="nextTo"/>
        <c:crossAx val="1708565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000066"/>
            </a:solidFill>
            <a:ln>
              <a:noFill/>
            </a:ln>
            <a:effectLst/>
          </c:spPr>
          <c:invertIfNegative val="0"/>
          <c:dLbls>
            <c:spPr>
              <a:noFill/>
              <a:ln>
                <a:noFill/>
              </a:ln>
              <a:effectLst/>
            </c:spPr>
            <c:txPr>
              <a:bodyPr rot="0" spcFirstLastPara="1" vertOverflow="ellipsis" vert="horz" wrap="square" anchor="ctr" anchorCtr="1"/>
              <a:lstStyle/>
              <a:p>
                <a:pPr>
                  <a:defRPr lang="en-US" altLang="zh-CN" sz="18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中润资源</c:v>
                </c:pt>
                <c:pt idx="1">
                  <c:v>金莱特</c:v>
                </c:pt>
                <c:pt idx="2">
                  <c:v>仁东控股</c:v>
                </c:pt>
                <c:pt idx="3">
                  <c:v>*ST长方</c:v>
                </c:pt>
                <c:pt idx="4">
                  <c:v>*ST华资</c:v>
                </c:pt>
              </c:strCache>
            </c:strRef>
          </c:cat>
          <c:val>
            <c:numRef>
              <c:f>Sheet1!$B$2:$B$6</c:f>
              <c:numCache>
                <c:formatCode>#,##0.00_ </c:formatCode>
                <c:ptCount val="5"/>
                <c:pt idx="0">
                  <c:v>-100</c:v>
                </c:pt>
                <c:pt idx="1">
                  <c:v>-100</c:v>
                </c:pt>
                <c:pt idx="2">
                  <c:v>-100</c:v>
                </c:pt>
                <c:pt idx="3">
                  <c:v>-100</c:v>
                </c:pt>
                <c:pt idx="4">
                  <c:v>-100</c:v>
                </c:pt>
              </c:numCache>
            </c:numRef>
          </c:val>
          <c:extLst>
            <c:ext xmlns:c16="http://schemas.microsoft.com/office/drawing/2014/chart" uri="{C3380CC4-5D6E-409C-BE32-E72D297353CC}">
              <c16:uniqueId val="{00000000-0A14-422B-BD1A-9F47D4961790}"/>
            </c:ext>
          </c:extLst>
        </c:ser>
        <c:dLbls>
          <c:dLblPos val="outEnd"/>
          <c:showLegendKey val="0"/>
          <c:showVal val="1"/>
          <c:showCatName val="0"/>
          <c:showSerName val="0"/>
          <c:showPercent val="0"/>
          <c:showBubbleSize val="0"/>
        </c:dLbls>
        <c:gapWidth val="100"/>
        <c:overlap val="-27"/>
        <c:axId val="1580513568"/>
        <c:axId val="1580514816"/>
      </c:barChart>
      <c:catAx>
        <c:axId val="158051356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altLang="zh-CN" sz="18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1580514816"/>
        <c:crosses val="autoZero"/>
        <c:auto val="1"/>
        <c:lblAlgn val="ctr"/>
        <c:lblOffset val="100"/>
        <c:noMultiLvlLbl val="0"/>
      </c:catAx>
      <c:valAx>
        <c:axId val="1580514816"/>
        <c:scaling>
          <c:orientation val="minMax"/>
        </c:scaling>
        <c:delete val="1"/>
        <c:axPos val="l"/>
        <c:numFmt formatCode="#,##0.00_ " sourceLinked="1"/>
        <c:majorTickMark val="none"/>
        <c:minorTickMark val="none"/>
        <c:tickLblPos val="nextTo"/>
        <c:crossAx val="1580513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altLang="zh-CN" sz="18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总投放量(亿元)</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萍方-简" panose="020B0400000000000000" pitchFamily="34" charset="-122"/>
                    <a:ea typeface=".萍方-简" panose="020B0400000000000000"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Sheet1!$A$2:$A$14</c:f>
              <c:numCache>
                <c:formatCode>yyyy"年"m"月"</c:formatCode>
                <c:ptCount val="13"/>
                <c:pt idx="0">
                  <c:v>44712</c:v>
                </c:pt>
                <c:pt idx="1">
                  <c:v>44681</c:v>
                </c:pt>
                <c:pt idx="2">
                  <c:v>44651</c:v>
                </c:pt>
                <c:pt idx="3">
                  <c:v>44620</c:v>
                </c:pt>
                <c:pt idx="4">
                  <c:v>44592</c:v>
                </c:pt>
                <c:pt idx="5">
                  <c:v>44561</c:v>
                </c:pt>
                <c:pt idx="6">
                  <c:v>44530</c:v>
                </c:pt>
                <c:pt idx="7">
                  <c:v>44500</c:v>
                </c:pt>
                <c:pt idx="8">
                  <c:v>44469</c:v>
                </c:pt>
                <c:pt idx="9">
                  <c:v>44439</c:v>
                </c:pt>
                <c:pt idx="10">
                  <c:v>44408</c:v>
                </c:pt>
                <c:pt idx="11">
                  <c:v>44377</c:v>
                </c:pt>
                <c:pt idx="12">
                  <c:v>44347</c:v>
                </c:pt>
              </c:numCache>
            </c:numRef>
          </c:cat>
          <c:val>
            <c:numRef>
              <c:f>Sheet1!$B$2:$B$14</c:f>
              <c:numCache>
                <c:formatCode>General</c:formatCode>
                <c:ptCount val="13"/>
                <c:pt idx="0">
                  <c:v>3000</c:v>
                </c:pt>
                <c:pt idx="1">
                  <c:v>3700</c:v>
                </c:pt>
                <c:pt idx="2">
                  <c:v>13300</c:v>
                </c:pt>
                <c:pt idx="3">
                  <c:v>15600</c:v>
                </c:pt>
                <c:pt idx="4">
                  <c:v>23900</c:v>
                </c:pt>
                <c:pt idx="5">
                  <c:v>13800</c:v>
                </c:pt>
                <c:pt idx="6">
                  <c:v>25300</c:v>
                </c:pt>
                <c:pt idx="7">
                  <c:v>19600</c:v>
                </c:pt>
                <c:pt idx="8">
                  <c:v>18500</c:v>
                </c:pt>
                <c:pt idx="9">
                  <c:v>10900</c:v>
                </c:pt>
                <c:pt idx="10">
                  <c:v>4300</c:v>
                </c:pt>
                <c:pt idx="11">
                  <c:v>5800</c:v>
                </c:pt>
                <c:pt idx="12">
                  <c:v>3600</c:v>
                </c:pt>
              </c:numCache>
            </c:numRef>
          </c:val>
          <c:extLst>
            <c:ext xmlns:c16="http://schemas.microsoft.com/office/drawing/2014/chart" uri="{C3380CC4-5D6E-409C-BE32-E72D297353CC}">
              <c16:uniqueId val="{00000000-647C-4F0A-A4BC-D05818AC2634}"/>
            </c:ext>
          </c:extLst>
        </c:ser>
        <c:ser>
          <c:idx val="1"/>
          <c:order val="1"/>
          <c:tx>
            <c:strRef>
              <c:f>Sheet1!$C$1</c:f>
              <c:strCache>
                <c:ptCount val="1"/>
                <c:pt idx="0">
                  <c:v>总回笼量(亿元)</c:v>
                </c:pt>
              </c:strCache>
            </c:strRef>
          </c:tx>
          <c:spPr>
            <a:solidFill>
              <a:srgbClr val="FF9933"/>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萍方-简" panose="020B0400000000000000" pitchFamily="34" charset="-122"/>
                    <a:ea typeface=".萍方-简" panose="020B0400000000000000"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Sheet1!$A$2:$A$14</c:f>
              <c:numCache>
                <c:formatCode>yyyy"年"m"月"</c:formatCode>
                <c:ptCount val="13"/>
                <c:pt idx="0">
                  <c:v>44712</c:v>
                </c:pt>
                <c:pt idx="1">
                  <c:v>44681</c:v>
                </c:pt>
                <c:pt idx="2">
                  <c:v>44651</c:v>
                </c:pt>
                <c:pt idx="3">
                  <c:v>44620</c:v>
                </c:pt>
                <c:pt idx="4">
                  <c:v>44592</c:v>
                </c:pt>
                <c:pt idx="5">
                  <c:v>44561</c:v>
                </c:pt>
                <c:pt idx="6">
                  <c:v>44530</c:v>
                </c:pt>
                <c:pt idx="7">
                  <c:v>44500</c:v>
                </c:pt>
                <c:pt idx="8">
                  <c:v>44469</c:v>
                </c:pt>
                <c:pt idx="9">
                  <c:v>44439</c:v>
                </c:pt>
                <c:pt idx="10">
                  <c:v>44408</c:v>
                </c:pt>
                <c:pt idx="11">
                  <c:v>44377</c:v>
                </c:pt>
                <c:pt idx="12">
                  <c:v>44347</c:v>
                </c:pt>
              </c:numCache>
            </c:numRef>
          </c:cat>
          <c:val>
            <c:numRef>
              <c:f>Sheet1!$C$2:$C$14</c:f>
              <c:numCache>
                <c:formatCode>General</c:formatCode>
                <c:ptCount val="13"/>
                <c:pt idx="0">
                  <c:v>-3100</c:v>
                </c:pt>
                <c:pt idx="1">
                  <c:v>-10800</c:v>
                </c:pt>
                <c:pt idx="2">
                  <c:v>-15600</c:v>
                </c:pt>
                <c:pt idx="3">
                  <c:v>-14600</c:v>
                </c:pt>
                <c:pt idx="4">
                  <c:v>-17900</c:v>
                </c:pt>
                <c:pt idx="5">
                  <c:v>-17000</c:v>
                </c:pt>
                <c:pt idx="6">
                  <c:v>-31000</c:v>
                </c:pt>
                <c:pt idx="7">
                  <c:v>-18000</c:v>
                </c:pt>
                <c:pt idx="8">
                  <c:v>-12600</c:v>
                </c:pt>
                <c:pt idx="9">
                  <c:v>-9600</c:v>
                </c:pt>
                <c:pt idx="10">
                  <c:v>-7900</c:v>
                </c:pt>
                <c:pt idx="11">
                  <c:v>-4800</c:v>
                </c:pt>
                <c:pt idx="12">
                  <c:v>-3700</c:v>
                </c:pt>
              </c:numCache>
            </c:numRef>
          </c:val>
          <c:extLst>
            <c:ext xmlns:c16="http://schemas.microsoft.com/office/drawing/2014/chart" uri="{C3380CC4-5D6E-409C-BE32-E72D297353CC}">
              <c16:uniqueId val="{00000001-647C-4F0A-A4BC-D05818AC2634}"/>
            </c:ext>
          </c:extLst>
        </c:ser>
        <c:dLbls>
          <c:showLegendKey val="0"/>
          <c:showVal val="0"/>
          <c:showCatName val="0"/>
          <c:showSerName val="0"/>
          <c:showPercent val="0"/>
          <c:showBubbleSize val="0"/>
        </c:dLbls>
        <c:gapWidth val="219"/>
        <c:overlap val="-27"/>
        <c:axId val="1351529008"/>
        <c:axId val="1351523184"/>
      </c:barChart>
      <c:lineChart>
        <c:grouping val="standard"/>
        <c:varyColors val="0"/>
        <c:ser>
          <c:idx val="2"/>
          <c:order val="2"/>
          <c:tx>
            <c:strRef>
              <c:f>Sheet1!$D$1</c:f>
              <c:strCache>
                <c:ptCount val="1"/>
                <c:pt idx="0">
                  <c:v>净投放量(亿元)</c:v>
                </c:pt>
              </c:strCache>
            </c:strRef>
          </c:tx>
          <c:spPr>
            <a:ln w="31750" cap="rnd">
              <a:solidFill>
                <a:srgbClr val="C00000"/>
              </a:solidFill>
              <a:round/>
            </a:ln>
            <a:effectLst>
              <a:outerShdw blurRad="40000" dist="23000" dir="5400000" rotWithShape="0">
                <a:srgbClr val="000000">
                  <a:alpha val="35000"/>
                </a:srgbClr>
              </a:outerShdw>
            </a:effectLst>
          </c:spPr>
          <c:marker>
            <c:symbol val="none"/>
          </c:marker>
          <c:cat>
            <c:numRef>
              <c:f>Sheet1!$A$2:$A$14</c:f>
              <c:numCache>
                <c:formatCode>yyyy"年"m"月"</c:formatCode>
                <c:ptCount val="13"/>
                <c:pt idx="0">
                  <c:v>44712</c:v>
                </c:pt>
                <c:pt idx="1">
                  <c:v>44681</c:v>
                </c:pt>
                <c:pt idx="2">
                  <c:v>44651</c:v>
                </c:pt>
                <c:pt idx="3">
                  <c:v>44620</c:v>
                </c:pt>
                <c:pt idx="4">
                  <c:v>44592</c:v>
                </c:pt>
                <c:pt idx="5">
                  <c:v>44561</c:v>
                </c:pt>
                <c:pt idx="6">
                  <c:v>44530</c:v>
                </c:pt>
                <c:pt idx="7">
                  <c:v>44500</c:v>
                </c:pt>
                <c:pt idx="8">
                  <c:v>44469</c:v>
                </c:pt>
                <c:pt idx="9">
                  <c:v>44439</c:v>
                </c:pt>
                <c:pt idx="10">
                  <c:v>44408</c:v>
                </c:pt>
                <c:pt idx="11">
                  <c:v>44377</c:v>
                </c:pt>
                <c:pt idx="12">
                  <c:v>44347</c:v>
                </c:pt>
              </c:numCache>
            </c:numRef>
          </c:cat>
          <c:val>
            <c:numRef>
              <c:f>Sheet1!$D$2:$D$14</c:f>
              <c:numCache>
                <c:formatCode>General</c:formatCode>
                <c:ptCount val="13"/>
                <c:pt idx="0">
                  <c:v>-100</c:v>
                </c:pt>
                <c:pt idx="1">
                  <c:v>-7100</c:v>
                </c:pt>
                <c:pt idx="2">
                  <c:v>-2300</c:v>
                </c:pt>
                <c:pt idx="3">
                  <c:v>1000</c:v>
                </c:pt>
                <c:pt idx="4">
                  <c:v>6000</c:v>
                </c:pt>
                <c:pt idx="5">
                  <c:v>-3200</c:v>
                </c:pt>
                <c:pt idx="6">
                  <c:v>-5700</c:v>
                </c:pt>
                <c:pt idx="7">
                  <c:v>1600</c:v>
                </c:pt>
                <c:pt idx="8">
                  <c:v>5900</c:v>
                </c:pt>
                <c:pt idx="9">
                  <c:v>1300</c:v>
                </c:pt>
                <c:pt idx="10">
                  <c:v>-3600</c:v>
                </c:pt>
                <c:pt idx="11">
                  <c:v>1000</c:v>
                </c:pt>
                <c:pt idx="12">
                  <c:v>-100</c:v>
                </c:pt>
              </c:numCache>
            </c:numRef>
          </c:val>
          <c:smooth val="0"/>
          <c:extLst>
            <c:ext xmlns:c16="http://schemas.microsoft.com/office/drawing/2014/chart" uri="{C3380CC4-5D6E-409C-BE32-E72D297353CC}">
              <c16:uniqueId val="{00000002-647C-4F0A-A4BC-D05818AC2634}"/>
            </c:ext>
          </c:extLst>
        </c:ser>
        <c:dLbls>
          <c:showLegendKey val="0"/>
          <c:showVal val="0"/>
          <c:showCatName val="0"/>
          <c:showSerName val="0"/>
          <c:showPercent val="0"/>
          <c:showBubbleSize val="0"/>
        </c:dLbls>
        <c:marker val="1"/>
        <c:smooth val="0"/>
        <c:axId val="1351529008"/>
        <c:axId val="1351523184"/>
      </c:lineChart>
      <c:dateAx>
        <c:axId val="1351529008"/>
        <c:scaling>
          <c:orientation val="minMax"/>
        </c:scaling>
        <c:delete val="0"/>
        <c:axPos val="b"/>
        <c:numFmt formatCode="yyyy&quot;年&quot;m&quot;月&quot;" sourceLinked="1"/>
        <c:majorTickMark val="out"/>
        <c:minorTickMark val="none"/>
        <c:tickLblPos val="low"/>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萍方-简" panose="020B0400000000000000" pitchFamily="34" charset="-122"/>
                <a:ea typeface=".萍方-简" panose="020B0400000000000000" pitchFamily="34" charset="-122"/>
                <a:cs typeface="+mn-cs"/>
              </a:defRPr>
            </a:pPr>
            <a:endParaRPr lang="zh-CN"/>
          </a:p>
        </c:txPr>
        <c:crossAx val="1351523184"/>
        <c:crosses val="autoZero"/>
        <c:auto val="1"/>
        <c:lblOffset val="100"/>
        <c:baseTimeUnit val="months"/>
      </c:dateAx>
      <c:valAx>
        <c:axId val="1351523184"/>
        <c:scaling>
          <c:orientation val="minMax"/>
        </c:scaling>
        <c:delete val="1"/>
        <c:axPos val="l"/>
        <c:numFmt formatCode="General" sourceLinked="1"/>
        <c:majorTickMark val="none"/>
        <c:minorTickMark val="none"/>
        <c:tickLblPos val="nextTo"/>
        <c:crossAx val="1351529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萍方-简" panose="020B0400000000000000" pitchFamily="34" charset="-122"/>
              <a:ea typeface=".萍方-简" panose="020B0400000000000000"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萍方-简" panose="020B0400000000000000" pitchFamily="34" charset="-122"/>
          <a:ea typeface=".萍方-简" panose="020B0400000000000000" pitchFamily="34" charset="-122"/>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862" b="0" i="0" u="none" strike="noStrike" kern="1200" spc="0" baseline="0">
                <a:solidFill>
                  <a:schemeClr val="tx1">
                    <a:lumMod val="65000"/>
                    <a:lumOff val="35000"/>
                  </a:schemeClr>
                </a:solidFill>
                <a:latin typeface=".萍方-简" panose="020B0400000000000000" pitchFamily="34" charset="-122"/>
                <a:ea typeface=".萍方-简" panose="020B0400000000000000" pitchFamily="34" charset="-122"/>
                <a:cs typeface="+mn-cs"/>
              </a:defRPr>
            </a:pPr>
            <a:r>
              <a:rPr lang="en-US" dirty="0"/>
              <a:t>2022</a:t>
            </a:r>
            <a:r>
              <a:rPr lang="zh-CN" dirty="0"/>
              <a:t>年</a:t>
            </a:r>
            <a:r>
              <a:rPr lang="en-US" altLang="zh-CN" dirty="0"/>
              <a:t>5</a:t>
            </a:r>
            <a:r>
              <a:rPr lang="en-US" dirty="0"/>
              <a:t>月主要股指涨跌幅</a:t>
            </a:r>
          </a:p>
        </c:rich>
      </c:tx>
      <c:layout>
        <c:manualLayout>
          <c:xMode val="edge"/>
          <c:yMode val="edge"/>
          <c:x val="0.35789830972261871"/>
          <c:y val="4.6543929956882725E-3"/>
        </c:manualLayout>
      </c:layout>
      <c:overlay val="0"/>
      <c:spPr>
        <a:noFill/>
        <a:ln>
          <a:noFill/>
        </a:ln>
        <a:effectLst/>
      </c:spPr>
      <c:txPr>
        <a:bodyPr rot="0" spcFirstLastPara="1" vertOverflow="ellipsis" vert="horz" wrap="square" anchor="ctr" anchorCtr="1"/>
        <a:lstStyle/>
        <a:p>
          <a:pPr algn="ctr" rtl="0">
            <a:defRPr sz="1862" b="0" i="0" u="none" strike="noStrike" kern="1200" spc="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title>
    <c:autoTitleDeleted val="0"/>
    <c:plotArea>
      <c:layout>
        <c:manualLayout>
          <c:layoutTarget val="inner"/>
          <c:xMode val="edge"/>
          <c:yMode val="edge"/>
          <c:x val="0.11062213699797592"/>
          <c:y val="0.10769457680962105"/>
          <c:w val="0.86883056354532862"/>
          <c:h val="0.70569275887944893"/>
        </c:manualLayout>
      </c:layout>
      <c:lineChart>
        <c:grouping val="standard"/>
        <c:varyColors val="0"/>
        <c:ser>
          <c:idx val="0"/>
          <c:order val="0"/>
          <c:tx>
            <c:strRef>
              <c:f>Sheet1!$B$1</c:f>
              <c:strCache>
                <c:ptCount val="1"/>
                <c:pt idx="0">
                  <c:v>上证指数</c:v>
                </c:pt>
              </c:strCache>
            </c:strRef>
          </c:tx>
          <c:spPr>
            <a:ln w="28575" cap="rnd">
              <a:solidFill>
                <a:srgbClr val="000066"/>
              </a:solidFill>
              <a:round/>
            </a:ln>
            <a:effectLst/>
          </c:spPr>
          <c:marker>
            <c:symbol val="none"/>
          </c:marker>
          <c:cat>
            <c:numRef>
              <c:f>Sheet1!$A$2:$A$20</c:f>
              <c:numCache>
                <c:formatCode>yyyy/mm/dd</c:formatCode>
                <c:ptCount val="19"/>
                <c:pt idx="0">
                  <c:v>44686</c:v>
                </c:pt>
                <c:pt idx="1">
                  <c:v>44687</c:v>
                </c:pt>
                <c:pt idx="2">
                  <c:v>44690</c:v>
                </c:pt>
                <c:pt idx="3">
                  <c:v>44691</c:v>
                </c:pt>
                <c:pt idx="4">
                  <c:v>44692</c:v>
                </c:pt>
                <c:pt idx="5">
                  <c:v>44693</c:v>
                </c:pt>
                <c:pt idx="6">
                  <c:v>44694</c:v>
                </c:pt>
                <c:pt idx="7">
                  <c:v>44697</c:v>
                </c:pt>
                <c:pt idx="8">
                  <c:v>44698</c:v>
                </c:pt>
                <c:pt idx="9">
                  <c:v>44699</c:v>
                </c:pt>
                <c:pt idx="10">
                  <c:v>44700</c:v>
                </c:pt>
                <c:pt idx="11">
                  <c:v>44701</c:v>
                </c:pt>
                <c:pt idx="12">
                  <c:v>44704</c:v>
                </c:pt>
                <c:pt idx="13">
                  <c:v>44705</c:v>
                </c:pt>
                <c:pt idx="14">
                  <c:v>44706</c:v>
                </c:pt>
                <c:pt idx="15">
                  <c:v>44707</c:v>
                </c:pt>
                <c:pt idx="16">
                  <c:v>44708</c:v>
                </c:pt>
                <c:pt idx="17">
                  <c:v>44711</c:v>
                </c:pt>
                <c:pt idx="18">
                  <c:v>44712</c:v>
                </c:pt>
              </c:numCache>
            </c:numRef>
          </c:cat>
          <c:val>
            <c:numRef>
              <c:f>Sheet1!$B$2:$B$20</c:f>
              <c:numCache>
                <c:formatCode>0.00%</c:formatCode>
                <c:ptCount val="19"/>
                <c:pt idx="0">
                  <c:v>6.7922140353935401E-3</c:v>
                </c:pt>
                <c:pt idx="1">
                  <c:v>-1.4933038456974135E-2</c:v>
                </c:pt>
                <c:pt idx="2">
                  <c:v>-1.4086190030109025E-2</c:v>
                </c:pt>
                <c:pt idx="3">
                  <c:v>-3.6816443273363086E-3</c:v>
                </c:pt>
                <c:pt idx="4">
                  <c:v>3.8201711917682513E-3</c:v>
                </c:pt>
                <c:pt idx="5">
                  <c:v>2.6030316937388776E-3</c:v>
                </c:pt>
                <c:pt idx="6">
                  <c:v>1.2215732766089893E-2</c:v>
                </c:pt>
                <c:pt idx="7">
                  <c:v>8.7580746623370231E-3</c:v>
                </c:pt>
                <c:pt idx="8">
                  <c:v>1.5304609449416029E-2</c:v>
                </c:pt>
                <c:pt idx="9">
                  <c:v>1.2771120145094628E-2</c:v>
                </c:pt>
                <c:pt idx="10">
                  <c:v>1.6377216298557151E-2</c:v>
                </c:pt>
                <c:pt idx="11">
                  <c:v>3.2656009932714225E-2</c:v>
                </c:pt>
                <c:pt idx="12">
                  <c:v>3.2751183566178454E-2</c:v>
                </c:pt>
                <c:pt idx="13">
                  <c:v>7.8320680272252474E-3</c:v>
                </c:pt>
                <c:pt idx="14">
                  <c:v>1.9822928470385248E-2</c:v>
                </c:pt>
                <c:pt idx="15">
                  <c:v>2.4956988081373144E-2</c:v>
                </c:pt>
                <c:pt idx="16">
                  <c:v>2.7297439002233803E-2</c:v>
                </c:pt>
                <c:pt idx="17">
                  <c:v>3.3474306269540177E-2</c:v>
                </c:pt>
                <c:pt idx="18">
                  <c:v>4.5737396122901952E-2</c:v>
                </c:pt>
              </c:numCache>
            </c:numRef>
          </c:val>
          <c:smooth val="1"/>
          <c:extLst>
            <c:ext xmlns:c16="http://schemas.microsoft.com/office/drawing/2014/chart" uri="{C3380CC4-5D6E-409C-BE32-E72D297353CC}">
              <c16:uniqueId val="{00000000-F6B2-4C07-A90B-348D689033A4}"/>
            </c:ext>
          </c:extLst>
        </c:ser>
        <c:ser>
          <c:idx val="1"/>
          <c:order val="1"/>
          <c:tx>
            <c:strRef>
              <c:f>Sheet1!$C$1</c:f>
              <c:strCache>
                <c:ptCount val="1"/>
                <c:pt idx="0">
                  <c:v>深证成指</c:v>
                </c:pt>
              </c:strCache>
            </c:strRef>
          </c:tx>
          <c:spPr>
            <a:ln w="28575" cap="rnd">
              <a:solidFill>
                <a:schemeClr val="bg1">
                  <a:lumMod val="75000"/>
                </a:schemeClr>
              </a:solidFill>
              <a:round/>
            </a:ln>
            <a:effectLst/>
          </c:spPr>
          <c:marker>
            <c:symbol val="none"/>
          </c:marker>
          <c:cat>
            <c:numRef>
              <c:f>Sheet1!$A$2:$A$20</c:f>
              <c:numCache>
                <c:formatCode>yyyy/mm/dd</c:formatCode>
                <c:ptCount val="19"/>
                <c:pt idx="0">
                  <c:v>44686</c:v>
                </c:pt>
                <c:pt idx="1">
                  <c:v>44687</c:v>
                </c:pt>
                <c:pt idx="2">
                  <c:v>44690</c:v>
                </c:pt>
                <c:pt idx="3">
                  <c:v>44691</c:v>
                </c:pt>
                <c:pt idx="4">
                  <c:v>44692</c:v>
                </c:pt>
                <c:pt idx="5">
                  <c:v>44693</c:v>
                </c:pt>
                <c:pt idx="6">
                  <c:v>44694</c:v>
                </c:pt>
                <c:pt idx="7">
                  <c:v>44697</c:v>
                </c:pt>
                <c:pt idx="8">
                  <c:v>44698</c:v>
                </c:pt>
                <c:pt idx="9">
                  <c:v>44699</c:v>
                </c:pt>
                <c:pt idx="10">
                  <c:v>44700</c:v>
                </c:pt>
                <c:pt idx="11">
                  <c:v>44701</c:v>
                </c:pt>
                <c:pt idx="12">
                  <c:v>44704</c:v>
                </c:pt>
                <c:pt idx="13">
                  <c:v>44705</c:v>
                </c:pt>
                <c:pt idx="14">
                  <c:v>44706</c:v>
                </c:pt>
                <c:pt idx="15">
                  <c:v>44707</c:v>
                </c:pt>
                <c:pt idx="16">
                  <c:v>44708</c:v>
                </c:pt>
                <c:pt idx="17">
                  <c:v>44711</c:v>
                </c:pt>
                <c:pt idx="18">
                  <c:v>44712</c:v>
                </c:pt>
              </c:numCache>
            </c:numRef>
          </c:cat>
          <c:val>
            <c:numRef>
              <c:f>Sheet1!$C$2:$C$20</c:f>
              <c:numCache>
                <c:formatCode>0.00%</c:formatCode>
                <c:ptCount val="19"/>
                <c:pt idx="0">
                  <c:v>2.2635345870061219E-3</c:v>
                </c:pt>
                <c:pt idx="1">
                  <c:v>-1.9194950044301384E-2</c:v>
                </c:pt>
                <c:pt idx="2">
                  <c:v>-2.3210225622791625E-2</c:v>
                </c:pt>
                <c:pt idx="3">
                  <c:v>-9.8619823136828488E-3</c:v>
                </c:pt>
                <c:pt idx="4">
                  <c:v>7.9883515715961639E-3</c:v>
                </c:pt>
                <c:pt idx="5">
                  <c:v>6.662843631627613E-3</c:v>
                </c:pt>
                <c:pt idx="6">
                  <c:v>1.255332869394965E-2</c:v>
                </c:pt>
                <c:pt idx="7">
                  <c:v>6.5271535005972936E-3</c:v>
                </c:pt>
                <c:pt idx="8">
                  <c:v>1.8937968995744292E-2</c:v>
                </c:pt>
                <c:pt idx="9">
                  <c:v>1.693424630456275E-2</c:v>
                </c:pt>
                <c:pt idx="10">
                  <c:v>2.074365940341738E-2</c:v>
                </c:pt>
                <c:pt idx="11">
                  <c:v>3.9295417358209406E-2</c:v>
                </c:pt>
                <c:pt idx="12">
                  <c:v>3.8698870736010305E-2</c:v>
                </c:pt>
                <c:pt idx="13">
                  <c:v>4.0359534660607821E-3</c:v>
                </c:pt>
                <c:pt idx="14">
                  <c:v>1.1046338039111925E-2</c:v>
                </c:pt>
                <c:pt idx="15">
                  <c:v>1.6820422654025835E-2</c:v>
                </c:pt>
                <c:pt idx="16">
                  <c:v>1.5619689751297683E-2</c:v>
                </c:pt>
                <c:pt idx="17">
                  <c:v>2.6207748096112482E-2</c:v>
                </c:pt>
                <c:pt idx="18">
                  <c:v>4.592736664706476E-2</c:v>
                </c:pt>
              </c:numCache>
            </c:numRef>
          </c:val>
          <c:smooth val="1"/>
          <c:extLst>
            <c:ext xmlns:c16="http://schemas.microsoft.com/office/drawing/2014/chart" uri="{C3380CC4-5D6E-409C-BE32-E72D297353CC}">
              <c16:uniqueId val="{00000001-F6B2-4C07-A90B-348D689033A4}"/>
            </c:ext>
          </c:extLst>
        </c:ser>
        <c:ser>
          <c:idx val="2"/>
          <c:order val="2"/>
          <c:tx>
            <c:strRef>
              <c:f>Sheet1!$D$1</c:f>
              <c:strCache>
                <c:ptCount val="1"/>
                <c:pt idx="0">
                  <c:v>创业板指</c:v>
                </c:pt>
              </c:strCache>
            </c:strRef>
          </c:tx>
          <c:spPr>
            <a:ln w="28575" cap="rnd">
              <a:solidFill>
                <a:schemeClr val="accent3">
                  <a:lumMod val="75000"/>
                </a:schemeClr>
              </a:solidFill>
              <a:round/>
            </a:ln>
            <a:effectLst/>
          </c:spPr>
          <c:marker>
            <c:symbol val="none"/>
          </c:marker>
          <c:cat>
            <c:numRef>
              <c:f>Sheet1!$A$2:$A$20</c:f>
              <c:numCache>
                <c:formatCode>yyyy/mm/dd</c:formatCode>
                <c:ptCount val="19"/>
                <c:pt idx="0">
                  <c:v>44686</c:v>
                </c:pt>
                <c:pt idx="1">
                  <c:v>44687</c:v>
                </c:pt>
                <c:pt idx="2">
                  <c:v>44690</c:v>
                </c:pt>
                <c:pt idx="3">
                  <c:v>44691</c:v>
                </c:pt>
                <c:pt idx="4">
                  <c:v>44692</c:v>
                </c:pt>
                <c:pt idx="5">
                  <c:v>44693</c:v>
                </c:pt>
                <c:pt idx="6">
                  <c:v>44694</c:v>
                </c:pt>
                <c:pt idx="7">
                  <c:v>44697</c:v>
                </c:pt>
                <c:pt idx="8">
                  <c:v>44698</c:v>
                </c:pt>
                <c:pt idx="9">
                  <c:v>44699</c:v>
                </c:pt>
                <c:pt idx="10">
                  <c:v>44700</c:v>
                </c:pt>
                <c:pt idx="11">
                  <c:v>44701</c:v>
                </c:pt>
                <c:pt idx="12">
                  <c:v>44704</c:v>
                </c:pt>
                <c:pt idx="13">
                  <c:v>44705</c:v>
                </c:pt>
                <c:pt idx="14">
                  <c:v>44706</c:v>
                </c:pt>
                <c:pt idx="15">
                  <c:v>44707</c:v>
                </c:pt>
                <c:pt idx="16">
                  <c:v>44708</c:v>
                </c:pt>
                <c:pt idx="17">
                  <c:v>44711</c:v>
                </c:pt>
                <c:pt idx="18">
                  <c:v>44712</c:v>
                </c:pt>
              </c:numCache>
            </c:numRef>
          </c:cat>
          <c:val>
            <c:numRef>
              <c:f>Sheet1!$D$2:$D$20</c:f>
              <c:numCache>
                <c:formatCode>0.00%</c:formatCode>
                <c:ptCount val="19"/>
                <c:pt idx="0">
                  <c:v>-1.3252041599957409E-2</c:v>
                </c:pt>
                <c:pt idx="1">
                  <c:v>-3.1980948085430061E-2</c:v>
                </c:pt>
                <c:pt idx="2">
                  <c:v>-3.9266287416396706E-2</c:v>
                </c:pt>
                <c:pt idx="3">
                  <c:v>-1.8451691297237005E-2</c:v>
                </c:pt>
                <c:pt idx="4">
                  <c:v>1.1648557200372389E-2</c:v>
                </c:pt>
                <c:pt idx="5">
                  <c:v>1.3856188746072418E-2</c:v>
                </c:pt>
                <c:pt idx="6">
                  <c:v>1.682681963161281E-2</c:v>
                </c:pt>
                <c:pt idx="7">
                  <c:v>5.2145259206333172E-3</c:v>
                </c:pt>
                <c:pt idx="8">
                  <c:v>2.1539089756232643E-2</c:v>
                </c:pt>
                <c:pt idx="9">
                  <c:v>1.9938408123366669E-2</c:v>
                </c:pt>
                <c:pt idx="10">
                  <c:v>2.5004818602782031E-2</c:v>
                </c:pt>
                <c:pt idx="11">
                  <c:v>4.2348382178370558E-2</c:v>
                </c:pt>
                <c:pt idx="12">
                  <c:v>3.923230925986676E-2</c:v>
                </c:pt>
                <c:pt idx="13">
                  <c:v>-4.5801520134447493E-4</c:v>
                </c:pt>
                <c:pt idx="14">
                  <c:v>2.7856914015860212E-3</c:v>
                </c:pt>
                <c:pt idx="15">
                  <c:v>8.6105305551154032E-4</c:v>
                </c:pt>
                <c:pt idx="16">
                  <c:v>1.4421743950443489E-3</c:v>
                </c:pt>
                <c:pt idx="17">
                  <c:v>1.3473718887672348E-2</c:v>
                </c:pt>
                <c:pt idx="18">
                  <c:v>3.7060294411239925E-2</c:v>
                </c:pt>
              </c:numCache>
            </c:numRef>
          </c:val>
          <c:smooth val="1"/>
          <c:extLst>
            <c:ext xmlns:c16="http://schemas.microsoft.com/office/drawing/2014/chart" uri="{C3380CC4-5D6E-409C-BE32-E72D297353CC}">
              <c16:uniqueId val="{00000002-F6B2-4C07-A90B-348D689033A4}"/>
            </c:ext>
          </c:extLst>
        </c:ser>
        <c:ser>
          <c:idx val="3"/>
          <c:order val="3"/>
          <c:tx>
            <c:strRef>
              <c:f>Sheet1!$E$1</c:f>
              <c:strCache>
                <c:ptCount val="1"/>
                <c:pt idx="0">
                  <c:v>科创50</c:v>
                </c:pt>
              </c:strCache>
            </c:strRef>
          </c:tx>
          <c:spPr>
            <a:ln w="28575" cap="rnd">
              <a:solidFill>
                <a:srgbClr val="FF9933"/>
              </a:solidFill>
              <a:round/>
            </a:ln>
            <a:effectLst/>
          </c:spPr>
          <c:marker>
            <c:symbol val="none"/>
          </c:marker>
          <c:cat>
            <c:numRef>
              <c:f>Sheet1!$A$2:$A$20</c:f>
              <c:numCache>
                <c:formatCode>yyyy/mm/dd</c:formatCode>
                <c:ptCount val="19"/>
                <c:pt idx="0">
                  <c:v>44686</c:v>
                </c:pt>
                <c:pt idx="1">
                  <c:v>44687</c:v>
                </c:pt>
                <c:pt idx="2">
                  <c:v>44690</c:v>
                </c:pt>
                <c:pt idx="3">
                  <c:v>44691</c:v>
                </c:pt>
                <c:pt idx="4">
                  <c:v>44692</c:v>
                </c:pt>
                <c:pt idx="5">
                  <c:v>44693</c:v>
                </c:pt>
                <c:pt idx="6">
                  <c:v>44694</c:v>
                </c:pt>
                <c:pt idx="7">
                  <c:v>44697</c:v>
                </c:pt>
                <c:pt idx="8">
                  <c:v>44698</c:v>
                </c:pt>
                <c:pt idx="9">
                  <c:v>44699</c:v>
                </c:pt>
                <c:pt idx="10">
                  <c:v>44700</c:v>
                </c:pt>
                <c:pt idx="11">
                  <c:v>44701</c:v>
                </c:pt>
                <c:pt idx="12">
                  <c:v>44704</c:v>
                </c:pt>
                <c:pt idx="13">
                  <c:v>44705</c:v>
                </c:pt>
                <c:pt idx="14">
                  <c:v>44706</c:v>
                </c:pt>
                <c:pt idx="15">
                  <c:v>44707</c:v>
                </c:pt>
                <c:pt idx="16">
                  <c:v>44708</c:v>
                </c:pt>
                <c:pt idx="17">
                  <c:v>44711</c:v>
                </c:pt>
                <c:pt idx="18">
                  <c:v>44712</c:v>
                </c:pt>
              </c:numCache>
            </c:numRef>
          </c:cat>
          <c:val>
            <c:numRef>
              <c:f>Sheet1!$E$2:$E$20</c:f>
              <c:numCache>
                <c:formatCode>0.00%</c:formatCode>
                <c:ptCount val="19"/>
                <c:pt idx="0">
                  <c:v>9.4768436029404324E-3</c:v>
                </c:pt>
                <c:pt idx="1">
                  <c:v>-5.198221867098618E-3</c:v>
                </c:pt>
                <c:pt idx="2">
                  <c:v>-4.4998114344618756E-4</c:v>
                </c:pt>
                <c:pt idx="3">
                  <c:v>2.6384816441056724E-2</c:v>
                </c:pt>
                <c:pt idx="4">
                  <c:v>5.8391124201130351E-2</c:v>
                </c:pt>
                <c:pt idx="5">
                  <c:v>6.9589763319631848E-2</c:v>
                </c:pt>
                <c:pt idx="6">
                  <c:v>6.7204715447635177E-2</c:v>
                </c:pt>
                <c:pt idx="7">
                  <c:v>5.21092311805047E-2</c:v>
                </c:pt>
                <c:pt idx="8">
                  <c:v>6.6746815818558014E-2</c:v>
                </c:pt>
                <c:pt idx="9">
                  <c:v>7.0576089889804239E-2</c:v>
                </c:pt>
                <c:pt idx="10">
                  <c:v>9.4166736701272846E-2</c:v>
                </c:pt>
                <c:pt idx="11">
                  <c:v>0.10370682260945152</c:v>
                </c:pt>
                <c:pt idx="12">
                  <c:v>0.10451852017651264</c:v>
                </c:pt>
                <c:pt idx="13">
                  <c:v>5.2259048928639418E-2</c:v>
                </c:pt>
                <c:pt idx="14">
                  <c:v>6.268537174861688E-2</c:v>
                </c:pt>
                <c:pt idx="15">
                  <c:v>6.0291983071755872E-2</c:v>
                </c:pt>
                <c:pt idx="16">
                  <c:v>4.9145394798800757E-2</c:v>
                </c:pt>
                <c:pt idx="17">
                  <c:v>5.7423696416663672E-2</c:v>
                </c:pt>
                <c:pt idx="18">
                  <c:v>9.3084226925638447E-2</c:v>
                </c:pt>
              </c:numCache>
            </c:numRef>
          </c:val>
          <c:smooth val="1"/>
          <c:extLst>
            <c:ext xmlns:c16="http://schemas.microsoft.com/office/drawing/2014/chart" uri="{C3380CC4-5D6E-409C-BE32-E72D297353CC}">
              <c16:uniqueId val="{00000003-F6B2-4C07-A90B-348D689033A4}"/>
            </c:ext>
          </c:extLst>
        </c:ser>
        <c:dLbls>
          <c:showLegendKey val="0"/>
          <c:showVal val="0"/>
          <c:showCatName val="0"/>
          <c:showSerName val="0"/>
          <c:showPercent val="0"/>
          <c:showBubbleSize val="0"/>
        </c:dLbls>
        <c:smooth val="0"/>
        <c:axId val="415540008"/>
        <c:axId val="415538832"/>
      </c:lineChart>
      <c:dateAx>
        <c:axId val="415540008"/>
        <c:scaling>
          <c:orientation val="minMax"/>
        </c:scaling>
        <c:delete val="0"/>
        <c:axPos val="b"/>
        <c:numFmt formatCode="yyyy/mm/dd"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crossAx val="415538832"/>
        <c:crosses val="autoZero"/>
        <c:auto val="1"/>
        <c:lblOffset val="100"/>
        <c:baseTimeUnit val="days"/>
        <c:majorUnit val="2"/>
        <c:majorTimeUnit val="days"/>
      </c:dateAx>
      <c:valAx>
        <c:axId val="415538832"/>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crossAx val="415540008"/>
        <c:crosses val="autoZero"/>
        <c:crossBetween val="between"/>
      </c:valAx>
      <c:spPr>
        <a:noFill/>
        <a:ln>
          <a:noFill/>
        </a:ln>
        <a:effectLst/>
      </c:spPr>
    </c:plotArea>
    <c:legend>
      <c:legendPos val="b"/>
      <c:layout>
        <c:manualLayout>
          <c:xMode val="edge"/>
          <c:yMode val="edge"/>
          <c:x val="0.54144681118584792"/>
          <c:y val="8.1480646704085058E-2"/>
          <c:w val="0.45687707810528089"/>
          <c:h val="5.357053409151817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legend>
    <c:plotVisOnly val="1"/>
    <c:dispBlanksAs val="gap"/>
    <c:showDLblsOverMax val="0"/>
  </c:chart>
  <c:spPr>
    <a:noFill/>
    <a:ln>
      <a:noFill/>
    </a:ln>
    <a:effectLst/>
  </c:spPr>
  <c:txPr>
    <a:bodyPr/>
    <a:lstStyle/>
    <a:p>
      <a:pPr>
        <a:defRPr>
          <a:latin typeface=".萍方-简" panose="020B0400000000000000" pitchFamily="34" charset="-122"/>
          <a:ea typeface=".萍方-简" panose="020B0400000000000000" pitchFamily="34" charset="-122"/>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萍方-简" panose="020B0400000000000000" pitchFamily="34" charset="-122"/>
                <a:ea typeface=".萍方-简" panose="020B0400000000000000" pitchFamily="34" charset="-122"/>
                <a:cs typeface="+mn-cs"/>
              </a:defRPr>
            </a:pPr>
            <a:r>
              <a:rPr lang="en-US" dirty="0"/>
              <a:t>2022</a:t>
            </a:r>
            <a:r>
              <a:rPr lang="zh-CN" dirty="0"/>
              <a:t>年</a:t>
            </a:r>
            <a:r>
              <a:rPr lang="en-US" altLang="zh-CN" dirty="0"/>
              <a:t>5</a:t>
            </a:r>
            <a:r>
              <a:rPr lang="zh-CN" dirty="0"/>
              <a:t>月沪深市值变动</a:t>
            </a:r>
          </a:p>
        </c:rich>
      </c:tx>
      <c:layout>
        <c:manualLayout>
          <c:xMode val="edge"/>
          <c:yMode val="edge"/>
          <c:x val="0.35526043866972901"/>
          <c:y val="4.6968949456232707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title>
    <c:autoTitleDeleted val="0"/>
    <c:plotArea>
      <c:layout>
        <c:manualLayout>
          <c:layoutTarget val="inner"/>
          <c:xMode val="edge"/>
          <c:yMode val="edge"/>
          <c:x val="8.0974409448818896E-2"/>
          <c:y val="9.4242181702621705E-2"/>
          <c:w val="0.90183809055118114"/>
          <c:h val="0.71818395041045402"/>
        </c:manualLayout>
      </c:layout>
      <c:lineChart>
        <c:grouping val="standard"/>
        <c:varyColors val="0"/>
        <c:ser>
          <c:idx val="0"/>
          <c:order val="0"/>
          <c:tx>
            <c:strRef>
              <c:f>Sheet1!$B$1</c:f>
              <c:strCache>
                <c:ptCount val="1"/>
                <c:pt idx="0">
                  <c:v>上证A股</c:v>
                </c:pt>
              </c:strCache>
            </c:strRef>
          </c:tx>
          <c:spPr>
            <a:ln w="28575" cap="rnd">
              <a:solidFill>
                <a:schemeClr val="bg1">
                  <a:lumMod val="65000"/>
                </a:schemeClr>
              </a:solidFill>
              <a:round/>
            </a:ln>
            <a:effectLst/>
          </c:spPr>
          <c:marker>
            <c:symbol val="none"/>
          </c:marker>
          <c:cat>
            <c:numRef>
              <c:f>Sheet1!$A$2:$A$20</c:f>
              <c:numCache>
                <c:formatCode>yyyy/mm/dd</c:formatCode>
                <c:ptCount val="19"/>
                <c:pt idx="0">
                  <c:v>44686</c:v>
                </c:pt>
                <c:pt idx="1">
                  <c:v>44687</c:v>
                </c:pt>
                <c:pt idx="2">
                  <c:v>44690</c:v>
                </c:pt>
                <c:pt idx="3">
                  <c:v>44691</c:v>
                </c:pt>
                <c:pt idx="4">
                  <c:v>44692</c:v>
                </c:pt>
                <c:pt idx="5">
                  <c:v>44693</c:v>
                </c:pt>
                <c:pt idx="6">
                  <c:v>44694</c:v>
                </c:pt>
                <c:pt idx="7">
                  <c:v>44697</c:v>
                </c:pt>
                <c:pt idx="8">
                  <c:v>44698</c:v>
                </c:pt>
                <c:pt idx="9">
                  <c:v>44699</c:v>
                </c:pt>
                <c:pt idx="10">
                  <c:v>44700</c:v>
                </c:pt>
                <c:pt idx="11">
                  <c:v>44701</c:v>
                </c:pt>
                <c:pt idx="12">
                  <c:v>44704</c:v>
                </c:pt>
                <c:pt idx="13">
                  <c:v>44705</c:v>
                </c:pt>
                <c:pt idx="14">
                  <c:v>44706</c:v>
                </c:pt>
                <c:pt idx="15">
                  <c:v>44707</c:v>
                </c:pt>
                <c:pt idx="16">
                  <c:v>44708</c:v>
                </c:pt>
                <c:pt idx="17">
                  <c:v>44711</c:v>
                </c:pt>
                <c:pt idx="18">
                  <c:v>44712</c:v>
                </c:pt>
              </c:numCache>
            </c:numRef>
          </c:cat>
          <c:val>
            <c:numRef>
              <c:f>Sheet1!$B$2:$B$20</c:f>
              <c:numCache>
                <c:formatCode>0.00%</c:formatCode>
                <c:ptCount val="19"/>
                <c:pt idx="0">
                  <c:v>5.0000000000000001E-3</c:v>
                </c:pt>
                <c:pt idx="1">
                  <c:v>-1.54E-2</c:v>
                </c:pt>
                <c:pt idx="2">
                  <c:v>-1.3599999999999999E-2</c:v>
                </c:pt>
                <c:pt idx="3">
                  <c:v>-5.1999999999999998E-3</c:v>
                </c:pt>
                <c:pt idx="4">
                  <c:v>1.2999999999999999E-3</c:v>
                </c:pt>
                <c:pt idx="5">
                  <c:v>2.0000000000000001E-4</c:v>
                </c:pt>
                <c:pt idx="6">
                  <c:v>9.7000000000000003E-3</c:v>
                </c:pt>
                <c:pt idx="7">
                  <c:v>7.1999999999999998E-3</c:v>
                </c:pt>
                <c:pt idx="8">
                  <c:v>1.35E-2</c:v>
                </c:pt>
                <c:pt idx="9">
                  <c:v>1.2200000000000001E-2</c:v>
                </c:pt>
                <c:pt idx="10">
                  <c:v>1.44E-2</c:v>
                </c:pt>
                <c:pt idx="11">
                  <c:v>3.04E-2</c:v>
                </c:pt>
                <c:pt idx="12">
                  <c:v>3.1300000000000001E-2</c:v>
                </c:pt>
                <c:pt idx="13">
                  <c:v>7.4999999999999997E-3</c:v>
                </c:pt>
                <c:pt idx="14">
                  <c:v>1.9900000000000001E-2</c:v>
                </c:pt>
                <c:pt idx="15">
                  <c:v>2.4500000000000001E-2</c:v>
                </c:pt>
                <c:pt idx="16">
                  <c:v>2.8400000000000002E-2</c:v>
                </c:pt>
                <c:pt idx="17">
                  <c:v>3.4700000000000002E-2</c:v>
                </c:pt>
                <c:pt idx="18">
                  <c:v>4.58E-2</c:v>
                </c:pt>
              </c:numCache>
            </c:numRef>
          </c:val>
          <c:smooth val="1"/>
          <c:extLst>
            <c:ext xmlns:c16="http://schemas.microsoft.com/office/drawing/2014/chart" uri="{C3380CC4-5D6E-409C-BE32-E72D297353CC}">
              <c16:uniqueId val="{00000000-63FB-4D24-9E71-480283014494}"/>
            </c:ext>
          </c:extLst>
        </c:ser>
        <c:ser>
          <c:idx val="1"/>
          <c:order val="1"/>
          <c:tx>
            <c:strRef>
              <c:f>Sheet1!$C$1</c:f>
              <c:strCache>
                <c:ptCount val="1"/>
                <c:pt idx="0">
                  <c:v>深证A股</c:v>
                </c:pt>
              </c:strCache>
            </c:strRef>
          </c:tx>
          <c:spPr>
            <a:ln w="28575" cap="rnd">
              <a:solidFill>
                <a:srgbClr val="000066"/>
              </a:solidFill>
              <a:round/>
            </a:ln>
            <a:effectLst/>
          </c:spPr>
          <c:marker>
            <c:symbol val="none"/>
          </c:marker>
          <c:cat>
            <c:numRef>
              <c:f>Sheet1!$A$2:$A$20</c:f>
              <c:numCache>
                <c:formatCode>yyyy/mm/dd</c:formatCode>
                <c:ptCount val="19"/>
                <c:pt idx="0">
                  <c:v>44686</c:v>
                </c:pt>
                <c:pt idx="1">
                  <c:v>44687</c:v>
                </c:pt>
                <c:pt idx="2">
                  <c:v>44690</c:v>
                </c:pt>
                <c:pt idx="3">
                  <c:v>44691</c:v>
                </c:pt>
                <c:pt idx="4">
                  <c:v>44692</c:v>
                </c:pt>
                <c:pt idx="5">
                  <c:v>44693</c:v>
                </c:pt>
                <c:pt idx="6">
                  <c:v>44694</c:v>
                </c:pt>
                <c:pt idx="7">
                  <c:v>44697</c:v>
                </c:pt>
                <c:pt idx="8">
                  <c:v>44698</c:v>
                </c:pt>
                <c:pt idx="9">
                  <c:v>44699</c:v>
                </c:pt>
                <c:pt idx="10">
                  <c:v>44700</c:v>
                </c:pt>
                <c:pt idx="11">
                  <c:v>44701</c:v>
                </c:pt>
                <c:pt idx="12">
                  <c:v>44704</c:v>
                </c:pt>
                <c:pt idx="13">
                  <c:v>44705</c:v>
                </c:pt>
                <c:pt idx="14">
                  <c:v>44706</c:v>
                </c:pt>
                <c:pt idx="15">
                  <c:v>44707</c:v>
                </c:pt>
                <c:pt idx="16">
                  <c:v>44708</c:v>
                </c:pt>
                <c:pt idx="17">
                  <c:v>44711</c:v>
                </c:pt>
                <c:pt idx="18">
                  <c:v>44712</c:v>
                </c:pt>
              </c:numCache>
            </c:numRef>
          </c:cat>
          <c:val>
            <c:numRef>
              <c:f>Sheet1!$C$2:$C$20</c:f>
              <c:numCache>
                <c:formatCode>0.00%</c:formatCode>
                <c:ptCount val="19"/>
                <c:pt idx="0">
                  <c:v>6.8999999999999999E-3</c:v>
                </c:pt>
                <c:pt idx="1">
                  <c:v>-1.04E-2</c:v>
                </c:pt>
                <c:pt idx="2">
                  <c:v>-7.4999999999999997E-3</c:v>
                </c:pt>
                <c:pt idx="3">
                  <c:v>7.4999999999999997E-3</c:v>
                </c:pt>
                <c:pt idx="4">
                  <c:v>2.1000000000000001E-2</c:v>
                </c:pt>
                <c:pt idx="5">
                  <c:v>2.2599999999999999E-2</c:v>
                </c:pt>
                <c:pt idx="6">
                  <c:v>2.8299999999999999E-2</c:v>
                </c:pt>
                <c:pt idx="7">
                  <c:v>2.53E-2</c:v>
                </c:pt>
                <c:pt idx="8">
                  <c:v>3.3399999999999999E-2</c:v>
                </c:pt>
                <c:pt idx="9">
                  <c:v>3.4299999999999997E-2</c:v>
                </c:pt>
                <c:pt idx="10">
                  <c:v>4.0099999999999997E-2</c:v>
                </c:pt>
                <c:pt idx="11">
                  <c:v>5.6500000000000002E-2</c:v>
                </c:pt>
                <c:pt idx="12">
                  <c:v>6.25E-2</c:v>
                </c:pt>
                <c:pt idx="13">
                  <c:v>2.41E-2</c:v>
                </c:pt>
                <c:pt idx="14">
                  <c:v>3.5999999999999997E-2</c:v>
                </c:pt>
                <c:pt idx="15">
                  <c:v>4.1000000000000002E-2</c:v>
                </c:pt>
                <c:pt idx="16">
                  <c:v>4.0800000000000003E-2</c:v>
                </c:pt>
                <c:pt idx="17">
                  <c:v>5.16E-2</c:v>
                </c:pt>
                <c:pt idx="18">
                  <c:v>6.7599999999999993E-2</c:v>
                </c:pt>
              </c:numCache>
            </c:numRef>
          </c:val>
          <c:smooth val="1"/>
          <c:extLst>
            <c:ext xmlns:c16="http://schemas.microsoft.com/office/drawing/2014/chart" uri="{C3380CC4-5D6E-409C-BE32-E72D297353CC}">
              <c16:uniqueId val="{00000001-63FB-4D24-9E71-480283014494}"/>
            </c:ext>
          </c:extLst>
        </c:ser>
        <c:dLbls>
          <c:showLegendKey val="0"/>
          <c:showVal val="0"/>
          <c:showCatName val="0"/>
          <c:showSerName val="0"/>
          <c:showPercent val="0"/>
          <c:showBubbleSize val="0"/>
        </c:dLbls>
        <c:smooth val="0"/>
        <c:axId val="444001192"/>
        <c:axId val="440886784"/>
      </c:lineChart>
      <c:dateAx>
        <c:axId val="444001192"/>
        <c:scaling>
          <c:orientation val="minMax"/>
        </c:scaling>
        <c:delete val="0"/>
        <c:axPos val="b"/>
        <c:numFmt formatCode="yyyy/mm/dd"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crossAx val="440886784"/>
        <c:crosses val="autoZero"/>
        <c:auto val="1"/>
        <c:lblOffset val="100"/>
        <c:baseTimeUnit val="days"/>
        <c:majorUnit val="2"/>
      </c:dateAx>
      <c:valAx>
        <c:axId val="440886784"/>
        <c:scaling>
          <c:orientation val="minMax"/>
          <c:max val="8.0000000000000016E-2"/>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crossAx val="444001192"/>
        <c:crosses val="autoZero"/>
        <c:crossBetween val="between"/>
      </c:valAx>
      <c:spPr>
        <a:noFill/>
        <a:ln>
          <a:noFill/>
        </a:ln>
        <a:effectLst/>
      </c:spPr>
    </c:plotArea>
    <c:legend>
      <c:legendPos val="b"/>
      <c:layout>
        <c:manualLayout>
          <c:xMode val="edge"/>
          <c:yMode val="edge"/>
          <c:x val="0.57074248765145541"/>
          <c:y val="9.0458128475979629E-2"/>
          <c:w val="0.42763797336601794"/>
          <c:h val="5.612971223549021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legend>
    <c:plotVisOnly val="1"/>
    <c:dispBlanksAs val="gap"/>
    <c:showDLblsOverMax val="0"/>
  </c:chart>
  <c:spPr>
    <a:noFill/>
    <a:ln>
      <a:noFill/>
    </a:ln>
    <a:effectLst/>
  </c:spPr>
  <c:txPr>
    <a:bodyPr/>
    <a:lstStyle/>
    <a:p>
      <a:pPr>
        <a:defRPr>
          <a:latin typeface=".萍方-简" panose="020B0400000000000000" pitchFamily="34" charset="-122"/>
          <a:ea typeface=".萍方-简" panose="020B0400000000000000" pitchFamily="34" charset="-122"/>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chemeClr val="tx2"/>
                </a:solidFill>
                <a:latin typeface=".萍方-简" panose="020B0400000000000000" pitchFamily="34" charset="-122"/>
                <a:ea typeface=".萍方-简" panose="020B0400000000000000" pitchFamily="34" charset="-122"/>
                <a:cs typeface="+mn-cs"/>
              </a:defRPr>
            </a:pPr>
            <a:r>
              <a:rPr lang="zh-CN"/>
              <a:t>北证</a:t>
            </a:r>
            <a:r>
              <a:rPr lang="en-US"/>
              <a:t>A</a:t>
            </a:r>
            <a:r>
              <a:rPr lang="zh-CN"/>
              <a:t>股总市值</a:t>
            </a:r>
            <a:r>
              <a:rPr lang="en-US"/>
              <a:t>(</a:t>
            </a:r>
            <a:r>
              <a:rPr lang="zh-CN"/>
              <a:t>亿元</a:t>
            </a:r>
            <a:r>
              <a:rPr lang="en-US"/>
              <a:t>)</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2"/>
              </a:solidFill>
              <a:latin typeface=".萍方-简" panose="020B0400000000000000" pitchFamily="34" charset="-122"/>
              <a:ea typeface=".萍方-简" panose="020B0400000000000000" pitchFamily="34" charset="-122"/>
              <a:cs typeface="+mn-cs"/>
            </a:defRPr>
          </a:pPr>
          <a:endParaRPr lang="zh-CN"/>
        </a:p>
      </c:txPr>
    </c:title>
    <c:autoTitleDeleted val="0"/>
    <c:plotArea>
      <c:layout/>
      <c:lineChart>
        <c:grouping val="standard"/>
        <c:varyColors val="0"/>
        <c:ser>
          <c:idx val="0"/>
          <c:order val="0"/>
          <c:tx>
            <c:strRef>
              <c:f>Sheet1!$F$4</c:f>
              <c:strCache>
                <c:ptCount val="1"/>
                <c:pt idx="0">
                  <c:v>总市值(亿元)</c:v>
                </c:pt>
              </c:strCache>
            </c:strRef>
          </c:tx>
          <c:spPr>
            <a:ln w="31750" cap="rnd">
              <a:solidFill>
                <a:schemeClr val="accent1"/>
              </a:solidFill>
              <a:round/>
            </a:ln>
            <a:effectLst/>
          </c:spPr>
          <c:marker>
            <c:symbol val="none"/>
          </c:marker>
          <c:dLbls>
            <c:dLbl>
              <c:idx val="0"/>
              <c:layout>
                <c:manualLayout>
                  <c:x val="1.4205386208937555E-2"/>
                  <c:y val="-7.83535106242761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E2B-46C2-B4E4-21008CC38A79}"/>
                </c:ext>
              </c:extLst>
            </c:dLbl>
            <c:dLbl>
              <c:idx val="130"/>
              <c:layout>
                <c:manualLayout>
                  <c:x val="-1.1837821840781295E-2"/>
                  <c:y val="-0.1199843725773188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C9-4831-AC6A-A2E405752A0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萍方-简" panose="020B0400000000000000" pitchFamily="34" charset="-122"/>
                    <a:ea typeface=".萍方-简" panose="020B0400000000000000" pitchFamily="34" charset="-122"/>
                    <a:cs typeface="+mn-cs"/>
                  </a:defRPr>
                </a:pPr>
                <a:endParaRPr lang="zh-CN"/>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Sheet1!$E$5:$E$135</c:f>
              <c:numCache>
                <c:formatCode>yyyy/mm/dd</c:formatCode>
                <c:ptCount val="131"/>
                <c:pt idx="0">
                  <c:v>44515</c:v>
                </c:pt>
                <c:pt idx="1">
                  <c:v>44516</c:v>
                </c:pt>
                <c:pt idx="2">
                  <c:v>44517</c:v>
                </c:pt>
                <c:pt idx="3">
                  <c:v>44518</c:v>
                </c:pt>
                <c:pt idx="4">
                  <c:v>44519</c:v>
                </c:pt>
                <c:pt idx="5">
                  <c:v>44522</c:v>
                </c:pt>
                <c:pt idx="6">
                  <c:v>44523</c:v>
                </c:pt>
                <c:pt idx="7">
                  <c:v>44524</c:v>
                </c:pt>
                <c:pt idx="8">
                  <c:v>44525</c:v>
                </c:pt>
                <c:pt idx="9">
                  <c:v>44526</c:v>
                </c:pt>
                <c:pt idx="10">
                  <c:v>44529</c:v>
                </c:pt>
                <c:pt idx="11">
                  <c:v>44530</c:v>
                </c:pt>
                <c:pt idx="12">
                  <c:v>44531</c:v>
                </c:pt>
                <c:pt idx="13">
                  <c:v>44532</c:v>
                </c:pt>
                <c:pt idx="14">
                  <c:v>44533</c:v>
                </c:pt>
                <c:pt idx="15">
                  <c:v>44536</c:v>
                </c:pt>
                <c:pt idx="16">
                  <c:v>44537</c:v>
                </c:pt>
                <c:pt idx="17">
                  <c:v>44538</c:v>
                </c:pt>
                <c:pt idx="18">
                  <c:v>44539</c:v>
                </c:pt>
                <c:pt idx="19">
                  <c:v>44540</c:v>
                </c:pt>
                <c:pt idx="20">
                  <c:v>44543</c:v>
                </c:pt>
                <c:pt idx="21">
                  <c:v>44544</c:v>
                </c:pt>
                <c:pt idx="22">
                  <c:v>44545</c:v>
                </c:pt>
                <c:pt idx="23">
                  <c:v>44546</c:v>
                </c:pt>
                <c:pt idx="24">
                  <c:v>44547</c:v>
                </c:pt>
                <c:pt idx="25">
                  <c:v>44550</c:v>
                </c:pt>
                <c:pt idx="26">
                  <c:v>44551</c:v>
                </c:pt>
                <c:pt idx="27">
                  <c:v>44552</c:v>
                </c:pt>
                <c:pt idx="28">
                  <c:v>44553</c:v>
                </c:pt>
                <c:pt idx="29">
                  <c:v>44554</c:v>
                </c:pt>
                <c:pt idx="30">
                  <c:v>44557</c:v>
                </c:pt>
                <c:pt idx="31">
                  <c:v>44558</c:v>
                </c:pt>
                <c:pt idx="32">
                  <c:v>44559</c:v>
                </c:pt>
                <c:pt idx="33">
                  <c:v>44560</c:v>
                </c:pt>
                <c:pt idx="34">
                  <c:v>44561</c:v>
                </c:pt>
                <c:pt idx="35">
                  <c:v>44565</c:v>
                </c:pt>
                <c:pt idx="36">
                  <c:v>44566</c:v>
                </c:pt>
                <c:pt idx="37">
                  <c:v>44567</c:v>
                </c:pt>
                <c:pt idx="38">
                  <c:v>44568</c:v>
                </c:pt>
                <c:pt idx="39">
                  <c:v>44571</c:v>
                </c:pt>
                <c:pt idx="40">
                  <c:v>44572</c:v>
                </c:pt>
                <c:pt idx="41">
                  <c:v>44573</c:v>
                </c:pt>
                <c:pt idx="42">
                  <c:v>44574</c:v>
                </c:pt>
                <c:pt idx="43">
                  <c:v>44575</c:v>
                </c:pt>
                <c:pt idx="44">
                  <c:v>44578</c:v>
                </c:pt>
                <c:pt idx="45">
                  <c:v>44579</c:v>
                </c:pt>
                <c:pt idx="46">
                  <c:v>44580</c:v>
                </c:pt>
                <c:pt idx="47">
                  <c:v>44581</c:v>
                </c:pt>
                <c:pt idx="48">
                  <c:v>44582</c:v>
                </c:pt>
                <c:pt idx="49">
                  <c:v>44585</c:v>
                </c:pt>
                <c:pt idx="50">
                  <c:v>44586</c:v>
                </c:pt>
                <c:pt idx="51">
                  <c:v>44587</c:v>
                </c:pt>
                <c:pt idx="52">
                  <c:v>44588</c:v>
                </c:pt>
                <c:pt idx="53">
                  <c:v>44589</c:v>
                </c:pt>
                <c:pt idx="54">
                  <c:v>44599</c:v>
                </c:pt>
                <c:pt idx="55">
                  <c:v>44600</c:v>
                </c:pt>
                <c:pt idx="56">
                  <c:v>44601</c:v>
                </c:pt>
                <c:pt idx="57">
                  <c:v>44602</c:v>
                </c:pt>
                <c:pt idx="58">
                  <c:v>44603</c:v>
                </c:pt>
                <c:pt idx="59">
                  <c:v>44606</c:v>
                </c:pt>
                <c:pt idx="60">
                  <c:v>44607</c:v>
                </c:pt>
                <c:pt idx="61">
                  <c:v>44608</c:v>
                </c:pt>
                <c:pt idx="62">
                  <c:v>44609</c:v>
                </c:pt>
                <c:pt idx="63">
                  <c:v>44610</c:v>
                </c:pt>
                <c:pt idx="64">
                  <c:v>44613</c:v>
                </c:pt>
                <c:pt idx="65">
                  <c:v>44614</c:v>
                </c:pt>
                <c:pt idx="66">
                  <c:v>44615</c:v>
                </c:pt>
                <c:pt idx="67">
                  <c:v>44616</c:v>
                </c:pt>
                <c:pt idx="68">
                  <c:v>44617</c:v>
                </c:pt>
                <c:pt idx="69">
                  <c:v>44620</c:v>
                </c:pt>
                <c:pt idx="70">
                  <c:v>44621</c:v>
                </c:pt>
                <c:pt idx="71">
                  <c:v>44622</c:v>
                </c:pt>
                <c:pt idx="72">
                  <c:v>44623</c:v>
                </c:pt>
                <c:pt idx="73">
                  <c:v>44624</c:v>
                </c:pt>
                <c:pt idx="74">
                  <c:v>44627</c:v>
                </c:pt>
                <c:pt idx="75">
                  <c:v>44628</c:v>
                </c:pt>
                <c:pt idx="76">
                  <c:v>44629</c:v>
                </c:pt>
                <c:pt idx="77">
                  <c:v>44630</c:v>
                </c:pt>
                <c:pt idx="78">
                  <c:v>44631</c:v>
                </c:pt>
                <c:pt idx="79">
                  <c:v>44634</c:v>
                </c:pt>
                <c:pt idx="80">
                  <c:v>44635</c:v>
                </c:pt>
                <c:pt idx="81">
                  <c:v>44636</c:v>
                </c:pt>
                <c:pt idx="82">
                  <c:v>44637</c:v>
                </c:pt>
                <c:pt idx="83">
                  <c:v>44638</c:v>
                </c:pt>
                <c:pt idx="84">
                  <c:v>44641</c:v>
                </c:pt>
                <c:pt idx="85">
                  <c:v>44642</c:v>
                </c:pt>
                <c:pt idx="86">
                  <c:v>44643</c:v>
                </c:pt>
                <c:pt idx="87">
                  <c:v>44644</c:v>
                </c:pt>
                <c:pt idx="88">
                  <c:v>44645</c:v>
                </c:pt>
                <c:pt idx="89">
                  <c:v>44648</c:v>
                </c:pt>
                <c:pt idx="90">
                  <c:v>44649</c:v>
                </c:pt>
                <c:pt idx="91">
                  <c:v>44650</c:v>
                </c:pt>
                <c:pt idx="92">
                  <c:v>44651</c:v>
                </c:pt>
                <c:pt idx="93">
                  <c:v>44652</c:v>
                </c:pt>
                <c:pt idx="94">
                  <c:v>44657</c:v>
                </c:pt>
                <c:pt idx="95">
                  <c:v>44658</c:v>
                </c:pt>
                <c:pt idx="96">
                  <c:v>44659</c:v>
                </c:pt>
                <c:pt idx="97">
                  <c:v>44662</c:v>
                </c:pt>
                <c:pt idx="98">
                  <c:v>44663</c:v>
                </c:pt>
                <c:pt idx="99">
                  <c:v>44664</c:v>
                </c:pt>
                <c:pt idx="100">
                  <c:v>44665</c:v>
                </c:pt>
                <c:pt idx="101">
                  <c:v>44666</c:v>
                </c:pt>
                <c:pt idx="102">
                  <c:v>44669</c:v>
                </c:pt>
                <c:pt idx="103">
                  <c:v>44670</c:v>
                </c:pt>
                <c:pt idx="104">
                  <c:v>44671</c:v>
                </c:pt>
                <c:pt idx="105">
                  <c:v>44672</c:v>
                </c:pt>
                <c:pt idx="106">
                  <c:v>44673</c:v>
                </c:pt>
                <c:pt idx="107">
                  <c:v>44676</c:v>
                </c:pt>
                <c:pt idx="108">
                  <c:v>44677</c:v>
                </c:pt>
                <c:pt idx="109">
                  <c:v>44678</c:v>
                </c:pt>
                <c:pt idx="110">
                  <c:v>44679</c:v>
                </c:pt>
                <c:pt idx="111">
                  <c:v>44680</c:v>
                </c:pt>
                <c:pt idx="112">
                  <c:v>44686</c:v>
                </c:pt>
                <c:pt idx="113">
                  <c:v>44687</c:v>
                </c:pt>
                <c:pt idx="114">
                  <c:v>44690</c:v>
                </c:pt>
                <c:pt idx="115">
                  <c:v>44691</c:v>
                </c:pt>
                <c:pt idx="116">
                  <c:v>44692</c:v>
                </c:pt>
                <c:pt idx="117">
                  <c:v>44693</c:v>
                </c:pt>
                <c:pt idx="118">
                  <c:v>44694</c:v>
                </c:pt>
                <c:pt idx="119">
                  <c:v>44697</c:v>
                </c:pt>
                <c:pt idx="120">
                  <c:v>44698</c:v>
                </c:pt>
                <c:pt idx="121">
                  <c:v>44699</c:v>
                </c:pt>
                <c:pt idx="122">
                  <c:v>44700</c:v>
                </c:pt>
                <c:pt idx="123">
                  <c:v>44701</c:v>
                </c:pt>
                <c:pt idx="124">
                  <c:v>44704</c:v>
                </c:pt>
                <c:pt idx="125">
                  <c:v>44705</c:v>
                </c:pt>
                <c:pt idx="126">
                  <c:v>44706</c:v>
                </c:pt>
                <c:pt idx="127">
                  <c:v>44707</c:v>
                </c:pt>
                <c:pt idx="128">
                  <c:v>44708</c:v>
                </c:pt>
                <c:pt idx="129">
                  <c:v>44711</c:v>
                </c:pt>
                <c:pt idx="130">
                  <c:v>44712</c:v>
                </c:pt>
              </c:numCache>
            </c:numRef>
          </c:cat>
          <c:val>
            <c:numRef>
              <c:f>Sheet1!$F$5:$F$135</c:f>
              <c:numCache>
                <c:formatCode>0.00</c:formatCode>
                <c:ptCount val="131"/>
                <c:pt idx="0">
                  <c:v>2939.2860054504999</c:v>
                </c:pt>
                <c:pt idx="1">
                  <c:v>2848.0077908878998</c:v>
                </c:pt>
                <c:pt idx="2">
                  <c:v>2859.4637412285997</c:v>
                </c:pt>
                <c:pt idx="3">
                  <c:v>2780.6342726575999</c:v>
                </c:pt>
                <c:pt idx="4">
                  <c:v>2754.7853831859002</c:v>
                </c:pt>
                <c:pt idx="5">
                  <c:v>2864.9946350978998</c:v>
                </c:pt>
                <c:pt idx="6">
                  <c:v>2960.9025896603998</c:v>
                </c:pt>
                <c:pt idx="7">
                  <c:v>2976.1549144863002</c:v>
                </c:pt>
                <c:pt idx="8">
                  <c:v>2974.82489029</c:v>
                </c:pt>
                <c:pt idx="9">
                  <c:v>2947.5659680579997</c:v>
                </c:pt>
                <c:pt idx="10">
                  <c:v>2889.5011491751002</c:v>
                </c:pt>
                <c:pt idx="11">
                  <c:v>2817.1800694273998</c:v>
                </c:pt>
                <c:pt idx="12">
                  <c:v>2794.3232216515003</c:v>
                </c:pt>
                <c:pt idx="13">
                  <c:v>2754.9649052135996</c:v>
                </c:pt>
                <c:pt idx="14">
                  <c:v>2687.6238785716</c:v>
                </c:pt>
                <c:pt idx="15">
                  <c:v>2564.7619707440999</c:v>
                </c:pt>
                <c:pt idx="16">
                  <c:v>2552.2164523537999</c:v>
                </c:pt>
                <c:pt idx="17">
                  <c:v>2644.3273585514999</c:v>
                </c:pt>
                <c:pt idx="18">
                  <c:v>2667.9131421082002</c:v>
                </c:pt>
                <c:pt idx="19">
                  <c:v>2667.6590933969001</c:v>
                </c:pt>
                <c:pt idx="20">
                  <c:v>2710.4885035110997</c:v>
                </c:pt>
                <c:pt idx="21">
                  <c:v>2748.8108357259002</c:v>
                </c:pt>
                <c:pt idx="22">
                  <c:v>2697.3597697143</c:v>
                </c:pt>
                <c:pt idx="23">
                  <c:v>2658.8857926904002</c:v>
                </c:pt>
                <c:pt idx="24">
                  <c:v>2654.2813391179002</c:v>
                </c:pt>
                <c:pt idx="25">
                  <c:v>2606.6775533571999</c:v>
                </c:pt>
                <c:pt idx="26">
                  <c:v>2564.7700771677</c:v>
                </c:pt>
                <c:pt idx="27">
                  <c:v>2533.6888772266002</c:v>
                </c:pt>
                <c:pt idx="28">
                  <c:v>2490.0698038902001</c:v>
                </c:pt>
                <c:pt idx="29">
                  <c:v>2428.3915454909002</c:v>
                </c:pt>
                <c:pt idx="30">
                  <c:v>2516.9250114429997</c:v>
                </c:pt>
                <c:pt idx="31">
                  <c:v>2612.4684284769</c:v>
                </c:pt>
                <c:pt idx="32">
                  <c:v>2696.8737942779003</c:v>
                </c:pt>
                <c:pt idx="33">
                  <c:v>2773.6721756007</c:v>
                </c:pt>
                <c:pt idx="34">
                  <c:v>2792.7101704816996</c:v>
                </c:pt>
                <c:pt idx="35">
                  <c:v>2759.544703992</c:v>
                </c:pt>
                <c:pt idx="36">
                  <c:v>2688.9035830830999</c:v>
                </c:pt>
                <c:pt idx="37">
                  <c:v>2667.2260231142</c:v>
                </c:pt>
                <c:pt idx="38">
                  <c:v>2593.0633342092001</c:v>
                </c:pt>
                <c:pt idx="39">
                  <c:v>2629.7935447413001</c:v>
                </c:pt>
                <c:pt idx="40">
                  <c:v>2635.2442291623001</c:v>
                </c:pt>
                <c:pt idx="41">
                  <c:v>2648.5802272376</c:v>
                </c:pt>
                <c:pt idx="42">
                  <c:v>2630.4992306732997</c:v>
                </c:pt>
                <c:pt idx="43">
                  <c:v>2630.9142743543998</c:v>
                </c:pt>
                <c:pt idx="44">
                  <c:v>2691.2319783163002</c:v>
                </c:pt>
                <c:pt idx="45">
                  <c:v>2664.5028431303999</c:v>
                </c:pt>
                <c:pt idx="46">
                  <c:v>2671.9912500784999</c:v>
                </c:pt>
                <c:pt idx="47">
                  <c:v>2702.5954831309</c:v>
                </c:pt>
                <c:pt idx="48">
                  <c:v>2672.2251519104002</c:v>
                </c:pt>
                <c:pt idx="49">
                  <c:v>2627.7262407486</c:v>
                </c:pt>
                <c:pt idx="50">
                  <c:v>2538.7623441027999</c:v>
                </c:pt>
                <c:pt idx="51">
                  <c:v>2543.9091592113</c:v>
                </c:pt>
                <c:pt idx="52">
                  <c:v>2501.1400007258999</c:v>
                </c:pt>
                <c:pt idx="53">
                  <c:v>2521.2299245587001</c:v>
                </c:pt>
                <c:pt idx="54">
                  <c:v>2533.5123886429001</c:v>
                </c:pt>
                <c:pt idx="55">
                  <c:v>2519.9072186185999</c:v>
                </c:pt>
                <c:pt idx="56">
                  <c:v>2540.8834058160996</c:v>
                </c:pt>
                <c:pt idx="57">
                  <c:v>2465.9439737318999</c:v>
                </c:pt>
                <c:pt idx="58">
                  <c:v>2343.1270775991002</c:v>
                </c:pt>
                <c:pt idx="59">
                  <c:v>2291.2153840427</c:v>
                </c:pt>
                <c:pt idx="60">
                  <c:v>2318.3854935310997</c:v>
                </c:pt>
                <c:pt idx="61">
                  <c:v>2316.5615243228999</c:v>
                </c:pt>
                <c:pt idx="62">
                  <c:v>2337.8842486818999</c:v>
                </c:pt>
                <c:pt idx="63">
                  <c:v>2342.1353614218001</c:v>
                </c:pt>
                <c:pt idx="64">
                  <c:v>2368.2837054131001</c:v>
                </c:pt>
                <c:pt idx="65">
                  <c:v>2315.2520020927</c:v>
                </c:pt>
                <c:pt idx="66">
                  <c:v>2365.3839111597999</c:v>
                </c:pt>
                <c:pt idx="67">
                  <c:v>2297.4918786293001</c:v>
                </c:pt>
                <c:pt idx="68">
                  <c:v>2314.8899247214999</c:v>
                </c:pt>
                <c:pt idx="69">
                  <c:v>2300.7071478557</c:v>
                </c:pt>
                <c:pt idx="70">
                  <c:v>2335.7938966079</c:v>
                </c:pt>
                <c:pt idx="71">
                  <c:v>2346.3444718729002</c:v>
                </c:pt>
                <c:pt idx="72">
                  <c:v>2344.2959548524</c:v>
                </c:pt>
                <c:pt idx="73">
                  <c:v>2290.898662821</c:v>
                </c:pt>
                <c:pt idx="74">
                  <c:v>2200.4227946840001</c:v>
                </c:pt>
                <c:pt idx="75">
                  <c:v>2117.2709425526</c:v>
                </c:pt>
                <c:pt idx="76">
                  <c:v>2089.8204778419999</c:v>
                </c:pt>
                <c:pt idx="77">
                  <c:v>2136.6164001739999</c:v>
                </c:pt>
                <c:pt idx="78">
                  <c:v>2133.6535171157998</c:v>
                </c:pt>
                <c:pt idx="79">
                  <c:v>2074.9744307071001</c:v>
                </c:pt>
                <c:pt idx="80">
                  <c:v>1989.9510719963</c:v>
                </c:pt>
                <c:pt idx="81">
                  <c:v>2035.0542155476001</c:v>
                </c:pt>
                <c:pt idx="82">
                  <c:v>2129.1842992648003</c:v>
                </c:pt>
                <c:pt idx="83">
                  <c:v>2148.3632722469001</c:v>
                </c:pt>
                <c:pt idx="84">
                  <c:v>2166.7312500465</c:v>
                </c:pt>
                <c:pt idx="85">
                  <c:v>2166.2304063255001</c:v>
                </c:pt>
                <c:pt idx="86">
                  <c:v>2155.5823442023002</c:v>
                </c:pt>
                <c:pt idx="87">
                  <c:v>2145.3050192358</c:v>
                </c:pt>
                <c:pt idx="88">
                  <c:v>2080.5143355542</c:v>
                </c:pt>
                <c:pt idx="89">
                  <c:v>2048.9670074096998</c:v>
                </c:pt>
                <c:pt idx="90">
                  <c:v>2052.2234013494999</c:v>
                </c:pt>
                <c:pt idx="91">
                  <c:v>2090.4316959967</c:v>
                </c:pt>
                <c:pt idx="92">
                  <c:v>2071.2517178264998</c:v>
                </c:pt>
                <c:pt idx="93">
                  <c:v>2084.8743865541001</c:v>
                </c:pt>
                <c:pt idx="94">
                  <c:v>2073.9989154100999</c:v>
                </c:pt>
                <c:pt idx="95">
                  <c:v>2031.2155042561999</c:v>
                </c:pt>
                <c:pt idx="96">
                  <c:v>2003.3906352329002</c:v>
                </c:pt>
                <c:pt idx="97">
                  <c:v>1928.0454551002999</c:v>
                </c:pt>
                <c:pt idx="98">
                  <c:v>1938.5138242717001</c:v>
                </c:pt>
                <c:pt idx="99">
                  <c:v>1905.1290279098998</c:v>
                </c:pt>
                <c:pt idx="100">
                  <c:v>1884.7382568482001</c:v>
                </c:pt>
                <c:pt idx="101">
                  <c:v>1842.2304353457</c:v>
                </c:pt>
                <c:pt idx="102">
                  <c:v>1904.3260680576998</c:v>
                </c:pt>
                <c:pt idx="103">
                  <c:v>1885.1027536684001</c:v>
                </c:pt>
                <c:pt idx="104">
                  <c:v>1858.1520592231</c:v>
                </c:pt>
                <c:pt idx="105">
                  <c:v>1800.4619415418999</c:v>
                </c:pt>
                <c:pt idx="106">
                  <c:v>1800.6445528745001</c:v>
                </c:pt>
                <c:pt idx="107">
                  <c:v>1694.9596592825001</c:v>
                </c:pt>
                <c:pt idx="108">
                  <c:v>1641.2583777907998</c:v>
                </c:pt>
                <c:pt idx="109">
                  <c:v>1701.2827441396</c:v>
                </c:pt>
                <c:pt idx="110">
                  <c:v>1657.9112378667999</c:v>
                </c:pt>
                <c:pt idx="111">
                  <c:v>1746.5752153035</c:v>
                </c:pt>
                <c:pt idx="112">
                  <c:v>1799.3682388293</c:v>
                </c:pt>
                <c:pt idx="113">
                  <c:v>1786.4184144184001</c:v>
                </c:pt>
                <c:pt idx="114">
                  <c:v>1813.1749494531</c:v>
                </c:pt>
                <c:pt idx="115">
                  <c:v>1847.6960759944</c:v>
                </c:pt>
                <c:pt idx="116">
                  <c:v>1882.0986433293999</c:v>
                </c:pt>
                <c:pt idx="117">
                  <c:v>1865.2312310035998</c:v>
                </c:pt>
                <c:pt idx="118">
                  <c:v>1929.6940330381001</c:v>
                </c:pt>
                <c:pt idx="119">
                  <c:v>1936.4221024069</c:v>
                </c:pt>
                <c:pt idx="120">
                  <c:v>1952.5520590839999</c:v>
                </c:pt>
                <c:pt idx="121">
                  <c:v>1943.4256213203</c:v>
                </c:pt>
                <c:pt idx="122">
                  <c:v>1949.0880934863001</c:v>
                </c:pt>
                <c:pt idx="123">
                  <c:v>1952.8447213602999</c:v>
                </c:pt>
                <c:pt idx="124">
                  <c:v>1949.8011739418</c:v>
                </c:pt>
                <c:pt idx="125">
                  <c:v>1874.0928881517002</c:v>
                </c:pt>
                <c:pt idx="126">
                  <c:v>1855.0023707761</c:v>
                </c:pt>
                <c:pt idx="127">
                  <c:v>1850.9386854525001</c:v>
                </c:pt>
                <c:pt idx="128">
                  <c:v>1844.7383598960998</c:v>
                </c:pt>
                <c:pt idx="129">
                  <c:v>1876.1985987675</c:v>
                </c:pt>
                <c:pt idx="130">
                  <c:v>1899.5374964487</c:v>
                </c:pt>
              </c:numCache>
            </c:numRef>
          </c:val>
          <c:smooth val="1"/>
          <c:extLst>
            <c:ext xmlns:c16="http://schemas.microsoft.com/office/drawing/2014/chart" uri="{C3380CC4-5D6E-409C-BE32-E72D297353CC}">
              <c16:uniqueId val="{00000000-CE2B-46C2-B4E4-21008CC38A79}"/>
            </c:ext>
          </c:extLst>
        </c:ser>
        <c:dLbls>
          <c:showLegendKey val="0"/>
          <c:showVal val="0"/>
          <c:showCatName val="0"/>
          <c:showSerName val="0"/>
          <c:showPercent val="0"/>
          <c:showBubbleSize val="0"/>
        </c:dLbls>
        <c:smooth val="0"/>
        <c:axId val="906156368"/>
        <c:axId val="906153456"/>
      </c:lineChart>
      <c:dateAx>
        <c:axId val="906156368"/>
        <c:scaling>
          <c:orientation val="minMax"/>
        </c:scaling>
        <c:delete val="0"/>
        <c:axPos val="b"/>
        <c:numFmt formatCode="yyyy/mm/dd"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萍方-简" panose="020B0400000000000000" pitchFamily="34" charset="-122"/>
                <a:ea typeface=".萍方-简" panose="020B0400000000000000" pitchFamily="34" charset="-122"/>
                <a:cs typeface="+mn-cs"/>
              </a:defRPr>
            </a:pPr>
            <a:endParaRPr lang="zh-CN"/>
          </a:p>
        </c:txPr>
        <c:crossAx val="906153456"/>
        <c:crosses val="autoZero"/>
        <c:auto val="1"/>
        <c:lblOffset val="100"/>
        <c:baseTimeUnit val="days"/>
      </c:dateAx>
      <c:valAx>
        <c:axId val="906153456"/>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萍方-简" panose="020B0400000000000000" pitchFamily="34" charset="-122"/>
                <a:ea typeface=".萍方-简" panose="020B0400000000000000" pitchFamily="34" charset="-122"/>
                <a:cs typeface="+mn-cs"/>
              </a:defRPr>
            </a:pPr>
            <a:endParaRPr lang="zh-CN"/>
          </a:p>
        </c:txPr>
        <c:crossAx val="906156368"/>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萍方-简" panose="020B0400000000000000" pitchFamily="34" charset="-122"/>
          <a:ea typeface=".萍方-简" panose="020B0400000000000000" pitchFamily="34" charset="-122"/>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en-US" altLang="zh-CN" dirty="0"/>
              <a:t>5</a:t>
            </a:r>
            <a:r>
              <a:rPr lang="zh-CN" dirty="0"/>
              <a:t>月</a:t>
            </a:r>
            <a:r>
              <a:rPr lang="en-US" dirty="0"/>
              <a:t>A50</a:t>
            </a:r>
            <a:r>
              <a:rPr lang="zh-CN" altLang="en-US" dirty="0"/>
              <a:t>期指主力合约结算价</a:t>
            </a:r>
            <a:endParaRPr lang="zh-CN" dirty="0"/>
          </a:p>
        </c:rich>
      </c:tx>
      <c:layout>
        <c:manualLayout>
          <c:xMode val="edge"/>
          <c:yMode val="edge"/>
          <c:x val="0.37147891956543405"/>
          <c:y val="2.4829298572315332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manualLayout>
          <c:layoutTarget val="inner"/>
          <c:xMode val="edge"/>
          <c:yMode val="edge"/>
          <c:x val="8.7498740037021835E-2"/>
          <c:y val="0.12705467968413633"/>
          <c:w val="0.90072755909015667"/>
          <c:h val="0.6438033560652463"/>
        </c:manualLayout>
      </c:layout>
      <c:lineChart>
        <c:grouping val="standard"/>
        <c:varyColors val="0"/>
        <c:ser>
          <c:idx val="0"/>
          <c:order val="0"/>
          <c:tx>
            <c:strRef>
              <c:f>Sheet1!$B$1</c:f>
              <c:strCache>
                <c:ptCount val="1"/>
                <c:pt idx="0">
                  <c:v>4月富时中国A50（CN0Y）期指主力</c:v>
                </c:pt>
              </c:strCache>
            </c:strRef>
          </c:tx>
          <c:spPr>
            <a:ln w="28575" cap="rnd">
              <a:solidFill>
                <a:srgbClr val="000066"/>
              </a:solidFill>
              <a:round/>
            </a:ln>
            <a:effectLst/>
          </c:spPr>
          <c:marker>
            <c:symbol val="none"/>
          </c:marker>
          <c:cat>
            <c:numRef>
              <c:f>Sheet1!$A$3:$A$21</c:f>
              <c:numCache>
                <c:formatCode>yyyy/mm/dd</c:formatCode>
                <c:ptCount val="19"/>
                <c:pt idx="0">
                  <c:v>44687</c:v>
                </c:pt>
                <c:pt idx="1">
                  <c:v>44690</c:v>
                </c:pt>
                <c:pt idx="2">
                  <c:v>44691</c:v>
                </c:pt>
                <c:pt idx="3">
                  <c:v>44692</c:v>
                </c:pt>
                <c:pt idx="4">
                  <c:v>44693</c:v>
                </c:pt>
                <c:pt idx="5">
                  <c:v>44694</c:v>
                </c:pt>
                <c:pt idx="6">
                  <c:v>44697</c:v>
                </c:pt>
                <c:pt idx="7">
                  <c:v>44698</c:v>
                </c:pt>
                <c:pt idx="8">
                  <c:v>44699</c:v>
                </c:pt>
                <c:pt idx="9">
                  <c:v>44700</c:v>
                </c:pt>
                <c:pt idx="10">
                  <c:v>44701</c:v>
                </c:pt>
                <c:pt idx="11">
                  <c:v>44704</c:v>
                </c:pt>
                <c:pt idx="12">
                  <c:v>44705</c:v>
                </c:pt>
                <c:pt idx="13">
                  <c:v>44706</c:v>
                </c:pt>
                <c:pt idx="14">
                  <c:v>44707</c:v>
                </c:pt>
                <c:pt idx="15">
                  <c:v>44708</c:v>
                </c:pt>
                <c:pt idx="16">
                  <c:v>44711</c:v>
                </c:pt>
                <c:pt idx="17">
                  <c:v>44712</c:v>
                </c:pt>
              </c:numCache>
            </c:numRef>
          </c:cat>
          <c:val>
            <c:numRef>
              <c:f>Sheet1!$B$3:$B$21</c:f>
              <c:numCache>
                <c:formatCode>#,##0.0000</c:formatCode>
                <c:ptCount val="19"/>
                <c:pt idx="0">
                  <c:v>12988</c:v>
                </c:pt>
                <c:pt idx="1">
                  <c:v>12828</c:v>
                </c:pt>
                <c:pt idx="2">
                  <c:v>12947</c:v>
                </c:pt>
                <c:pt idx="3">
                  <c:v>13158</c:v>
                </c:pt>
                <c:pt idx="4">
                  <c:v>13061</c:v>
                </c:pt>
                <c:pt idx="5">
                  <c:v>13259</c:v>
                </c:pt>
                <c:pt idx="6">
                  <c:v>13259</c:v>
                </c:pt>
                <c:pt idx="7">
                  <c:v>13357</c:v>
                </c:pt>
                <c:pt idx="8">
                  <c:v>13180</c:v>
                </c:pt>
                <c:pt idx="9">
                  <c:v>13147</c:v>
                </c:pt>
                <c:pt idx="10">
                  <c:v>13520</c:v>
                </c:pt>
                <c:pt idx="11">
                  <c:v>13364</c:v>
                </c:pt>
                <c:pt idx="12">
                  <c:v>13192</c:v>
                </c:pt>
                <c:pt idx="13">
                  <c:v>13146</c:v>
                </c:pt>
                <c:pt idx="14">
                  <c:v>13137</c:v>
                </c:pt>
                <c:pt idx="15">
                  <c:v>13220</c:v>
                </c:pt>
                <c:pt idx="16">
                  <c:v>13331</c:v>
                </c:pt>
                <c:pt idx="17">
                  <c:v>13556</c:v>
                </c:pt>
              </c:numCache>
            </c:numRef>
          </c:val>
          <c:smooth val="1"/>
          <c:extLst>
            <c:ext xmlns:c16="http://schemas.microsoft.com/office/drawing/2014/chart" uri="{C3380CC4-5D6E-409C-BE32-E72D297353CC}">
              <c16:uniqueId val="{00000000-D561-4FE3-B323-E638A060AF5B}"/>
            </c:ext>
          </c:extLst>
        </c:ser>
        <c:dLbls>
          <c:showLegendKey val="0"/>
          <c:showVal val="0"/>
          <c:showCatName val="0"/>
          <c:showSerName val="0"/>
          <c:showPercent val="0"/>
          <c:showBubbleSize val="0"/>
        </c:dLbls>
        <c:smooth val="0"/>
        <c:axId val="440884824"/>
        <c:axId val="440881296"/>
      </c:lineChart>
      <c:dateAx>
        <c:axId val="440884824"/>
        <c:scaling>
          <c:orientation val="minMax"/>
        </c:scaling>
        <c:delete val="0"/>
        <c:axPos val="b"/>
        <c:numFmt formatCode="yyyy/mm/dd"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0881296"/>
        <c:crosses val="autoZero"/>
        <c:auto val="1"/>
        <c:lblOffset val="100"/>
        <c:baseTimeUnit val="days"/>
        <c:majorUnit val="2"/>
        <c:majorTimeUnit val="days"/>
      </c:dateAx>
      <c:valAx>
        <c:axId val="440881296"/>
        <c:scaling>
          <c:orientation val="minMax"/>
          <c:min val="12500"/>
        </c:scaling>
        <c:delete val="0"/>
        <c:axPos val="l"/>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088482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048649604270556E-2"/>
          <c:y val="0.11731891632055694"/>
          <c:w val="0.96290375506384929"/>
          <c:h val="0.68587969097321588"/>
        </c:manualLayout>
      </c:layout>
      <c:barChart>
        <c:barDir val="col"/>
        <c:grouping val="clustered"/>
        <c:varyColors val="0"/>
        <c:ser>
          <c:idx val="0"/>
          <c:order val="0"/>
          <c:tx>
            <c:strRef>
              <c:f>股票流通统计!$B$18</c:f>
              <c:strCache>
                <c:ptCount val="1"/>
                <c:pt idx="0">
                  <c:v>解禁规模</c:v>
                </c:pt>
              </c:strCache>
            </c:strRef>
          </c:tx>
          <c:spPr>
            <a:solidFill>
              <a:srgbClr val="08275D"/>
            </a:solidFill>
            <a:ln>
              <a:noFill/>
            </a:ln>
            <a:effectLst/>
          </c:spPr>
          <c:invertIfNegative val="0"/>
          <c:dPt>
            <c:idx val="0"/>
            <c:invertIfNegative val="0"/>
            <c:bubble3D val="0"/>
            <c:extLst>
              <c:ext xmlns:c16="http://schemas.microsoft.com/office/drawing/2014/chart" uri="{C3380CC4-5D6E-409C-BE32-E72D297353CC}">
                <c16:uniqueId val="{00000002-DF39-4615-A4C8-72A4CE3F7102}"/>
              </c:ext>
            </c:extLst>
          </c:dPt>
          <c:dPt>
            <c:idx val="2"/>
            <c:invertIfNegative val="0"/>
            <c:bubble3D val="0"/>
            <c:extLst>
              <c:ext xmlns:c16="http://schemas.microsoft.com/office/drawing/2014/chart" uri="{C3380CC4-5D6E-409C-BE32-E72D297353CC}">
                <c16:uniqueId val="{00000004-DF39-4615-A4C8-72A4CE3F7102}"/>
              </c:ext>
            </c:extLst>
          </c:dPt>
          <c:dPt>
            <c:idx val="3"/>
            <c:invertIfNegative val="0"/>
            <c:bubble3D val="0"/>
            <c:extLst>
              <c:ext xmlns:c16="http://schemas.microsoft.com/office/drawing/2014/chart" uri="{C3380CC4-5D6E-409C-BE32-E72D297353CC}">
                <c16:uniqueId val="{00000005-745B-47B2-A373-028140450597}"/>
              </c:ext>
            </c:extLst>
          </c:dPt>
          <c:dPt>
            <c:idx val="4"/>
            <c:invertIfNegative val="0"/>
            <c:bubble3D val="0"/>
            <c:spPr>
              <a:solidFill>
                <a:srgbClr val="FF9933"/>
              </a:solidFill>
              <a:ln>
                <a:noFill/>
              </a:ln>
              <a:effectLst/>
            </c:spPr>
            <c:extLst>
              <c:ext xmlns:c16="http://schemas.microsoft.com/office/drawing/2014/chart" uri="{C3380CC4-5D6E-409C-BE32-E72D297353CC}">
                <c16:uniqueId val="{00000004-AF64-4AF4-9A13-882CD92DCBA4}"/>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萍方-简" panose="020B0400000000000000" pitchFamily="34" charset="-122"/>
                    <a:ea typeface=".萍方-简" panose="020B0400000000000000"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股票流通统计!$A$19:$A$30</c:f>
              <c:numCache>
                <c:formatCode>yyyy"年"m"月";@</c:formatCode>
                <c:ptCount val="12"/>
                <c:pt idx="0">
                  <c:v>44592</c:v>
                </c:pt>
                <c:pt idx="1">
                  <c:v>44620</c:v>
                </c:pt>
                <c:pt idx="2">
                  <c:v>44651</c:v>
                </c:pt>
                <c:pt idx="3">
                  <c:v>44681</c:v>
                </c:pt>
                <c:pt idx="4">
                  <c:v>44712</c:v>
                </c:pt>
                <c:pt idx="5">
                  <c:v>44742</c:v>
                </c:pt>
                <c:pt idx="6">
                  <c:v>44773</c:v>
                </c:pt>
                <c:pt idx="7">
                  <c:v>44804</c:v>
                </c:pt>
                <c:pt idx="8">
                  <c:v>44834</c:v>
                </c:pt>
                <c:pt idx="9">
                  <c:v>44865</c:v>
                </c:pt>
                <c:pt idx="10">
                  <c:v>44895</c:v>
                </c:pt>
                <c:pt idx="11">
                  <c:v>44926</c:v>
                </c:pt>
              </c:numCache>
            </c:numRef>
          </c:cat>
          <c:val>
            <c:numRef>
              <c:f>股票流通统计!$B$19:$B$30</c:f>
              <c:numCache>
                <c:formatCode>#,##0.00</c:formatCode>
                <c:ptCount val="12"/>
                <c:pt idx="0">
                  <c:v>4093.93</c:v>
                </c:pt>
                <c:pt idx="1">
                  <c:v>2971.96</c:v>
                </c:pt>
                <c:pt idx="2">
                  <c:v>3920.78</c:v>
                </c:pt>
                <c:pt idx="3">
                  <c:v>2304.2600000000002</c:v>
                </c:pt>
                <c:pt idx="4">
                  <c:v>2549.3000000000002</c:v>
                </c:pt>
                <c:pt idx="5">
                  <c:v>4070.32</c:v>
                </c:pt>
                <c:pt idx="6">
                  <c:v>5043.9399999999996</c:v>
                </c:pt>
                <c:pt idx="7">
                  <c:v>4730.04</c:v>
                </c:pt>
                <c:pt idx="8">
                  <c:v>4341.3500000000004</c:v>
                </c:pt>
                <c:pt idx="9">
                  <c:v>2052.2800000000002</c:v>
                </c:pt>
                <c:pt idx="10">
                  <c:v>4663.96</c:v>
                </c:pt>
                <c:pt idx="11">
                  <c:v>6398.39</c:v>
                </c:pt>
              </c:numCache>
            </c:numRef>
          </c:val>
          <c:extLst>
            <c:ext xmlns:c16="http://schemas.microsoft.com/office/drawing/2014/chart" uri="{C3380CC4-5D6E-409C-BE32-E72D297353CC}">
              <c16:uniqueId val="{00000000-DF39-4615-A4C8-72A4CE3F7102}"/>
            </c:ext>
          </c:extLst>
        </c:ser>
        <c:dLbls>
          <c:dLblPos val="outEnd"/>
          <c:showLegendKey val="0"/>
          <c:showVal val="1"/>
          <c:showCatName val="0"/>
          <c:showSerName val="0"/>
          <c:showPercent val="0"/>
          <c:showBubbleSize val="0"/>
        </c:dLbls>
        <c:gapWidth val="120"/>
        <c:axId val="1792837760"/>
        <c:axId val="1792848160"/>
      </c:barChart>
      <c:dateAx>
        <c:axId val="1792837760"/>
        <c:scaling>
          <c:orientation val="minMax"/>
        </c:scaling>
        <c:delete val="0"/>
        <c:axPos val="b"/>
        <c:numFmt formatCode="yyyy&quot;年&quot;m&quot;月&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crossAx val="1792848160"/>
        <c:crosses val="autoZero"/>
        <c:auto val="1"/>
        <c:lblOffset val="100"/>
        <c:baseTimeUnit val="months"/>
      </c:dateAx>
      <c:valAx>
        <c:axId val="1792848160"/>
        <c:scaling>
          <c:orientation val="minMax"/>
        </c:scaling>
        <c:delete val="1"/>
        <c:axPos val="l"/>
        <c:numFmt formatCode="#,##0.00" sourceLinked="1"/>
        <c:majorTickMark val="none"/>
        <c:minorTickMark val="none"/>
        <c:tickLblPos val="nextTo"/>
        <c:crossAx val="1792837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latin typeface=".萍方-简" panose="020B0400000000000000" pitchFamily="34" charset="-122"/>
          <a:ea typeface=".萍方-简" panose="020B0400000000000000" pitchFamily="34" charset="-122"/>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萍方-简" panose="020B0400000000000000" pitchFamily="34" charset="-122"/>
                <a:ea typeface=".萍方-简" panose="020B0400000000000000" pitchFamily="34" charset="-122"/>
                <a:cs typeface="+mn-cs"/>
              </a:defRPr>
            </a:pPr>
            <a:r>
              <a:rPr lang="zh-CN"/>
              <a:t>近一年大宗交易统计及折价率</a:t>
            </a:r>
          </a:p>
        </c:rich>
      </c:tx>
      <c:layout>
        <c:manualLayout>
          <c:xMode val="edge"/>
          <c:yMode val="edge"/>
          <c:x val="0.35282534785253056"/>
          <c:y val="2.341569561172519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title>
    <c:autoTitleDeleted val="0"/>
    <c:plotArea>
      <c:layout>
        <c:manualLayout>
          <c:layoutTarget val="inner"/>
          <c:xMode val="edge"/>
          <c:yMode val="edge"/>
          <c:x val="7.5314179986158136E-2"/>
          <c:y val="0.16848066036992068"/>
          <c:w val="0.86817010111084447"/>
          <c:h val="0.6151421991043694"/>
        </c:manualLayout>
      </c:layout>
      <c:barChart>
        <c:barDir val="col"/>
        <c:grouping val="clustered"/>
        <c:varyColors val="0"/>
        <c:ser>
          <c:idx val="0"/>
          <c:order val="0"/>
          <c:tx>
            <c:strRef>
              <c:f>Sheet1!$B$1</c:f>
              <c:strCache>
                <c:ptCount val="1"/>
                <c:pt idx="0">
                  <c:v>累计成交金额(亿元)</c:v>
                </c:pt>
              </c:strCache>
            </c:strRef>
          </c:tx>
          <c:spPr>
            <a:solidFill>
              <a:srgbClr val="0000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萍方-简" panose="020B0400000000000000" pitchFamily="34" charset="-122"/>
                    <a:ea typeface=".萍方-简" panose="020B0400000000000000"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m/d/yyyy</c:formatCode>
                <c:ptCount val="13"/>
                <c:pt idx="0">
                  <c:v>44347</c:v>
                </c:pt>
                <c:pt idx="1">
                  <c:v>44377</c:v>
                </c:pt>
                <c:pt idx="2">
                  <c:v>44407</c:v>
                </c:pt>
                <c:pt idx="3">
                  <c:v>44439</c:v>
                </c:pt>
                <c:pt idx="4">
                  <c:v>44469</c:v>
                </c:pt>
                <c:pt idx="5">
                  <c:v>44498</c:v>
                </c:pt>
                <c:pt idx="6">
                  <c:v>44530</c:v>
                </c:pt>
                <c:pt idx="7">
                  <c:v>44561</c:v>
                </c:pt>
                <c:pt idx="8">
                  <c:v>44589</c:v>
                </c:pt>
                <c:pt idx="9">
                  <c:v>44620</c:v>
                </c:pt>
                <c:pt idx="10">
                  <c:v>44651</c:v>
                </c:pt>
                <c:pt idx="11">
                  <c:v>44680</c:v>
                </c:pt>
                <c:pt idx="12">
                  <c:v>44712</c:v>
                </c:pt>
              </c:numCache>
            </c:numRef>
          </c:cat>
          <c:val>
            <c:numRef>
              <c:f>Sheet1!$B$2:$B$14</c:f>
              <c:numCache>
                <c:formatCode>0.00</c:formatCode>
                <c:ptCount val="13"/>
                <c:pt idx="0">
                  <c:v>515.89</c:v>
                </c:pt>
                <c:pt idx="1">
                  <c:v>594.58000000000004</c:v>
                </c:pt>
                <c:pt idx="2">
                  <c:v>671.5</c:v>
                </c:pt>
                <c:pt idx="3">
                  <c:v>685.14</c:v>
                </c:pt>
                <c:pt idx="4">
                  <c:v>773.08</c:v>
                </c:pt>
                <c:pt idx="5">
                  <c:v>395.82</c:v>
                </c:pt>
                <c:pt idx="6">
                  <c:v>924.29</c:v>
                </c:pt>
                <c:pt idx="7">
                  <c:v>1102.22</c:v>
                </c:pt>
                <c:pt idx="8">
                  <c:v>479.66</c:v>
                </c:pt>
                <c:pt idx="9">
                  <c:v>334.6</c:v>
                </c:pt>
                <c:pt idx="10">
                  <c:v>561.92999999999995</c:v>
                </c:pt>
                <c:pt idx="11">
                  <c:v>288.91000000000003</c:v>
                </c:pt>
                <c:pt idx="12">
                  <c:v>465.46</c:v>
                </c:pt>
              </c:numCache>
            </c:numRef>
          </c:val>
          <c:extLst>
            <c:ext xmlns:c16="http://schemas.microsoft.com/office/drawing/2014/chart" uri="{C3380CC4-5D6E-409C-BE32-E72D297353CC}">
              <c16:uniqueId val="{00000000-4907-401B-A464-9E0128D91B5C}"/>
            </c:ext>
          </c:extLst>
        </c:ser>
        <c:dLbls>
          <c:showLegendKey val="0"/>
          <c:showVal val="0"/>
          <c:showCatName val="0"/>
          <c:showSerName val="0"/>
          <c:showPercent val="0"/>
          <c:showBubbleSize val="0"/>
        </c:dLbls>
        <c:gapWidth val="219"/>
        <c:axId val="440880904"/>
        <c:axId val="440882472"/>
      </c:barChart>
      <c:lineChart>
        <c:grouping val="standard"/>
        <c:varyColors val="0"/>
        <c:ser>
          <c:idx val="1"/>
          <c:order val="1"/>
          <c:tx>
            <c:strRef>
              <c:f>Sheet1!$C$1</c:f>
              <c:strCache>
                <c:ptCount val="1"/>
                <c:pt idx="0">
                  <c:v>平均溢/折价率（%）</c:v>
                </c:pt>
              </c:strCache>
            </c:strRef>
          </c:tx>
          <c:spPr>
            <a:ln w="28575" cap="rnd">
              <a:solidFill>
                <a:srgbClr val="FF9933"/>
              </a:solidFill>
              <a:round/>
            </a:ln>
            <a:effectLst/>
          </c:spPr>
          <c:marker>
            <c:symbol val="none"/>
          </c:marker>
          <c:cat>
            <c:numRef>
              <c:f>Sheet1!$A$2:$A$14</c:f>
              <c:numCache>
                <c:formatCode>m/d/yyyy</c:formatCode>
                <c:ptCount val="13"/>
                <c:pt idx="0">
                  <c:v>44347</c:v>
                </c:pt>
                <c:pt idx="1">
                  <c:v>44377</c:v>
                </c:pt>
                <c:pt idx="2">
                  <c:v>44407</c:v>
                </c:pt>
                <c:pt idx="3">
                  <c:v>44439</c:v>
                </c:pt>
                <c:pt idx="4">
                  <c:v>44469</c:v>
                </c:pt>
                <c:pt idx="5">
                  <c:v>44498</c:v>
                </c:pt>
                <c:pt idx="6">
                  <c:v>44530</c:v>
                </c:pt>
                <c:pt idx="7">
                  <c:v>44561</c:v>
                </c:pt>
                <c:pt idx="8">
                  <c:v>44589</c:v>
                </c:pt>
                <c:pt idx="9">
                  <c:v>44620</c:v>
                </c:pt>
                <c:pt idx="10">
                  <c:v>44651</c:v>
                </c:pt>
                <c:pt idx="11">
                  <c:v>44680</c:v>
                </c:pt>
                <c:pt idx="12">
                  <c:v>44712</c:v>
                </c:pt>
              </c:numCache>
            </c:numRef>
          </c:cat>
          <c:val>
            <c:numRef>
              <c:f>Sheet1!$C$2:$C$14</c:f>
              <c:numCache>
                <c:formatCode>#,##0.00</c:formatCode>
                <c:ptCount val="13"/>
                <c:pt idx="0">
                  <c:v>-4.08</c:v>
                </c:pt>
                <c:pt idx="1">
                  <c:v>-4.68</c:v>
                </c:pt>
                <c:pt idx="2">
                  <c:v>-3.56</c:v>
                </c:pt>
                <c:pt idx="3">
                  <c:v>-3.93</c:v>
                </c:pt>
                <c:pt idx="4">
                  <c:v>-6.17</c:v>
                </c:pt>
                <c:pt idx="5">
                  <c:v>-5.0599999999999996</c:v>
                </c:pt>
                <c:pt idx="6">
                  <c:v>-6.73</c:v>
                </c:pt>
                <c:pt idx="7">
                  <c:v>-5.75</c:v>
                </c:pt>
                <c:pt idx="8">
                  <c:v>-4.7699999999999996</c:v>
                </c:pt>
                <c:pt idx="9">
                  <c:v>-4.1399999999999997</c:v>
                </c:pt>
                <c:pt idx="10">
                  <c:v>-3.84</c:v>
                </c:pt>
                <c:pt idx="11">
                  <c:v>-2.74</c:v>
                </c:pt>
                <c:pt idx="12">
                  <c:v>-4.43</c:v>
                </c:pt>
              </c:numCache>
            </c:numRef>
          </c:val>
          <c:smooth val="0"/>
          <c:extLst>
            <c:ext xmlns:c16="http://schemas.microsoft.com/office/drawing/2014/chart" uri="{C3380CC4-5D6E-409C-BE32-E72D297353CC}">
              <c16:uniqueId val="{00000001-4907-401B-A464-9E0128D91B5C}"/>
            </c:ext>
          </c:extLst>
        </c:ser>
        <c:dLbls>
          <c:showLegendKey val="0"/>
          <c:showVal val="0"/>
          <c:showCatName val="0"/>
          <c:showSerName val="0"/>
          <c:showPercent val="0"/>
          <c:showBubbleSize val="0"/>
        </c:dLbls>
        <c:marker val="1"/>
        <c:smooth val="0"/>
        <c:axId val="440884040"/>
        <c:axId val="440888352"/>
      </c:lineChart>
      <c:catAx>
        <c:axId val="440880904"/>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crossAx val="440882472"/>
        <c:crosses val="autoZero"/>
        <c:auto val="0"/>
        <c:lblAlgn val="ctr"/>
        <c:lblOffset val="100"/>
        <c:noMultiLvlLbl val="0"/>
      </c:catAx>
      <c:valAx>
        <c:axId val="440882472"/>
        <c:scaling>
          <c:orientation val="minMax"/>
        </c:scaling>
        <c:delete val="0"/>
        <c:axPos val="l"/>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crossAx val="440880904"/>
        <c:crosses val="autoZero"/>
        <c:crossBetween val="between"/>
      </c:valAx>
      <c:valAx>
        <c:axId val="440888352"/>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crossAx val="440884040"/>
        <c:crosses val="max"/>
        <c:crossBetween val="between"/>
      </c:valAx>
      <c:dateAx>
        <c:axId val="440884040"/>
        <c:scaling>
          <c:orientation val="minMax"/>
        </c:scaling>
        <c:delete val="1"/>
        <c:axPos val="t"/>
        <c:numFmt formatCode="m/d/yyyy" sourceLinked="1"/>
        <c:majorTickMark val="out"/>
        <c:minorTickMark val="none"/>
        <c:tickLblPos val="nextTo"/>
        <c:crossAx val="440888352"/>
        <c:crosses val="max"/>
        <c:auto val="1"/>
        <c:lblOffset val="100"/>
        <c:baseTimeUnit val="months"/>
      </c:dateAx>
      <c:spPr>
        <a:noFill/>
        <a:ln>
          <a:noFill/>
        </a:ln>
        <a:effectLst/>
      </c:spPr>
    </c:plotArea>
    <c:legend>
      <c:legendPos val="b"/>
      <c:layout>
        <c:manualLayout>
          <c:xMode val="edge"/>
          <c:yMode val="edge"/>
          <c:x val="0.74526797053594107"/>
          <c:y val="9.8160116222351906E-2"/>
          <c:w val="0.18873412205540008"/>
          <c:h val="0.1371563664032306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legend>
    <c:plotVisOnly val="1"/>
    <c:dispBlanksAs val="gap"/>
    <c:showDLblsOverMax val="0"/>
  </c:chart>
  <c:spPr>
    <a:noFill/>
    <a:ln>
      <a:noFill/>
    </a:ln>
    <a:effectLst/>
  </c:spPr>
  <c:txPr>
    <a:bodyPr/>
    <a:lstStyle/>
    <a:p>
      <a:pPr>
        <a:defRPr>
          <a:latin typeface=".萍方-简" panose="020B0400000000000000" pitchFamily="34" charset="-122"/>
          <a:ea typeface=".萍方-简" panose="020B0400000000000000" pitchFamily="34" charset="-122"/>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8275D"/>
            </a:solidFill>
            <a:ln>
              <a:noFill/>
            </a:ln>
            <a:effectLst/>
          </c:spPr>
          <c:invertIfNegative val="0"/>
          <c:trendline>
            <c:spPr>
              <a:ln w="19050" cap="rnd">
                <a:solidFill>
                  <a:schemeClr val="accent1"/>
                </a:solidFill>
                <a:prstDash val="sysDot"/>
              </a:ln>
              <a:effectLst/>
            </c:spPr>
            <c:trendlineType val="poly"/>
            <c:order val="2"/>
            <c:dispRSqr val="0"/>
            <c:dispEq val="0"/>
          </c:trendline>
          <c:cat>
            <c:numRef>
              <c:f>Sheet1!$A$2:$A$20</c:f>
              <c:numCache>
                <c:formatCode>m/d/yyyy</c:formatCode>
                <c:ptCount val="19"/>
                <c:pt idx="0">
                  <c:v>44686</c:v>
                </c:pt>
                <c:pt idx="1">
                  <c:v>44687</c:v>
                </c:pt>
                <c:pt idx="2">
                  <c:v>44690</c:v>
                </c:pt>
                <c:pt idx="3">
                  <c:v>44691</c:v>
                </c:pt>
                <c:pt idx="4">
                  <c:v>44692</c:v>
                </c:pt>
                <c:pt idx="5">
                  <c:v>44693</c:v>
                </c:pt>
                <c:pt idx="6">
                  <c:v>44694</c:v>
                </c:pt>
                <c:pt idx="7">
                  <c:v>44697</c:v>
                </c:pt>
                <c:pt idx="8">
                  <c:v>44698</c:v>
                </c:pt>
                <c:pt idx="9">
                  <c:v>44699</c:v>
                </c:pt>
                <c:pt idx="10">
                  <c:v>44700</c:v>
                </c:pt>
                <c:pt idx="11">
                  <c:v>44701</c:v>
                </c:pt>
                <c:pt idx="12">
                  <c:v>44704</c:v>
                </c:pt>
                <c:pt idx="13">
                  <c:v>44705</c:v>
                </c:pt>
                <c:pt idx="14">
                  <c:v>44706</c:v>
                </c:pt>
                <c:pt idx="15">
                  <c:v>44707</c:v>
                </c:pt>
                <c:pt idx="16">
                  <c:v>44708</c:v>
                </c:pt>
                <c:pt idx="17">
                  <c:v>44711</c:v>
                </c:pt>
                <c:pt idx="18">
                  <c:v>44712</c:v>
                </c:pt>
              </c:numCache>
            </c:numRef>
          </c:cat>
          <c:val>
            <c:numRef>
              <c:f>Sheet1!$C$2:$C$20</c:f>
              <c:numCache>
                <c:formatCode>0.00</c:formatCode>
                <c:ptCount val="19"/>
                <c:pt idx="0">
                  <c:v>1.5183959999999999</c:v>
                </c:pt>
                <c:pt idx="1">
                  <c:v>1.516937</c:v>
                </c:pt>
                <c:pt idx="2">
                  <c:v>1.519323</c:v>
                </c:pt>
                <c:pt idx="3">
                  <c:v>1.5221209999999998</c:v>
                </c:pt>
                <c:pt idx="4">
                  <c:v>1.5277769999999999</c:v>
                </c:pt>
                <c:pt idx="5">
                  <c:v>1.5270319999999999</c:v>
                </c:pt>
                <c:pt idx="6">
                  <c:v>1.5259180000000001</c:v>
                </c:pt>
                <c:pt idx="7">
                  <c:v>1.5272569999999999</c:v>
                </c:pt>
                <c:pt idx="8">
                  <c:v>1.526764</c:v>
                </c:pt>
                <c:pt idx="9">
                  <c:v>1.527536</c:v>
                </c:pt>
                <c:pt idx="10">
                  <c:v>1.526095</c:v>
                </c:pt>
                <c:pt idx="11">
                  <c:v>1.5234889999999999</c:v>
                </c:pt>
                <c:pt idx="12">
                  <c:v>1.5291459999999999</c:v>
                </c:pt>
                <c:pt idx="13">
                  <c:v>1.5245340000000001</c:v>
                </c:pt>
                <c:pt idx="14">
                  <c:v>1.526656</c:v>
                </c:pt>
                <c:pt idx="15">
                  <c:v>1.527536</c:v>
                </c:pt>
                <c:pt idx="16">
                  <c:v>1.521898</c:v>
                </c:pt>
                <c:pt idx="17">
                  <c:v>1.523196</c:v>
                </c:pt>
                <c:pt idx="18">
                  <c:v>1.522626</c:v>
                </c:pt>
              </c:numCache>
            </c:numRef>
          </c:val>
          <c:extLst>
            <c:ext xmlns:c16="http://schemas.microsoft.com/office/drawing/2014/chart" uri="{C3380CC4-5D6E-409C-BE32-E72D297353CC}">
              <c16:uniqueId val="{00000000-0496-4499-8C5C-9F6DA10996F3}"/>
            </c:ext>
          </c:extLst>
        </c:ser>
        <c:dLbls>
          <c:showLegendKey val="0"/>
          <c:showVal val="0"/>
          <c:showCatName val="0"/>
          <c:showSerName val="0"/>
          <c:showPercent val="0"/>
          <c:showBubbleSize val="0"/>
        </c:dLbls>
        <c:gapWidth val="219"/>
        <c:overlap val="-27"/>
        <c:axId val="839221807"/>
        <c:axId val="839222223"/>
      </c:barChart>
      <c:catAx>
        <c:axId val="839221807"/>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839222223"/>
        <c:crosses val="autoZero"/>
        <c:auto val="0"/>
        <c:lblAlgn val="ctr"/>
        <c:lblOffset val="100"/>
        <c:noMultiLvlLbl val="0"/>
      </c:catAx>
      <c:valAx>
        <c:axId val="839222223"/>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839221807"/>
        <c:crosses val="autoZero"/>
        <c:crossBetween val="between"/>
      </c:valAx>
      <c:spPr>
        <a:noFill/>
        <a:ln>
          <a:noFill/>
        </a:ln>
        <a:effectLst/>
      </c:spPr>
    </c:plotArea>
    <c:plotVisOnly val="1"/>
    <c:dispBlanksAs val="gap"/>
    <c:showDLblsOverMax val="0"/>
  </c:chart>
  <c:spPr>
    <a:noFill/>
    <a:ln>
      <a:noFill/>
    </a:ln>
    <a:effectLst/>
  </c:spPr>
  <c:txPr>
    <a:bodyPr/>
    <a:lstStyle/>
    <a:p>
      <a:pPr>
        <a:defRPr sz="16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028AE5DA-A970-417F-BA4F-F1A8FAE2F6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32D4B031-CD9B-410D-ACE0-55ED055A3F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3D3952-DD7D-4DA0-A292-9FEF3EA44173}" type="datetimeFigureOut">
              <a:rPr lang="zh-CN" altLang="en-US" smtClean="0"/>
              <a:t>2022/6/11</a:t>
            </a:fld>
            <a:endParaRPr lang="zh-CN" altLang="en-US"/>
          </a:p>
        </p:txBody>
      </p:sp>
      <p:sp>
        <p:nvSpPr>
          <p:cNvPr id="4" name="页脚占位符 3">
            <a:extLst>
              <a:ext uri="{FF2B5EF4-FFF2-40B4-BE49-F238E27FC236}">
                <a16:creationId xmlns:a16="http://schemas.microsoft.com/office/drawing/2014/main" id="{1DFAAF97-B2E3-4E63-A874-B7BC609A60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A770F92F-E40F-41B1-967F-FF85E1744A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DC2526-3963-4051-B7CE-DC59D33C6D5A}" type="slidenum">
              <a:rPr lang="zh-CN" altLang="en-US" smtClean="0"/>
              <a:t>‹#›</a:t>
            </a:fld>
            <a:endParaRPr lang="zh-CN" altLang="en-US"/>
          </a:p>
        </p:txBody>
      </p:sp>
    </p:spTree>
    <p:extLst>
      <p:ext uri="{BB962C8B-B14F-4D97-AF65-F5344CB8AC3E}">
        <p14:creationId xmlns:p14="http://schemas.microsoft.com/office/powerpoint/2010/main" val="2165251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068496-0E47-45CD-BA62-E6988DA66CEA}" type="datetimeFigureOut">
              <a:rPr lang="zh-CN" altLang="en-US" smtClean="0"/>
              <a:t>2022/6/11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1AEDE-A97D-4FF8-B8CE-E84DB2AF6E51}" type="slidenum">
              <a:rPr lang="zh-CN" altLang="en-US" smtClean="0"/>
              <a:t>‹#›</a:t>
            </a:fld>
            <a:endParaRPr lang="zh-CN" altLang="en-US"/>
          </a:p>
        </p:txBody>
      </p:sp>
    </p:spTree>
    <p:extLst>
      <p:ext uri="{BB962C8B-B14F-4D97-AF65-F5344CB8AC3E}">
        <p14:creationId xmlns:p14="http://schemas.microsoft.com/office/powerpoint/2010/main" val="835632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357406-4E3C-4C33-9D93-C975F75BA8E2}"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pPr eaLnBrk="1" hangingPunct="1"/>
            <a:endParaRPr lang="zh-CN" altLang="en-US">
              <a:latin typeface="Arial" panose="020B0604020202020204" pitchFamily="34" charset="0"/>
            </a:endParaRPr>
          </a:p>
        </p:txBody>
      </p:sp>
    </p:spTree>
    <p:extLst>
      <p:ext uri="{BB962C8B-B14F-4D97-AF65-F5344CB8AC3E}">
        <p14:creationId xmlns:p14="http://schemas.microsoft.com/office/powerpoint/2010/main" val="1539031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p:sp>
      <p:sp>
        <p:nvSpPr>
          <p:cNvPr id="49155"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9156"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77B8B10-1324-4A89-B636-E7B912D32726}"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014974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p:sp>
      <p:sp>
        <p:nvSpPr>
          <p:cNvPr id="50179"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50180"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30BF4F9-9AEE-448D-B3EC-3F52BE76B531}"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026319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p:sp>
      <p:sp>
        <p:nvSpPr>
          <p:cNvPr id="51203" name="备注占位符 2"/>
          <p:cNvSpPr>
            <a:spLocks noGrp="1"/>
          </p:cNvSpPr>
          <p:nvPr>
            <p:ph type="body" idx="1"/>
          </p:nvPr>
        </p:nvSpPr>
        <p:spPr>
          <a:noFill/>
        </p:spPr>
        <p:txBody>
          <a:bodyPr/>
          <a:lstStyle/>
          <a:p>
            <a:endParaRPr lang="en-US" altLang="zh-CN" dirty="0">
              <a:latin typeface="Arial" panose="020B0604020202020204" pitchFamily="34" charset="0"/>
            </a:endParaRPr>
          </a:p>
        </p:txBody>
      </p:sp>
      <p:sp>
        <p:nvSpPr>
          <p:cNvPr id="51204"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96F-1CBF-4627-98CC-F89080831901}"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2310870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zh-CN" altLang="en-US" b="0" i="0" dirty="0">
                <a:solidFill>
                  <a:srgbClr val="333333"/>
                </a:solidFill>
                <a:effectLst/>
                <a:latin typeface="arial" panose="020B0604020202020204" pitchFamily="34" charset="0"/>
              </a:rPr>
              <a:t>此轮</a:t>
            </a:r>
            <a:r>
              <a:rPr lang="en-US" altLang="zh-CN" b="0" i="0" dirty="0">
                <a:solidFill>
                  <a:srgbClr val="333333"/>
                </a:solidFill>
                <a:effectLst/>
                <a:latin typeface="arial" panose="020B0604020202020204" pitchFamily="34" charset="0"/>
              </a:rPr>
              <a:t>PTA</a:t>
            </a:r>
            <a:r>
              <a:rPr lang="zh-CN" altLang="en-US" b="0" i="0" dirty="0">
                <a:solidFill>
                  <a:srgbClr val="333333"/>
                </a:solidFill>
                <a:effectLst/>
                <a:latin typeface="arial" panose="020B0604020202020204" pitchFamily="34" charset="0"/>
              </a:rPr>
              <a:t>（</a:t>
            </a:r>
            <a:r>
              <a:rPr lang="zh-CN" altLang="en-US" b="0" i="0" dirty="0">
                <a:solidFill>
                  <a:srgbClr val="333333"/>
                </a:solidFill>
                <a:effectLst/>
                <a:latin typeface="Arial" panose="020B0604020202020204" pitchFamily="34" charset="0"/>
              </a:rPr>
              <a:t>精对苯二甲酸</a:t>
            </a:r>
            <a:r>
              <a:rPr lang="zh-CN" altLang="en-US" b="0" i="0" dirty="0">
                <a:solidFill>
                  <a:srgbClr val="333333"/>
                </a:solidFill>
                <a:effectLst/>
                <a:latin typeface="arial" panose="020B0604020202020204" pitchFamily="34" charset="0"/>
              </a:rPr>
              <a:t>）期价大幅上涨的主要驱动来自成本端</a:t>
            </a:r>
            <a:r>
              <a:rPr lang="en-US" altLang="zh-CN" b="0" i="0" dirty="0">
                <a:solidFill>
                  <a:srgbClr val="333333"/>
                </a:solidFill>
                <a:effectLst/>
                <a:latin typeface="arial" panose="020B0604020202020204" pitchFamily="34" charset="0"/>
              </a:rPr>
              <a:t>PX</a:t>
            </a:r>
            <a:r>
              <a:rPr lang="zh-CN" altLang="en-US" b="0" i="0" dirty="0">
                <a:solidFill>
                  <a:srgbClr val="333333"/>
                </a:solidFill>
                <a:effectLst/>
                <a:latin typeface="arial" panose="020B0604020202020204" pitchFamily="34" charset="0"/>
              </a:rPr>
              <a:t>（对二苯）的上涨，而</a:t>
            </a:r>
            <a:r>
              <a:rPr lang="en-US" altLang="zh-CN" b="0" i="0" dirty="0">
                <a:solidFill>
                  <a:srgbClr val="333333"/>
                </a:solidFill>
                <a:effectLst/>
                <a:latin typeface="arial" panose="020B0604020202020204" pitchFamily="34" charset="0"/>
              </a:rPr>
              <a:t>PX</a:t>
            </a:r>
            <a:r>
              <a:rPr lang="zh-CN" altLang="en-US" b="0" i="0" dirty="0">
                <a:solidFill>
                  <a:srgbClr val="333333"/>
                </a:solidFill>
                <a:effectLst/>
                <a:latin typeface="arial" panose="020B0604020202020204" pitchFamily="34" charset="0"/>
              </a:rPr>
              <a:t>的上涨则与美国调油需求增加下歧化原料用于汽油组分带来的</a:t>
            </a:r>
            <a:r>
              <a:rPr lang="en-US" altLang="zh-CN" b="0" i="0" dirty="0">
                <a:solidFill>
                  <a:srgbClr val="333333"/>
                </a:solidFill>
                <a:effectLst/>
                <a:latin typeface="arial" panose="020B0604020202020204" pitchFamily="34" charset="0"/>
              </a:rPr>
              <a:t>PX</a:t>
            </a:r>
            <a:r>
              <a:rPr lang="zh-CN" altLang="en-US" b="0" i="0" dirty="0">
                <a:solidFill>
                  <a:srgbClr val="333333"/>
                </a:solidFill>
                <a:effectLst/>
                <a:latin typeface="arial" panose="020B0604020202020204" pitchFamily="34" charset="0"/>
              </a:rPr>
              <a:t>供应紧张有关。</a:t>
            </a:r>
            <a:endParaRPr lang="en-US" altLang="zh-CN" b="0" i="0" dirty="0">
              <a:solidFill>
                <a:srgbClr val="333333"/>
              </a:solidFill>
              <a:effectLst/>
              <a:latin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zh-CN" altLang="en-US" b="0" i="0" dirty="0">
                <a:solidFill>
                  <a:srgbClr val="333333"/>
                </a:solidFill>
                <a:effectLst/>
                <a:latin typeface="arial" panose="020B0604020202020204" pitchFamily="34" charset="0"/>
              </a:rPr>
              <a:t>由于近期国际市场铁矿石供应有所下降，铁矿发运量不及市场预期，而在需求端良好的支撑下，国际铁矿石价格呈现出强劲涨势。反观国内市场，供需本就处于趋紧状态，在国际铁矿石价格高涨的背景下，内盘铁矿石期价也出现小幅走高行情。</a:t>
            </a:r>
            <a:endParaRPr lang="en-US" altLang="zh-CN" b="0" i="0" dirty="0">
              <a:solidFill>
                <a:srgbClr val="333333"/>
              </a:solidFill>
              <a:effectLst/>
              <a:latin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zh-CN" altLang="en-US" b="0" i="0" dirty="0">
                <a:solidFill>
                  <a:srgbClr val="333333"/>
                </a:solidFill>
                <a:effectLst/>
                <a:latin typeface="Microsoft YaHei" panose="020B0503020204020204" pitchFamily="34" charset="-122"/>
                <a:ea typeface="Microsoft YaHei" panose="020B0503020204020204" pitchFamily="34" charset="-122"/>
              </a:rPr>
              <a:t>当前玻璃价格受高库存和弱需求的利空影响，对房地产政策预期也没啥反应。</a:t>
            </a:r>
            <a:endParaRPr lang="en-US" altLang="zh-CN" b="0" i="0" dirty="0">
              <a:solidFill>
                <a:srgbClr val="333333"/>
              </a:solidFill>
              <a:effectLst/>
              <a:latin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lang="en-US" altLang="zh-CN" b="0" i="0" dirty="0">
              <a:solidFill>
                <a:srgbClr val="000000"/>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09446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p:sp>
      <p:sp>
        <p:nvSpPr>
          <p:cNvPr id="52227" name="备注占位符 2"/>
          <p:cNvSpPr>
            <a:spLocks noGrp="1"/>
          </p:cNvSpPr>
          <p:nvPr>
            <p:ph type="body" idx="1"/>
          </p:nvPr>
        </p:nvSpPr>
        <p:spPr>
          <a:noFill/>
        </p:spPr>
        <p:txBody>
          <a:bodyPr/>
          <a:lstStyle/>
          <a:p>
            <a:r>
              <a:rPr lang="zh-CN" altLang="en-US" dirty="0">
                <a:latin typeface="Arial" panose="020B0604020202020204" pitchFamily="34" charset="0"/>
              </a:rPr>
              <a:t>油价连续上涨，中石油和中移动互换，中国神华把中国人寿挤出前十，煤炭表现强势</a:t>
            </a:r>
            <a:endParaRPr lang="en-US" altLang="zh-CN" dirty="0">
              <a:latin typeface="Arial" panose="020B0604020202020204" pitchFamily="34" charset="0"/>
            </a:endParaRPr>
          </a:p>
          <a:p>
            <a:r>
              <a:rPr lang="zh-CN" altLang="en-US" dirty="0">
                <a:latin typeface="Arial" panose="020B0604020202020204" pitchFamily="34" charset="0"/>
              </a:rPr>
              <a:t>海康威视从</a:t>
            </a:r>
            <a:r>
              <a:rPr lang="en-US" altLang="zh-CN" dirty="0">
                <a:latin typeface="Arial" panose="020B0604020202020204" pitchFamily="34" charset="0"/>
              </a:rPr>
              <a:t>4</a:t>
            </a:r>
            <a:r>
              <a:rPr lang="zh-CN" altLang="en-US" dirty="0">
                <a:latin typeface="Arial" panose="020B0604020202020204" pitchFamily="34" charset="0"/>
              </a:rPr>
              <a:t>跌倒</a:t>
            </a:r>
            <a:r>
              <a:rPr lang="en-US" altLang="zh-CN" dirty="0">
                <a:latin typeface="Arial" panose="020B0604020202020204" pitchFamily="34" charset="0"/>
              </a:rPr>
              <a:t>7</a:t>
            </a:r>
            <a:r>
              <a:rPr lang="zh-CN" altLang="en-US" dirty="0">
                <a:latin typeface="Arial" panose="020B0604020202020204" pitchFamily="34" charset="0"/>
              </a:rPr>
              <a:t>，其他不变，传言美国将更严厉制裁海康威视，有可能纳入</a:t>
            </a:r>
            <a:r>
              <a:rPr lang="en-US" altLang="zh-CN" dirty="0">
                <a:latin typeface="Arial" panose="020B0604020202020204" pitchFamily="34" charset="0"/>
              </a:rPr>
              <a:t>SDN</a:t>
            </a:r>
            <a:r>
              <a:rPr lang="zh-CN" altLang="en-US" dirty="0">
                <a:latin typeface="Arial" panose="020B0604020202020204" pitchFamily="34" charset="0"/>
              </a:rPr>
              <a:t>清单</a:t>
            </a:r>
            <a:endParaRPr lang="en-US" altLang="zh-CN" dirty="0">
              <a:latin typeface="Arial" panose="020B0604020202020204" pitchFamily="34" charset="0"/>
            </a:endParaRPr>
          </a:p>
          <a:p>
            <a:endParaRPr lang="en-US" altLang="zh-CN" dirty="0">
              <a:latin typeface="Arial" panose="020B0604020202020204" pitchFamily="34" charset="0"/>
            </a:endParaRPr>
          </a:p>
        </p:txBody>
      </p:sp>
      <p:sp>
        <p:nvSpPr>
          <p:cNvPr id="52228"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E2822E-C16A-46B9-9217-5699FA279432}"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1373743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p:sp>
      <p:sp>
        <p:nvSpPr>
          <p:cNvPr id="53251" name="备注占位符 2"/>
          <p:cNvSpPr>
            <a:spLocks noGrp="1"/>
          </p:cNvSpPr>
          <p:nvPr>
            <p:ph type="body" idx="1"/>
          </p:nvPr>
        </p:nvSpPr>
        <p:spPr>
          <a:noFill/>
        </p:spPr>
        <p:txBody>
          <a:bodyPr/>
          <a:lstStyle/>
          <a:p>
            <a:pPr algn="l"/>
            <a:r>
              <a:rPr lang="zh-CN" altLang="en-US" sz="1200" b="0" i="0" kern="1200" dirty="0">
                <a:solidFill>
                  <a:schemeClr val="tx1"/>
                </a:solidFill>
                <a:effectLst/>
                <a:latin typeface="+mn-lt"/>
                <a:ea typeface="+mn-ea"/>
                <a:cs typeface="+mn-cs"/>
              </a:rPr>
              <a:t>中通客车：核酸检测车</a:t>
            </a:r>
            <a:br>
              <a:rPr lang="en-US" altLang="zh-CN" sz="1200" b="0" i="0" kern="1200" dirty="0">
                <a:solidFill>
                  <a:schemeClr val="tx1"/>
                </a:solidFill>
                <a:effectLst/>
                <a:latin typeface="+mn-lt"/>
                <a:ea typeface="+mn-ea"/>
                <a:cs typeface="+mn-cs"/>
              </a:rPr>
            </a:br>
            <a:r>
              <a:rPr lang="zh-CN" altLang="en-US" sz="1200" b="0" i="0" kern="1200" dirty="0">
                <a:solidFill>
                  <a:schemeClr val="tx1"/>
                </a:solidFill>
                <a:effectLst/>
                <a:latin typeface="+mn-lt"/>
                <a:ea typeface="+mn-ea"/>
                <a:cs typeface="+mn-cs"/>
              </a:rPr>
              <a:t>新华制药：</a:t>
            </a:r>
            <a:endParaRPr lang="en-US" altLang="zh-CN" sz="1200" b="0" i="0" kern="1200" dirty="0">
              <a:solidFill>
                <a:schemeClr val="tx1"/>
              </a:solidFill>
              <a:effectLst/>
              <a:latin typeface="+mn-lt"/>
              <a:ea typeface="+mn-ea"/>
              <a:cs typeface="+mn-cs"/>
            </a:endParaRPr>
          </a:p>
          <a:p>
            <a:pPr algn="l"/>
            <a:r>
              <a:rPr lang="zh-CN" altLang="en-US" sz="1200" b="0" i="0" kern="1200" dirty="0">
                <a:solidFill>
                  <a:schemeClr val="tx1"/>
                </a:solidFill>
                <a:effectLst/>
                <a:latin typeface="+mn-lt"/>
                <a:ea typeface="+mn-ea"/>
                <a:cs typeface="+mn-cs"/>
              </a:rPr>
              <a:t>业绩过后还是概念炒作为主</a:t>
            </a:r>
            <a:endParaRPr lang="en-US" altLang="zh-CN" sz="1200" b="0" i="0" kern="1200" dirty="0">
              <a:solidFill>
                <a:schemeClr val="tx1"/>
              </a:solidFill>
              <a:effectLst/>
              <a:latin typeface="+mn-lt"/>
              <a:ea typeface="+mn-ea"/>
              <a:cs typeface="+mn-cs"/>
            </a:endParaRPr>
          </a:p>
        </p:txBody>
      </p:sp>
      <p:sp>
        <p:nvSpPr>
          <p:cNvPr id="53252"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24A8D8-6A62-4928-A7F1-BD1541A69352}"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840563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p:sp>
      <p:sp>
        <p:nvSpPr>
          <p:cNvPr id="55299" name="备注占位符 2"/>
          <p:cNvSpPr>
            <a:spLocks noGrp="1"/>
          </p:cNvSpPr>
          <p:nvPr>
            <p:ph type="body" idx="1"/>
          </p:nvPr>
        </p:nvSpPr>
        <p:spPr>
          <a:noFill/>
        </p:spPr>
        <p:txBody>
          <a:bodyPr/>
          <a:lstStyle/>
          <a:p>
            <a:r>
              <a:rPr lang="zh-CN" altLang="en-US" sz="1200" b="0" i="0" u="none" kern="1200" dirty="0">
                <a:solidFill>
                  <a:srgbClr val="000000"/>
                </a:solidFill>
                <a:effectLst/>
                <a:latin typeface="Microsoft Yahei" panose="020B0503020204020204" pitchFamily="34" charset="-122"/>
                <a:ea typeface="Microsoft Yahei" panose="020B0503020204020204" pitchFamily="34" charset="-122"/>
                <a:cs typeface="+mn-cs"/>
              </a:rPr>
              <a:t>除奥士康外，都是退市整理期的公司，奥士康或与其员工持股有关，换手率低</a:t>
            </a:r>
            <a:endParaRPr lang="en-US" altLang="zh-CN" sz="1200" b="0" i="0" u="none" kern="1200" dirty="0">
              <a:solidFill>
                <a:srgbClr val="000000"/>
              </a:solidFill>
              <a:effectLst/>
              <a:latin typeface="+mn-lt"/>
              <a:ea typeface="Microsoft Yahei" panose="020B0503020204020204" pitchFamily="34" charset="-122"/>
              <a:cs typeface="+mn-cs"/>
            </a:endParaRPr>
          </a:p>
        </p:txBody>
      </p:sp>
      <p:sp>
        <p:nvSpPr>
          <p:cNvPr id="55300"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E9EE6-3BE6-4A8C-80A8-52CBE14B2DCB}"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1433604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zh-CN" altLang="en-US" dirty="0"/>
              <a:t>户外经济持续走强</a:t>
            </a:r>
          </a:p>
        </p:txBody>
      </p:sp>
    </p:spTree>
    <p:extLst>
      <p:ext uri="{BB962C8B-B14F-4D97-AF65-F5344CB8AC3E}">
        <p14:creationId xmlns:p14="http://schemas.microsoft.com/office/powerpoint/2010/main" val="2137977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fld id="{F6A1AEDE-A97D-4FF8-B8CE-E84DB2AF6E51}" type="slidenum">
              <a:rPr lang="zh-CN" altLang="en-US" smtClean="0"/>
              <a:t>18</a:t>
            </a:fld>
            <a:endParaRPr lang="zh-CN" altLang="en-US"/>
          </a:p>
        </p:txBody>
      </p:sp>
    </p:spTree>
    <p:extLst>
      <p:ext uri="{BB962C8B-B14F-4D97-AF65-F5344CB8AC3E}">
        <p14:creationId xmlns:p14="http://schemas.microsoft.com/office/powerpoint/2010/main" val="963566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湘财股份新进</a:t>
            </a:r>
            <a:r>
              <a:rPr lang="zh-CN" altLang="en-US" b="0" i="0" dirty="0">
                <a:effectLst/>
                <a:latin typeface="Arial" panose="020B0604020202020204" pitchFamily="34" charset="0"/>
              </a:rPr>
              <a:t>为股东融资进行担保，融资资金用于经营周转</a:t>
            </a:r>
            <a:endParaRPr lang="en-US" altLang="zh-CN" dirty="0"/>
          </a:p>
        </p:txBody>
      </p:sp>
    </p:spTree>
    <p:extLst>
      <p:ext uri="{BB962C8B-B14F-4D97-AF65-F5344CB8AC3E}">
        <p14:creationId xmlns:p14="http://schemas.microsoft.com/office/powerpoint/2010/main" val="2593736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p:sp>
      <p:sp>
        <p:nvSpPr>
          <p:cNvPr id="40963"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0964"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5D1252-F4D2-4957-B2AF-B15F6A231658}"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2397178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德展健康用于补充流动资金</a:t>
            </a:r>
            <a:endParaRPr lang="en-US" altLang="zh-CN" dirty="0"/>
          </a:p>
          <a:p>
            <a:r>
              <a:rPr lang="zh-CN" altLang="en-US" dirty="0"/>
              <a:t>正邦科技自身融资需要</a:t>
            </a:r>
            <a:endParaRPr lang="en-US" altLang="zh-CN" dirty="0"/>
          </a:p>
          <a:p>
            <a:r>
              <a:rPr lang="zh-CN" altLang="en-US" dirty="0"/>
              <a:t>金科股份生产经营需要</a:t>
            </a:r>
            <a:endParaRPr lang="en-US" altLang="zh-CN" dirty="0"/>
          </a:p>
          <a:p>
            <a:r>
              <a:rPr lang="zh-CN" altLang="en-US" dirty="0"/>
              <a:t>济南高新补充流动资金</a:t>
            </a:r>
            <a:endParaRPr lang="en-US" altLang="zh-CN" dirty="0"/>
          </a:p>
          <a:p>
            <a:endParaRPr lang="zh-CN" altLang="en-US" dirty="0"/>
          </a:p>
        </p:txBody>
      </p:sp>
    </p:spTree>
    <p:extLst>
      <p:ext uri="{BB962C8B-B14F-4D97-AF65-F5344CB8AC3E}">
        <p14:creationId xmlns:p14="http://schemas.microsoft.com/office/powerpoint/2010/main" val="433562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p:sp>
      <p:sp>
        <p:nvSpPr>
          <p:cNvPr id="54275" name="备注占位符 2"/>
          <p:cNvSpPr>
            <a:spLocks noGrp="1"/>
          </p:cNvSpPr>
          <p:nvPr>
            <p:ph type="body" idx="1"/>
          </p:nvPr>
        </p:nvSpPr>
        <p:spPr>
          <a:noFill/>
        </p:spPr>
        <p:txBody>
          <a:bodyPr/>
          <a:lstStyle/>
          <a:p>
            <a:endParaRPr lang="zh-CN" altLang="en-US" dirty="0">
              <a:ea typeface="宋体" panose="02010600030101010101" pitchFamily="2" charset="-122"/>
            </a:endParaRPr>
          </a:p>
        </p:txBody>
      </p:sp>
      <p:sp>
        <p:nvSpPr>
          <p:cNvPr id="54276" name="灯片编号占位符 3"/>
          <p:cNvSpPr txBox="1">
            <a:spLocks noGrp="1"/>
          </p:cNvSpPr>
          <p:nvPr/>
        </p:nvSpPr>
        <p:spPr bwMode="auto">
          <a:xfrm>
            <a:off x="3849688" y="9431338"/>
            <a:ext cx="2946400" cy="496887"/>
          </a:xfrm>
          <a:prstGeom prst="rect">
            <a:avLst/>
          </a:prstGeom>
          <a:noFill/>
          <a:ln w="9525">
            <a:noFill/>
            <a:miter lim="800000"/>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02CD48E-DF1A-40EA-893E-43C78C7B8506}" type="slidenum">
              <a:rPr kumimoji="0" lang="zh-CN" altLang="en-US"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altLang="zh-CN"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15226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837979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p:sp>
      <p:sp>
        <p:nvSpPr>
          <p:cNvPr id="59395"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59396"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marL="0" marR="0" lvl="0" indent="0" algn="r" defTabSz="915670" rtl="0" eaLnBrk="1" fontAlgn="auto" latinLnBrk="0" hangingPunct="1">
              <a:lnSpc>
                <a:spcPct val="100000"/>
              </a:lnSpc>
              <a:spcBef>
                <a:spcPts val="0"/>
              </a:spcBef>
              <a:spcAft>
                <a:spcPts val="0"/>
              </a:spcAft>
              <a:buClrTx/>
              <a:buSzTx/>
              <a:buFontTx/>
              <a:buNone/>
              <a:tabLst/>
              <a:defRPr/>
            </a:pPr>
            <a:fld id="{54EC2046-CBD9-49BA-BD82-23E1D28F573E}" type="slidenum">
              <a:rPr kumimoji="0" lang="zh-CN" altLang="en-US"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rPr>
              <a:pPr marL="0" marR="0" lvl="0" indent="0" algn="r" defTabSz="915670" rtl="0" eaLnBrk="1" fontAlgn="auto" latinLnBrk="0" hangingPunct="1">
                <a:lnSpc>
                  <a:spcPct val="100000"/>
                </a:lnSpc>
                <a:spcBef>
                  <a:spcPts val="0"/>
                </a:spcBef>
                <a:spcAft>
                  <a:spcPts val="0"/>
                </a:spcAft>
                <a:buClrTx/>
                <a:buSzTx/>
                <a:buFontTx/>
                <a:buNone/>
                <a:tabLst/>
                <a:defRPr/>
              </a:pPr>
              <a:t>23</a:t>
            </a:fld>
            <a:endParaRPr kumimoji="0" lang="en-US" altLang="zh-CN"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68923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p:sp>
      <p:sp>
        <p:nvSpPr>
          <p:cNvPr id="61443"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61444"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marL="0" marR="0" lvl="0" indent="0" algn="r" defTabSz="915670" rtl="0" eaLnBrk="1" fontAlgn="auto" latinLnBrk="0" hangingPunct="1">
              <a:lnSpc>
                <a:spcPct val="100000"/>
              </a:lnSpc>
              <a:spcBef>
                <a:spcPts val="0"/>
              </a:spcBef>
              <a:spcAft>
                <a:spcPts val="0"/>
              </a:spcAft>
              <a:buClrTx/>
              <a:buSzTx/>
              <a:buFontTx/>
              <a:buNone/>
              <a:tabLst/>
              <a:defRPr/>
            </a:pPr>
            <a:fld id="{B66FD792-C4C0-47E5-9BDE-FF08C9B884DB}" type="slidenum">
              <a:rPr kumimoji="0" lang="zh-CN" altLang="en-US"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rPr>
              <a:pPr marL="0" marR="0" lvl="0" indent="0" algn="r" defTabSz="915670" rtl="0" eaLnBrk="1" fontAlgn="auto" latinLnBrk="0" hangingPunct="1">
                <a:lnSpc>
                  <a:spcPct val="100000"/>
                </a:lnSpc>
                <a:spcBef>
                  <a:spcPts val="0"/>
                </a:spcBef>
                <a:spcAft>
                  <a:spcPts val="0"/>
                </a:spcAft>
                <a:buClrTx/>
                <a:buSzTx/>
                <a:buFontTx/>
                <a:buNone/>
                <a:tabLst/>
                <a:defRPr/>
              </a:pPr>
              <a:t>24</a:t>
            </a:fld>
            <a:endParaRPr kumimoji="0" lang="en-US" altLang="zh-CN"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45777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p:sp>
      <p:sp>
        <p:nvSpPr>
          <p:cNvPr id="41987"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1988"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993E6D2-58B9-44CA-9DA2-F9D516F0FA5C}"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250037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p:sp>
      <p:sp>
        <p:nvSpPr>
          <p:cNvPr id="43011"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3012"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DFAB647-5434-4ABC-A07D-364031E59BF1}"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962199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Tree>
    <p:extLst>
      <p:ext uri="{BB962C8B-B14F-4D97-AF65-F5344CB8AC3E}">
        <p14:creationId xmlns:p14="http://schemas.microsoft.com/office/powerpoint/2010/main" val="3553803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p:sp>
      <p:sp>
        <p:nvSpPr>
          <p:cNvPr id="45059" name="备注占位符 2"/>
          <p:cNvSpPr>
            <a:spLocks noGrp="1"/>
          </p:cNvSpPr>
          <p:nvPr>
            <p:ph type="body" idx="1"/>
          </p:nvPr>
        </p:nvSpPr>
        <p:spPr>
          <a:noFill/>
        </p:spPr>
        <p:txBody>
          <a:bodyPr/>
          <a:lstStyle/>
          <a:p>
            <a:r>
              <a:rPr lang="en-US" altLang="zh-CN" dirty="0">
                <a:latin typeface="Arial" panose="020B0604020202020204" pitchFamily="34" charset="0"/>
              </a:rPr>
              <a:t>3</a:t>
            </a:r>
            <a:r>
              <a:rPr lang="zh-CN" altLang="en-US" dirty="0">
                <a:latin typeface="Arial" panose="020B0604020202020204" pitchFamily="34" charset="0"/>
              </a:rPr>
              <a:t>月全部下跌，</a:t>
            </a:r>
            <a:r>
              <a:rPr lang="en-US" altLang="zh-CN" dirty="0">
                <a:latin typeface="Arial" panose="020B0604020202020204" pitchFamily="34" charset="0"/>
              </a:rPr>
              <a:t>4</a:t>
            </a:r>
            <a:r>
              <a:rPr lang="zh-CN" altLang="en-US" dirty="0">
                <a:latin typeface="Arial" panose="020B0604020202020204" pitchFamily="34" charset="0"/>
              </a:rPr>
              <a:t>月全部上涨</a:t>
            </a:r>
            <a:endParaRPr lang="en-US" altLang="zh-CN" dirty="0">
              <a:latin typeface="Arial" panose="020B0604020202020204" pitchFamily="34" charset="0"/>
            </a:endParaRPr>
          </a:p>
        </p:txBody>
      </p:sp>
      <p:sp>
        <p:nvSpPr>
          <p:cNvPr id="45060"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44F239-2C94-4817-927E-CC75FBAA7CF6}"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005884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p:sp>
      <p:sp>
        <p:nvSpPr>
          <p:cNvPr id="48131"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8132"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E52DA10-8DE6-4A6A-9726-E43521613602}"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405351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p:sp>
      <p:sp>
        <p:nvSpPr>
          <p:cNvPr id="48131"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8132"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E52DA10-8DE6-4A6A-9726-E43521613602}"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526606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p:sp>
      <p:sp>
        <p:nvSpPr>
          <p:cNvPr id="46083" name="备注占位符 2"/>
          <p:cNvSpPr>
            <a:spLocks noGrp="1"/>
          </p:cNvSpPr>
          <p:nvPr>
            <p:ph type="body" idx="1"/>
          </p:nvPr>
        </p:nvSpPr>
        <p:spPr>
          <a:noFill/>
        </p:spPr>
        <p:txBody>
          <a:bodyPr/>
          <a:lstStyle/>
          <a:p>
            <a:endParaRPr lang="en-US" altLang="zh-CN" dirty="0">
              <a:latin typeface="Arial" panose="020B0604020202020204" pitchFamily="34" charset="0"/>
            </a:endParaRPr>
          </a:p>
        </p:txBody>
      </p:sp>
      <p:sp>
        <p:nvSpPr>
          <p:cNvPr id="46084"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DFC64E-0477-46FF-A69A-C14BF260A05B}"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044914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24C6ED-4744-4F9F-B59A-D11DB5FDB3E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FABD1A-10D4-4423-8F86-0373DD5B35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87063B3-7291-4BBB-8BD8-16CAF57BC8BE}"/>
              </a:ext>
            </a:extLst>
          </p:cNvPr>
          <p:cNvSpPr>
            <a:spLocks noGrp="1"/>
          </p:cNvSpPr>
          <p:nvPr>
            <p:ph type="dt" sz="half" idx="10"/>
          </p:nvPr>
        </p:nvSpPr>
        <p:spPr/>
        <p:txBody>
          <a:bodyPr/>
          <a:lstStyle/>
          <a:p>
            <a:fld id="{8C2FA68C-DBB8-41FC-A6D2-778105FE653B}" type="datetimeFigureOut">
              <a:rPr lang="zh-CN" altLang="en-US" smtClean="0"/>
              <a:t>2022/6/11</a:t>
            </a:fld>
            <a:endParaRPr lang="zh-CN" altLang="en-US"/>
          </a:p>
        </p:txBody>
      </p:sp>
      <p:sp>
        <p:nvSpPr>
          <p:cNvPr id="5" name="页脚占位符 4">
            <a:extLst>
              <a:ext uri="{FF2B5EF4-FFF2-40B4-BE49-F238E27FC236}">
                <a16:creationId xmlns:a16="http://schemas.microsoft.com/office/drawing/2014/main" id="{D9D83008-61D6-4095-8240-F067658B38C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FFD4D82-31DE-428E-A5AB-B3CC27985A26}"/>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079209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8A3A4D-6ABC-43B6-BA40-BED3CFC658A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13F620E-6BCE-405C-B9BE-9B7A6BF15FB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E7DE716-881E-4BD9-96BF-7E709EF7D8EA}"/>
              </a:ext>
            </a:extLst>
          </p:cNvPr>
          <p:cNvSpPr>
            <a:spLocks noGrp="1"/>
          </p:cNvSpPr>
          <p:nvPr>
            <p:ph type="dt" sz="half" idx="10"/>
          </p:nvPr>
        </p:nvSpPr>
        <p:spPr/>
        <p:txBody>
          <a:bodyPr/>
          <a:lstStyle/>
          <a:p>
            <a:fld id="{8C2FA68C-DBB8-41FC-A6D2-778105FE653B}" type="datetimeFigureOut">
              <a:rPr lang="zh-CN" altLang="en-US" smtClean="0"/>
              <a:t>2022/6/11</a:t>
            </a:fld>
            <a:endParaRPr lang="zh-CN" altLang="en-US"/>
          </a:p>
        </p:txBody>
      </p:sp>
      <p:sp>
        <p:nvSpPr>
          <p:cNvPr id="5" name="页脚占位符 4">
            <a:extLst>
              <a:ext uri="{FF2B5EF4-FFF2-40B4-BE49-F238E27FC236}">
                <a16:creationId xmlns:a16="http://schemas.microsoft.com/office/drawing/2014/main" id="{4030CE4A-ED05-4544-969C-39C4CF2B052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899702F-61AA-4897-9EEA-D3E2CA898AC1}"/>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34772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2D27E7-6D61-4993-9A4D-45D5EF9E975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B99CF94-9D89-4850-81A3-0756C9C158A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854A70C-E1D9-4D2A-AB1E-6B87A2848F6D}"/>
              </a:ext>
            </a:extLst>
          </p:cNvPr>
          <p:cNvSpPr>
            <a:spLocks noGrp="1"/>
          </p:cNvSpPr>
          <p:nvPr>
            <p:ph type="dt" sz="half" idx="10"/>
          </p:nvPr>
        </p:nvSpPr>
        <p:spPr/>
        <p:txBody>
          <a:bodyPr/>
          <a:lstStyle/>
          <a:p>
            <a:fld id="{8C2FA68C-DBB8-41FC-A6D2-778105FE653B}" type="datetimeFigureOut">
              <a:rPr lang="zh-CN" altLang="en-US" smtClean="0"/>
              <a:t>2022/6/11</a:t>
            </a:fld>
            <a:endParaRPr lang="zh-CN" altLang="en-US"/>
          </a:p>
        </p:txBody>
      </p:sp>
      <p:sp>
        <p:nvSpPr>
          <p:cNvPr id="5" name="页脚占位符 4">
            <a:extLst>
              <a:ext uri="{FF2B5EF4-FFF2-40B4-BE49-F238E27FC236}">
                <a16:creationId xmlns:a16="http://schemas.microsoft.com/office/drawing/2014/main" id="{4EFD6C3F-A679-4037-832D-A53F49FE66B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7ADAAC8-EC8E-4F08-9BF7-8D2E1DB8A36F}"/>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993222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pic>
        <p:nvPicPr>
          <p:cNvPr id="3" name="Picture 35" descr="top"/>
          <p:cNvPicPr>
            <a:picLocks noChangeArrowheads="1"/>
          </p:cNvPicPr>
          <p:nvPr/>
        </p:nvPicPr>
        <p:blipFill>
          <a:blip r:embed="rId2"/>
          <a:srcRect/>
          <a:stretch>
            <a:fillRect/>
          </a:stretch>
        </p:blipFill>
        <p:spPr bwMode="auto">
          <a:xfrm>
            <a:off x="0" y="0"/>
            <a:ext cx="12192000" cy="1130300"/>
          </a:xfrm>
          <a:prstGeom prst="rect">
            <a:avLst/>
          </a:prstGeom>
          <a:noFill/>
          <a:ln w="9525">
            <a:noFill/>
            <a:miter lim="800000"/>
            <a:headEnd/>
            <a:tailEnd/>
          </a:ln>
        </p:spPr>
      </p:pic>
      <p:pic>
        <p:nvPicPr>
          <p:cNvPr id="4" name="Picture 36" descr="bottom"/>
          <p:cNvPicPr>
            <a:picLocks noChangeAspect="1" noChangeArrowheads="1"/>
          </p:cNvPicPr>
          <p:nvPr/>
        </p:nvPicPr>
        <p:blipFill>
          <a:blip r:embed="rId3"/>
          <a:srcRect/>
          <a:stretch>
            <a:fillRect/>
          </a:stretch>
        </p:blipFill>
        <p:spPr bwMode="auto">
          <a:xfrm>
            <a:off x="0" y="5524500"/>
            <a:ext cx="12192000" cy="1333500"/>
          </a:xfrm>
          <a:prstGeom prst="rect">
            <a:avLst/>
          </a:prstGeom>
          <a:noFill/>
          <a:ln w="9525">
            <a:noFill/>
            <a:miter lim="800000"/>
            <a:headEnd/>
            <a:tailEnd/>
          </a:ln>
        </p:spPr>
      </p:pic>
      <p:sp>
        <p:nvSpPr>
          <p:cNvPr id="5" name="Rectangle 41"/>
          <p:cNvSpPr>
            <a:spLocks noChangeArrowheads="1"/>
          </p:cNvSpPr>
          <p:nvPr/>
        </p:nvSpPr>
        <p:spPr bwMode="auto">
          <a:xfrm>
            <a:off x="80434" y="6577014"/>
            <a:ext cx="2944284" cy="236537"/>
          </a:xfrm>
          <a:prstGeom prst="rect">
            <a:avLst/>
          </a:prstGeom>
          <a:noFill/>
          <a:ln w="9525">
            <a:noFill/>
            <a:miter lim="800000"/>
          </a:ln>
        </p:spPr>
        <p:txBody>
          <a:bodyPr/>
          <a:lstStyle/>
          <a:p>
            <a:pPr>
              <a:defRPr/>
            </a:pPr>
            <a:r>
              <a:rPr lang="en-US" altLang="zh-CN" sz="1200" b="1">
                <a:solidFill>
                  <a:schemeClr val="bg1"/>
                </a:solidFill>
                <a:latin typeface="Verdana" panose="020B0604030504040204" pitchFamily="34" charset="0"/>
              </a:rPr>
              <a:t>www.rongke.com</a:t>
            </a:r>
          </a:p>
        </p:txBody>
      </p:sp>
      <p:pic>
        <p:nvPicPr>
          <p:cNvPr id="6" name="Picture 2" descr="rkk"/>
          <p:cNvPicPr>
            <a:picLocks noChangeArrowheads="1"/>
          </p:cNvPicPr>
          <p:nvPr/>
        </p:nvPicPr>
        <p:blipFill>
          <a:blip r:embed="rId4"/>
          <a:srcRect/>
          <a:stretch>
            <a:fillRect/>
          </a:stretch>
        </p:blipFill>
        <p:spPr bwMode="auto">
          <a:xfrm>
            <a:off x="3860223" y="4151452"/>
            <a:ext cx="720000" cy="720000"/>
          </a:xfrm>
          <a:prstGeom prst="rect">
            <a:avLst/>
          </a:prstGeom>
          <a:noFill/>
          <a:ln w="9525">
            <a:noFill/>
            <a:miter lim="800000"/>
            <a:headEnd/>
            <a:tailEnd/>
          </a:ln>
        </p:spPr>
      </p:pic>
      <p:sp>
        <p:nvSpPr>
          <p:cNvPr id="7" name="Text Box 3"/>
          <p:cNvSpPr txBox="1">
            <a:spLocks noChangeArrowheads="1"/>
          </p:cNvSpPr>
          <p:nvPr/>
        </p:nvSpPr>
        <p:spPr bwMode="auto">
          <a:xfrm>
            <a:off x="3854452" y="4637088"/>
            <a:ext cx="5759449" cy="30480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altLang="zh-CN" sz="1400" b="1">
                <a:solidFill>
                  <a:srgbClr val="777777"/>
                </a:solidFill>
                <a:ea typeface="宋体" panose="02010600030101010101" pitchFamily="2" charset="-122"/>
              </a:rPr>
              <a:t>RONGKE INVESTMENT MANAGEMENT CO., LTD</a:t>
            </a:r>
          </a:p>
        </p:txBody>
      </p:sp>
      <p:sp>
        <p:nvSpPr>
          <p:cNvPr id="8" name="Text Box 4"/>
          <p:cNvSpPr txBox="1">
            <a:spLocks noChangeArrowheads="1"/>
          </p:cNvSpPr>
          <p:nvPr/>
        </p:nvSpPr>
        <p:spPr bwMode="auto">
          <a:xfrm>
            <a:off x="3831167" y="4098925"/>
            <a:ext cx="5761567" cy="48895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3074" name="Rectangle 2"/>
          <p:cNvSpPr>
            <a:spLocks noGrp="1" noChangeArrowheads="1"/>
          </p:cNvSpPr>
          <p:nvPr>
            <p:ph type="ctrTitle" hasCustomPrompt="1"/>
          </p:nvPr>
        </p:nvSpPr>
        <p:spPr bwMode="gray">
          <a:xfrm>
            <a:off x="1775884" y="1773239"/>
            <a:ext cx="88392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spTree>
    <p:extLst>
      <p:ext uri="{BB962C8B-B14F-4D97-AF65-F5344CB8AC3E}">
        <p14:creationId xmlns:p14="http://schemas.microsoft.com/office/powerpoint/2010/main" val="558530943"/>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3" name="Picture 35" descr="top"/>
          <p:cNvPicPr>
            <a:picLocks noChangeArrowheads="1"/>
          </p:cNvPicPr>
          <p:nvPr/>
        </p:nvPicPr>
        <p:blipFill>
          <a:blip r:embed="rId2"/>
          <a:srcRect/>
          <a:stretch>
            <a:fillRect/>
          </a:stretch>
        </p:blipFill>
        <p:spPr bwMode="auto">
          <a:xfrm>
            <a:off x="0" y="0"/>
            <a:ext cx="12192000" cy="1130300"/>
          </a:xfrm>
          <a:prstGeom prst="rect">
            <a:avLst/>
          </a:prstGeom>
          <a:noFill/>
          <a:ln w="9525">
            <a:noFill/>
            <a:miter lim="800000"/>
            <a:headEnd/>
            <a:tailEnd/>
          </a:ln>
        </p:spPr>
      </p:pic>
      <p:pic>
        <p:nvPicPr>
          <p:cNvPr id="4" name="Picture 36" descr="bottom"/>
          <p:cNvPicPr>
            <a:picLocks noChangeAspect="1" noChangeArrowheads="1"/>
          </p:cNvPicPr>
          <p:nvPr/>
        </p:nvPicPr>
        <p:blipFill>
          <a:blip r:embed="rId3"/>
          <a:srcRect/>
          <a:stretch>
            <a:fillRect/>
          </a:stretch>
        </p:blipFill>
        <p:spPr bwMode="auto">
          <a:xfrm>
            <a:off x="0" y="5524500"/>
            <a:ext cx="12192000" cy="1333500"/>
          </a:xfrm>
          <a:prstGeom prst="rect">
            <a:avLst/>
          </a:prstGeom>
          <a:noFill/>
          <a:ln w="9525">
            <a:noFill/>
            <a:miter lim="800000"/>
            <a:headEnd/>
            <a:tailEnd/>
          </a:ln>
        </p:spPr>
      </p:pic>
      <p:sp>
        <p:nvSpPr>
          <p:cNvPr id="5" name="Rectangle 41"/>
          <p:cNvSpPr>
            <a:spLocks noChangeArrowheads="1"/>
          </p:cNvSpPr>
          <p:nvPr/>
        </p:nvSpPr>
        <p:spPr bwMode="auto">
          <a:xfrm>
            <a:off x="80434" y="6577014"/>
            <a:ext cx="2944284" cy="236537"/>
          </a:xfrm>
          <a:prstGeom prst="rect">
            <a:avLst/>
          </a:prstGeom>
          <a:noFill/>
          <a:ln w="9525">
            <a:noFill/>
            <a:miter lim="800000"/>
          </a:ln>
        </p:spPr>
        <p:txBody>
          <a:bodyPr/>
          <a:lstStyle/>
          <a:p>
            <a:pPr>
              <a:defRPr/>
            </a:pPr>
            <a:r>
              <a:rPr lang="en-US" altLang="zh-CN" sz="1200" b="1">
                <a:solidFill>
                  <a:schemeClr val="bg1"/>
                </a:solidFill>
                <a:latin typeface="Verdana" panose="020B0604030504040204" pitchFamily="34" charset="0"/>
              </a:rPr>
              <a:t>www.rongke.com</a:t>
            </a:r>
          </a:p>
        </p:txBody>
      </p:sp>
      <p:sp>
        <p:nvSpPr>
          <p:cNvPr id="7" name="Text Box 3"/>
          <p:cNvSpPr txBox="1">
            <a:spLocks noChangeArrowheads="1"/>
          </p:cNvSpPr>
          <p:nvPr/>
        </p:nvSpPr>
        <p:spPr bwMode="auto">
          <a:xfrm>
            <a:off x="3854452" y="4637088"/>
            <a:ext cx="5759449" cy="30480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altLang="zh-CN" sz="1400" b="1">
                <a:solidFill>
                  <a:srgbClr val="777777"/>
                </a:solidFill>
                <a:ea typeface="宋体" panose="02010600030101010101" pitchFamily="2" charset="-122"/>
              </a:rPr>
              <a:t>RONGKE INVESTMENT MANAGEMENT CO., LTD</a:t>
            </a:r>
          </a:p>
        </p:txBody>
      </p:sp>
      <p:sp>
        <p:nvSpPr>
          <p:cNvPr id="8" name="Text Box 4"/>
          <p:cNvSpPr txBox="1">
            <a:spLocks noChangeArrowheads="1"/>
          </p:cNvSpPr>
          <p:nvPr/>
        </p:nvSpPr>
        <p:spPr bwMode="auto">
          <a:xfrm>
            <a:off x="3831167" y="4098925"/>
            <a:ext cx="5761567" cy="48895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3074" name="Rectangle 2"/>
          <p:cNvSpPr>
            <a:spLocks noGrp="1" noChangeArrowheads="1"/>
          </p:cNvSpPr>
          <p:nvPr>
            <p:ph type="ctrTitle" hasCustomPrompt="1"/>
          </p:nvPr>
        </p:nvSpPr>
        <p:spPr bwMode="gray">
          <a:xfrm>
            <a:off x="1775884" y="1773239"/>
            <a:ext cx="88392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pic>
        <p:nvPicPr>
          <p:cNvPr id="9" name="Picture 2" descr="rkk">
            <a:extLst>
              <a:ext uri="{FF2B5EF4-FFF2-40B4-BE49-F238E27FC236}">
                <a16:creationId xmlns:a16="http://schemas.microsoft.com/office/drawing/2014/main" id="{4AE9832A-4DDC-4FDE-BBAA-B9B91B9A0769}"/>
              </a:ext>
            </a:extLst>
          </p:cNvPr>
          <p:cNvPicPr>
            <a:picLocks noChangeArrowheads="1"/>
          </p:cNvPicPr>
          <p:nvPr userDrawn="1"/>
        </p:nvPicPr>
        <p:blipFill>
          <a:blip r:embed="rId4"/>
          <a:srcRect/>
          <a:stretch>
            <a:fillRect/>
          </a:stretch>
        </p:blipFill>
        <p:spPr bwMode="auto">
          <a:xfrm>
            <a:off x="3860223" y="4151452"/>
            <a:ext cx="720000" cy="720000"/>
          </a:xfrm>
          <a:prstGeom prst="rect">
            <a:avLst/>
          </a:prstGeom>
          <a:noFill/>
          <a:ln w="9525">
            <a:noFill/>
            <a:miter lim="800000"/>
            <a:headEnd/>
            <a:tailEnd/>
          </a:ln>
        </p:spPr>
      </p:pic>
    </p:spTree>
    <p:extLst>
      <p:ext uri="{BB962C8B-B14F-4D97-AF65-F5344CB8AC3E}">
        <p14:creationId xmlns:p14="http://schemas.microsoft.com/office/powerpoint/2010/main" val="870425334"/>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43389896"/>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1626340494"/>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62792186"/>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62616883"/>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7" descr="bottom"/>
          <p:cNvPicPr>
            <a:picLocks noChangeArrowheads="1"/>
          </p:cNvPicPr>
          <p:nvPr userDrawn="1"/>
        </p:nvPicPr>
        <p:blipFill>
          <a:blip r:embed="rId2"/>
          <a:srcRect/>
          <a:stretch>
            <a:fillRect/>
          </a:stretch>
        </p:blipFill>
        <p:spPr bwMode="auto">
          <a:xfrm>
            <a:off x="0" y="1588"/>
            <a:ext cx="12192000" cy="906462"/>
          </a:xfrm>
          <a:prstGeom prst="rect">
            <a:avLst/>
          </a:prstGeom>
          <a:noFill/>
          <a:ln w="9525">
            <a:noFill/>
            <a:miter lim="800000"/>
            <a:headEnd/>
            <a:tailEnd/>
          </a:ln>
        </p:spPr>
      </p:pic>
      <p:sp>
        <p:nvSpPr>
          <p:cNvPr id="2" name="标题 1"/>
          <p:cNvSpPr>
            <a:spLocks noGrp="1"/>
          </p:cNvSpPr>
          <p:nvPr>
            <p:ph type="title"/>
          </p:nvPr>
        </p:nvSpPr>
        <p:spPr>
          <a:xfrm>
            <a:off x="609600" y="274638"/>
            <a:ext cx="10972800" cy="1143000"/>
          </a:xfrm>
          <a:prstGeom prst="rect">
            <a:avLst/>
          </a:prstGeom>
        </p:spPr>
        <p:txBody>
          <a:bodyPr/>
          <a:lstStyle/>
          <a:p>
            <a:r>
              <a:rPr lang="zh-CN" altLang="en-US" dirty="0"/>
              <a:t>单击此处编辑母版标题样式</a:t>
            </a:r>
          </a:p>
        </p:txBody>
      </p:sp>
    </p:spTree>
    <p:extLst>
      <p:ext uri="{BB962C8B-B14F-4D97-AF65-F5344CB8AC3E}">
        <p14:creationId xmlns:p14="http://schemas.microsoft.com/office/powerpoint/2010/main" val="394035457"/>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90132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0794EC-99FB-47CC-B8C1-50C5ED4E5C2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8B6F781-033E-456D-9485-4B5C3B1D26B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407EF9D-3AB6-433E-82F1-E42439106463}"/>
              </a:ext>
            </a:extLst>
          </p:cNvPr>
          <p:cNvSpPr>
            <a:spLocks noGrp="1"/>
          </p:cNvSpPr>
          <p:nvPr>
            <p:ph type="dt" sz="half" idx="10"/>
          </p:nvPr>
        </p:nvSpPr>
        <p:spPr/>
        <p:txBody>
          <a:bodyPr/>
          <a:lstStyle/>
          <a:p>
            <a:fld id="{8C2FA68C-DBB8-41FC-A6D2-778105FE653B}" type="datetimeFigureOut">
              <a:rPr lang="zh-CN" altLang="en-US" smtClean="0"/>
              <a:t>2022/6/11</a:t>
            </a:fld>
            <a:endParaRPr lang="zh-CN" altLang="en-US"/>
          </a:p>
        </p:txBody>
      </p:sp>
      <p:sp>
        <p:nvSpPr>
          <p:cNvPr id="5" name="页脚占位符 4">
            <a:extLst>
              <a:ext uri="{FF2B5EF4-FFF2-40B4-BE49-F238E27FC236}">
                <a16:creationId xmlns:a16="http://schemas.microsoft.com/office/drawing/2014/main" id="{AC991CF3-518D-430E-B047-04AC1AF8DF2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029C04-66FA-462F-84FF-B9C397DE24DC}"/>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220835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4146829984"/>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40381006"/>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11010876"/>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134657"/>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1273282735"/>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44519729"/>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686482763"/>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59059168"/>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06334800"/>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1227336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7BAA25-94E7-4D96-95E0-C504B191781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96998AC-675E-4512-9156-9D80F3B1D3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C458FFB-4239-4388-AD8D-4FBF3D2B068C}"/>
              </a:ext>
            </a:extLst>
          </p:cNvPr>
          <p:cNvSpPr>
            <a:spLocks noGrp="1"/>
          </p:cNvSpPr>
          <p:nvPr>
            <p:ph type="dt" sz="half" idx="10"/>
          </p:nvPr>
        </p:nvSpPr>
        <p:spPr/>
        <p:txBody>
          <a:bodyPr/>
          <a:lstStyle/>
          <a:p>
            <a:fld id="{8C2FA68C-DBB8-41FC-A6D2-778105FE653B}" type="datetimeFigureOut">
              <a:rPr lang="zh-CN" altLang="en-US" smtClean="0"/>
              <a:t>2022/6/11</a:t>
            </a:fld>
            <a:endParaRPr lang="zh-CN" altLang="en-US"/>
          </a:p>
        </p:txBody>
      </p:sp>
      <p:sp>
        <p:nvSpPr>
          <p:cNvPr id="5" name="页脚占位符 4">
            <a:extLst>
              <a:ext uri="{FF2B5EF4-FFF2-40B4-BE49-F238E27FC236}">
                <a16:creationId xmlns:a16="http://schemas.microsoft.com/office/drawing/2014/main" id="{466B5EE3-F70A-4AAE-A302-C65493157FB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687B3D8-66D1-4657-8186-5E4A57FF08BA}"/>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16186912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2136698"/>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236404903"/>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625603688"/>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30600975"/>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85671464"/>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632405125"/>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94537783"/>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3289048854"/>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8877115"/>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55154507"/>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4F1757-4F73-4B37-999A-C3591B05912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EB140B5-AC30-4027-AB6A-2AD1F2ABD02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BE99D27-8CDB-48C0-B815-4FC9061BE6D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FCD9BD5-4C04-49FB-8AC9-B08B8F0523EF}"/>
              </a:ext>
            </a:extLst>
          </p:cNvPr>
          <p:cNvSpPr>
            <a:spLocks noGrp="1"/>
          </p:cNvSpPr>
          <p:nvPr>
            <p:ph type="dt" sz="half" idx="10"/>
          </p:nvPr>
        </p:nvSpPr>
        <p:spPr/>
        <p:txBody>
          <a:bodyPr/>
          <a:lstStyle/>
          <a:p>
            <a:fld id="{8C2FA68C-DBB8-41FC-A6D2-778105FE653B}" type="datetimeFigureOut">
              <a:rPr lang="zh-CN" altLang="en-US" smtClean="0"/>
              <a:t>2022/6/11</a:t>
            </a:fld>
            <a:endParaRPr lang="zh-CN" altLang="en-US"/>
          </a:p>
        </p:txBody>
      </p:sp>
      <p:sp>
        <p:nvSpPr>
          <p:cNvPr id="6" name="页脚占位符 5">
            <a:extLst>
              <a:ext uri="{FF2B5EF4-FFF2-40B4-BE49-F238E27FC236}">
                <a16:creationId xmlns:a16="http://schemas.microsoft.com/office/drawing/2014/main" id="{8D68C260-478F-4D18-A797-8965EB3EF01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61782DC-D41A-4C32-80B3-4178C5BF4D78}"/>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19519088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02734182"/>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04240269"/>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79022678"/>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0508744"/>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95416339"/>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263693923"/>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1033184"/>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42669723"/>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1075658945"/>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68564859"/>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338454-5BD5-45C4-8FBE-C297D8A9349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D23380C-6E8B-464F-A527-AA065F8498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E9770D7-C2E7-4294-AA1A-09F352D5D8C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5814A7D-5825-4580-9E37-F170AC3231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1BA75D6-2DDB-4F62-A4BD-86A0AB31FFC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D12B6F-7B6F-4177-8715-69311746194A}"/>
              </a:ext>
            </a:extLst>
          </p:cNvPr>
          <p:cNvSpPr>
            <a:spLocks noGrp="1"/>
          </p:cNvSpPr>
          <p:nvPr>
            <p:ph type="dt" sz="half" idx="10"/>
          </p:nvPr>
        </p:nvSpPr>
        <p:spPr/>
        <p:txBody>
          <a:bodyPr/>
          <a:lstStyle/>
          <a:p>
            <a:fld id="{8C2FA68C-DBB8-41FC-A6D2-778105FE653B}" type="datetimeFigureOut">
              <a:rPr lang="zh-CN" altLang="en-US" smtClean="0"/>
              <a:t>2022/6/11</a:t>
            </a:fld>
            <a:endParaRPr lang="zh-CN" altLang="en-US"/>
          </a:p>
        </p:txBody>
      </p:sp>
      <p:sp>
        <p:nvSpPr>
          <p:cNvPr id="8" name="页脚占位符 7">
            <a:extLst>
              <a:ext uri="{FF2B5EF4-FFF2-40B4-BE49-F238E27FC236}">
                <a16:creationId xmlns:a16="http://schemas.microsoft.com/office/drawing/2014/main" id="{CD98229E-7C19-4B9D-AF48-07510CC01D7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439D91A-2B78-4C8C-B66E-DD114168A634}"/>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14989086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667764563"/>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23750893"/>
      </p:ext>
    </p:extLst>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41792522"/>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65098868"/>
      </p:ext>
    </p:extLst>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03537491"/>
      </p:ext>
    </p:extLst>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18112686"/>
      </p:ext>
    </p:extLst>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4920274"/>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544384391"/>
      </p:ext>
    </p:extLst>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000062437"/>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70930328"/>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33D173-9C10-4732-AA87-C282118C8F8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C8476A9-4384-4B2C-ACD7-F67B3048C374}"/>
              </a:ext>
            </a:extLst>
          </p:cNvPr>
          <p:cNvSpPr>
            <a:spLocks noGrp="1"/>
          </p:cNvSpPr>
          <p:nvPr>
            <p:ph type="dt" sz="half" idx="10"/>
          </p:nvPr>
        </p:nvSpPr>
        <p:spPr/>
        <p:txBody>
          <a:bodyPr/>
          <a:lstStyle/>
          <a:p>
            <a:fld id="{8C2FA68C-DBB8-41FC-A6D2-778105FE653B}" type="datetimeFigureOut">
              <a:rPr lang="zh-CN" altLang="en-US" smtClean="0"/>
              <a:t>2022/6/11</a:t>
            </a:fld>
            <a:endParaRPr lang="zh-CN" altLang="en-US"/>
          </a:p>
        </p:txBody>
      </p:sp>
      <p:sp>
        <p:nvSpPr>
          <p:cNvPr id="4" name="页脚占位符 3">
            <a:extLst>
              <a:ext uri="{FF2B5EF4-FFF2-40B4-BE49-F238E27FC236}">
                <a16:creationId xmlns:a16="http://schemas.microsoft.com/office/drawing/2014/main" id="{41C26750-F474-45FE-9B1B-6752169B1BF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49DC484-0C9A-44C5-BE48-007866F882DA}"/>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36004020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55876481"/>
      </p:ext>
    </p:extLst>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52206188"/>
      </p:ext>
    </p:extLst>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2507270221"/>
      </p:ext>
    </p:extLst>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1107195812"/>
      </p:ext>
    </p:extLst>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91666171"/>
      </p:ext>
    </p:extLst>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3949627187"/>
      </p:ext>
    </p:extLst>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8328175"/>
      </p:ext>
    </p:extLst>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7557364"/>
      </p:ext>
    </p:extLst>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26656224"/>
      </p:ext>
    </p:extLst>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3380596"/>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DFE9B3D-88C4-48D8-AD2C-55924C97F16C}"/>
              </a:ext>
            </a:extLst>
          </p:cNvPr>
          <p:cNvSpPr>
            <a:spLocks noGrp="1"/>
          </p:cNvSpPr>
          <p:nvPr>
            <p:ph type="dt" sz="half" idx="10"/>
          </p:nvPr>
        </p:nvSpPr>
        <p:spPr/>
        <p:txBody>
          <a:bodyPr/>
          <a:lstStyle/>
          <a:p>
            <a:fld id="{8C2FA68C-DBB8-41FC-A6D2-778105FE653B}" type="datetimeFigureOut">
              <a:rPr lang="zh-CN" altLang="en-US" smtClean="0"/>
              <a:t>2022/6/11</a:t>
            </a:fld>
            <a:endParaRPr lang="zh-CN" altLang="en-US"/>
          </a:p>
        </p:txBody>
      </p:sp>
      <p:sp>
        <p:nvSpPr>
          <p:cNvPr id="3" name="页脚占位符 2">
            <a:extLst>
              <a:ext uri="{FF2B5EF4-FFF2-40B4-BE49-F238E27FC236}">
                <a16:creationId xmlns:a16="http://schemas.microsoft.com/office/drawing/2014/main" id="{28EC8D7A-D9C9-4B7D-B5D7-0E6B058B1C4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E0A79AE-5C9A-4A3E-9120-7F10DCEDA388}"/>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5090134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172202834"/>
      </p:ext>
    </p:extLst>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023724759"/>
      </p:ext>
    </p:extLst>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75054991"/>
      </p:ext>
    </p:extLst>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72198754"/>
      </p:ext>
    </p:extLst>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77163789"/>
      </p:ext>
    </p:extLst>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3138054656"/>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DD4AB6-A59D-41A8-9C1C-A3BFA81CDB2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2429117-E0B0-4A19-82D6-0D73D6A000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877982B-4C8A-4985-B216-8DBF4EA407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FDF0B37-8404-4AED-8C87-F940980FCDDA}"/>
              </a:ext>
            </a:extLst>
          </p:cNvPr>
          <p:cNvSpPr>
            <a:spLocks noGrp="1"/>
          </p:cNvSpPr>
          <p:nvPr>
            <p:ph type="dt" sz="half" idx="10"/>
          </p:nvPr>
        </p:nvSpPr>
        <p:spPr/>
        <p:txBody>
          <a:bodyPr/>
          <a:lstStyle/>
          <a:p>
            <a:fld id="{8C2FA68C-DBB8-41FC-A6D2-778105FE653B}" type="datetimeFigureOut">
              <a:rPr lang="zh-CN" altLang="en-US" smtClean="0"/>
              <a:t>2022/6/11</a:t>
            </a:fld>
            <a:endParaRPr lang="zh-CN" altLang="en-US"/>
          </a:p>
        </p:txBody>
      </p:sp>
      <p:sp>
        <p:nvSpPr>
          <p:cNvPr id="6" name="页脚占位符 5">
            <a:extLst>
              <a:ext uri="{FF2B5EF4-FFF2-40B4-BE49-F238E27FC236}">
                <a16:creationId xmlns:a16="http://schemas.microsoft.com/office/drawing/2014/main" id="{3949FF39-1BD9-4519-BBF9-EAD547DA1A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2C2E9CB-2C3E-418E-B925-299DC0453F81}"/>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4060864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64A8D9-DFCD-42CB-B434-4DE51AAA398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7612B37-B7BD-4B91-AC2C-E50E01C658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67FD454-9618-43EC-B372-7EF56F81A1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32AD677-25B8-42BB-8216-584CB0DE5F50}"/>
              </a:ext>
            </a:extLst>
          </p:cNvPr>
          <p:cNvSpPr>
            <a:spLocks noGrp="1"/>
          </p:cNvSpPr>
          <p:nvPr>
            <p:ph type="dt" sz="half" idx="10"/>
          </p:nvPr>
        </p:nvSpPr>
        <p:spPr/>
        <p:txBody>
          <a:bodyPr/>
          <a:lstStyle/>
          <a:p>
            <a:fld id="{8C2FA68C-DBB8-41FC-A6D2-778105FE653B}" type="datetimeFigureOut">
              <a:rPr lang="zh-CN" altLang="en-US" smtClean="0"/>
              <a:t>2022/6/11</a:t>
            </a:fld>
            <a:endParaRPr lang="zh-CN" altLang="en-US"/>
          </a:p>
        </p:txBody>
      </p:sp>
      <p:sp>
        <p:nvSpPr>
          <p:cNvPr id="6" name="页脚占位符 5">
            <a:extLst>
              <a:ext uri="{FF2B5EF4-FFF2-40B4-BE49-F238E27FC236}">
                <a16:creationId xmlns:a16="http://schemas.microsoft.com/office/drawing/2014/main" id="{4451CC8F-42DD-43DF-8913-3FB2418C7AD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10D2AC1-46DD-49CF-B3D0-44A451497E2D}"/>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337658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4.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4.jpe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image" Target="../media/image4.jpe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2.jpe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6" Type="http://schemas.openxmlformats.org/officeDocument/2006/relationships/image" Target="../media/image4.jpe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2.jpe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38C6986-5C6D-4941-B5DB-5CE200F617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48E1889-1771-47A8-B1AD-2CFB85BFDD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71469A8-D044-49D4-B25B-D290510008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FA68C-DBB8-41FC-A6D2-778105FE653B}" type="datetimeFigureOut">
              <a:rPr lang="zh-CN" altLang="en-US" smtClean="0"/>
              <a:t>2022/6/11</a:t>
            </a:fld>
            <a:endParaRPr lang="zh-CN" altLang="en-US"/>
          </a:p>
        </p:txBody>
      </p:sp>
      <p:sp>
        <p:nvSpPr>
          <p:cNvPr id="5" name="页脚占位符 4">
            <a:extLst>
              <a:ext uri="{FF2B5EF4-FFF2-40B4-BE49-F238E27FC236}">
                <a16:creationId xmlns:a16="http://schemas.microsoft.com/office/drawing/2014/main" id="{8BFA838B-D093-44BC-9E98-AC89084A6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1198213-96D3-465D-B232-AC4AF20209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352770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p>
        </p:txBody>
      </p:sp>
      <p:pic>
        <p:nvPicPr>
          <p:cNvPr id="2051" name="Picture 31" descr="top"/>
          <p:cNvPicPr>
            <a:picLocks noChangeArrowheads="1"/>
          </p:cNvPicPr>
          <p:nvPr/>
        </p:nvPicPr>
        <p:blipFill>
          <a:blip r:embed="rId13"/>
          <a:srcRect/>
          <a:stretch>
            <a:fillRect/>
          </a:stretch>
        </p:blipFill>
        <p:spPr bwMode="auto">
          <a:xfrm>
            <a:off x="0" y="1588"/>
            <a:ext cx="12192000" cy="906462"/>
          </a:xfrm>
          <a:prstGeom prst="rect">
            <a:avLst/>
          </a:prstGeom>
          <a:noFill/>
          <a:ln w="9525">
            <a:noFill/>
            <a:miter lim="800000"/>
            <a:headEnd/>
            <a:tailEnd/>
          </a:ln>
        </p:spPr>
      </p:pic>
      <p:sp>
        <p:nvSpPr>
          <p:cNvPr id="2052" name="Rectangle 33"/>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a:solidFill>
                  <a:schemeClr val="bg1"/>
                </a:solidFill>
                <a:latin typeface="Verdana" panose="020B0604030504040204" pitchFamily="34" charset="0"/>
              </a:rPr>
              <a:t>www.rongke.com</a:t>
            </a:r>
          </a:p>
        </p:txBody>
      </p:sp>
      <p:sp>
        <p:nvSpPr>
          <p:cNvPr id="2053" name="Rectangle 34"/>
          <p:cNvSpPr>
            <a:spLocks noChangeArrowheads="1"/>
          </p:cNvSpPr>
          <p:nvPr/>
        </p:nvSpPr>
        <p:spPr bwMode="auto">
          <a:xfrm>
            <a:off x="10009718" y="6462714"/>
            <a:ext cx="1367367" cy="409575"/>
          </a:xfrm>
          <a:prstGeom prst="rect">
            <a:avLst/>
          </a:prstGeom>
          <a:noFill/>
          <a:ln w="9525">
            <a:noFill/>
            <a:miter lim="800000"/>
          </a:ln>
        </p:spPr>
        <p:txBody>
          <a:bodyPr/>
          <a:lstStyle/>
          <a:p>
            <a:pPr algn="r">
              <a:defRPr/>
            </a:pPr>
            <a:r>
              <a:rPr lang="zh-CN" altLang="en-US" sz="1000">
                <a:solidFill>
                  <a:schemeClr val="bg1"/>
                </a:solidFill>
                <a:latin typeface="Verdana" panose="020B0604030504040204" pitchFamily="34" charset="0"/>
                <a:ea typeface="黑体" panose="02010609060101010101" pitchFamily="49" charset="-122"/>
              </a:rPr>
              <a:t>融客投资</a:t>
            </a:r>
          </a:p>
          <a:p>
            <a:pPr algn="r">
              <a:defRPr/>
            </a:pPr>
            <a:r>
              <a:rPr lang="zh-CN" altLang="en-US" sz="1000">
                <a:solidFill>
                  <a:schemeClr val="bg1"/>
                </a:solidFill>
                <a:latin typeface="Verdana" panose="020B0604030504040204" pitchFamily="34" charset="0"/>
                <a:ea typeface="黑体" panose="02010609060101010101" pitchFamily="49" charset="-122"/>
              </a:rPr>
              <a:t>融客中国</a:t>
            </a:r>
          </a:p>
        </p:txBody>
      </p:sp>
      <p:sp>
        <p:nvSpPr>
          <p:cNvPr id="2055"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2056"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935DFE8A-65C7-4184-816C-74021275A2F4}" type="slidenum">
              <a:rPr lang="zh-CN" altLang="en-GB" sz="1000">
                <a:solidFill>
                  <a:srgbClr val="FFFFFF"/>
                </a:solidFill>
              </a:rPr>
              <a:t>‹#›</a:t>
            </a:fld>
            <a:endParaRPr lang="en-GB" altLang="zh-CN" sz="1000">
              <a:solidFill>
                <a:srgbClr val="FFFFFF"/>
              </a:solidFill>
            </a:endParaRPr>
          </a:p>
        </p:txBody>
      </p:sp>
      <p:pic>
        <p:nvPicPr>
          <p:cNvPr id="9" name="Picture 35" descr="招牌设计">
            <a:extLst>
              <a:ext uri="{FF2B5EF4-FFF2-40B4-BE49-F238E27FC236}">
                <a16:creationId xmlns:a16="http://schemas.microsoft.com/office/drawing/2014/main" id="{4A296FCF-F4B7-40C2-B47E-E9A3F018203A}"/>
              </a:ext>
            </a:extLst>
          </p:cNvPr>
          <p:cNvPicPr>
            <a:picLocks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370914" y="6524625"/>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92869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rgbClr val="777777"/>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rgbClr val="777777"/>
          </a:solidFill>
          <a:latin typeface="+mn-lt"/>
          <a:ea typeface="+mn-ea"/>
        </a:defRPr>
      </a:lvl2pPr>
      <a:lvl3pPr marL="1143000" indent="-228600" algn="l" rtl="0" eaLnBrk="0" fontAlgn="base" hangingPunct="0">
        <a:spcBef>
          <a:spcPct val="20000"/>
        </a:spcBef>
        <a:spcAft>
          <a:spcPct val="0"/>
        </a:spcAft>
        <a:buClr>
          <a:schemeClr val="tx1"/>
        </a:buClr>
        <a:buChar char="•"/>
        <a:defRPr sz="2400">
          <a:solidFill>
            <a:srgbClr val="777777"/>
          </a:solidFill>
          <a:latin typeface="+mn-lt"/>
          <a:ea typeface="+mn-ea"/>
        </a:defRPr>
      </a:lvl3pPr>
      <a:lvl4pPr marL="1600200" indent="-228600" algn="l" rtl="0" eaLnBrk="0" fontAlgn="base" hangingPunct="0">
        <a:spcBef>
          <a:spcPct val="20000"/>
        </a:spcBef>
        <a:spcAft>
          <a:spcPct val="0"/>
        </a:spcAft>
        <a:buChar char="–"/>
        <a:defRPr sz="2000">
          <a:solidFill>
            <a:srgbClr val="777777"/>
          </a:solidFill>
          <a:latin typeface="+mn-lt"/>
          <a:ea typeface="+mn-ea"/>
        </a:defRPr>
      </a:lvl4pPr>
      <a:lvl5pPr marL="2057400" indent="-228600" algn="l" rtl="0" eaLnBrk="0" fontAlgn="base" hangingPunct="0">
        <a:spcBef>
          <a:spcPct val="20000"/>
        </a:spcBef>
        <a:spcAft>
          <a:spcPct val="0"/>
        </a:spcAft>
        <a:buChar char="»"/>
        <a:defRPr sz="2000">
          <a:solidFill>
            <a:srgbClr val="777777"/>
          </a:solidFill>
          <a:latin typeface="+mn-lt"/>
          <a:ea typeface="+mn-ea"/>
        </a:defRPr>
      </a:lvl5pPr>
      <a:lvl6pPr marL="2514600" indent="-228600" algn="l" rtl="0" fontAlgn="base">
        <a:spcBef>
          <a:spcPct val="20000"/>
        </a:spcBef>
        <a:spcAft>
          <a:spcPct val="0"/>
        </a:spcAft>
        <a:buChar char="»"/>
        <a:defRPr sz="2000">
          <a:solidFill>
            <a:srgbClr val="777777"/>
          </a:solidFill>
          <a:latin typeface="+mn-lt"/>
          <a:ea typeface="+mn-ea"/>
        </a:defRPr>
      </a:lvl6pPr>
      <a:lvl7pPr marL="2971800" indent="-228600" algn="l" rtl="0" fontAlgn="base">
        <a:spcBef>
          <a:spcPct val="20000"/>
        </a:spcBef>
        <a:spcAft>
          <a:spcPct val="0"/>
        </a:spcAft>
        <a:buChar char="»"/>
        <a:defRPr sz="2000">
          <a:solidFill>
            <a:srgbClr val="777777"/>
          </a:solidFill>
          <a:latin typeface="+mn-lt"/>
          <a:ea typeface="+mn-ea"/>
        </a:defRPr>
      </a:lvl7pPr>
      <a:lvl8pPr marL="3429000" indent="-228600" algn="l" rtl="0" fontAlgn="base">
        <a:spcBef>
          <a:spcPct val="20000"/>
        </a:spcBef>
        <a:spcAft>
          <a:spcPct val="0"/>
        </a:spcAft>
        <a:buChar char="»"/>
        <a:defRPr sz="2000">
          <a:solidFill>
            <a:srgbClr val="777777"/>
          </a:solidFill>
          <a:latin typeface="+mn-lt"/>
          <a:ea typeface="+mn-ea"/>
        </a:defRPr>
      </a:lvl8pPr>
      <a:lvl9pPr marL="3886200" indent="-228600" algn="l" rtl="0" fontAlgn="base">
        <a:spcBef>
          <a:spcPct val="20000"/>
        </a:spcBef>
        <a:spcAft>
          <a:spcPct val="0"/>
        </a:spcAft>
        <a:buChar char="»"/>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5123"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5124"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5125"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1ADC9F7E-4FB1-4CE6-A476-40C73E3C6F06}" type="slidenum">
              <a:rPr lang="zh-CN" altLang="en-GB" sz="1000">
                <a:solidFill>
                  <a:srgbClr val="FFFFFF"/>
                </a:solidFill>
              </a:rPr>
              <a:t>‹#›</a:t>
            </a:fld>
            <a:endParaRPr lang="en-GB" altLang="zh-CN" sz="1000">
              <a:solidFill>
                <a:srgbClr val="FFFFFF"/>
              </a:solidFill>
            </a:endParaRPr>
          </a:p>
        </p:txBody>
      </p:sp>
      <p:sp>
        <p:nvSpPr>
          <p:cNvPr id="1031" name="Text Box 36"/>
          <p:cNvSpPr txBox="1">
            <a:spLocks noChangeArrowheads="1"/>
          </p:cNvSpPr>
          <p:nvPr/>
        </p:nvSpPr>
        <p:spPr bwMode="auto">
          <a:xfrm>
            <a:off x="9838267" y="6532564"/>
            <a:ext cx="1826684" cy="33310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5128"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pic>
        <p:nvPicPr>
          <p:cNvPr id="9" name="Picture 35" descr="招牌设计">
            <a:extLst>
              <a:ext uri="{FF2B5EF4-FFF2-40B4-BE49-F238E27FC236}">
                <a16:creationId xmlns:a16="http://schemas.microsoft.com/office/drawing/2014/main" id="{8CB71311-CE3D-4A7D-A056-C122BAEE3BC6}"/>
              </a:ext>
            </a:extLst>
          </p:cNvPr>
          <p:cNvPicPr>
            <a:picLocks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593674" y="6524280"/>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880783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4099"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4100"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4101"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9271FCA9-BDE0-429B-8D0A-62D54A38CAD0}" type="slidenum">
              <a:rPr lang="zh-CN" altLang="en-GB" sz="1000">
                <a:solidFill>
                  <a:srgbClr val="FFFFFF"/>
                </a:solidFill>
              </a:rPr>
              <a:t>‹#›</a:t>
            </a:fld>
            <a:endParaRPr lang="en-GB" altLang="zh-CN" sz="1000">
              <a:solidFill>
                <a:srgbClr val="FFFFFF"/>
              </a:solidFill>
            </a:endParaRPr>
          </a:p>
        </p:txBody>
      </p:sp>
      <p:sp>
        <p:nvSpPr>
          <p:cNvPr id="1031" name="Text Box 36"/>
          <p:cNvSpPr txBox="1">
            <a:spLocks noChangeArrowheads="1"/>
          </p:cNvSpPr>
          <p:nvPr/>
        </p:nvSpPr>
        <p:spPr bwMode="auto">
          <a:xfrm>
            <a:off x="9838267" y="6532564"/>
            <a:ext cx="1826684" cy="33310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4104"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pic>
        <p:nvPicPr>
          <p:cNvPr id="9" name="Picture 35" descr="招牌设计">
            <a:extLst>
              <a:ext uri="{FF2B5EF4-FFF2-40B4-BE49-F238E27FC236}">
                <a16:creationId xmlns:a16="http://schemas.microsoft.com/office/drawing/2014/main" id="{D668E650-92CA-44CB-AE85-87D20CCC24A4}"/>
              </a:ext>
            </a:extLst>
          </p:cNvPr>
          <p:cNvPicPr>
            <a:picLocks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593674" y="6524280"/>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637361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6147"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6148"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6149"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BA70050B-BD6A-40CA-B063-AC6F1483204C}" type="slidenum">
              <a:rPr lang="zh-CN" altLang="en-GB" sz="1000">
                <a:solidFill>
                  <a:srgbClr val="FFFFFF"/>
                </a:solidFill>
              </a:rPr>
              <a:t>‹#›</a:t>
            </a:fld>
            <a:endParaRPr lang="en-GB" altLang="zh-CN" sz="1000">
              <a:solidFill>
                <a:srgbClr val="FFFFFF"/>
              </a:solidFill>
            </a:endParaRPr>
          </a:p>
        </p:txBody>
      </p:sp>
      <p:sp>
        <p:nvSpPr>
          <p:cNvPr id="1031" name="Text Box 36"/>
          <p:cNvSpPr txBox="1">
            <a:spLocks noChangeArrowheads="1"/>
          </p:cNvSpPr>
          <p:nvPr/>
        </p:nvSpPr>
        <p:spPr bwMode="auto">
          <a:xfrm>
            <a:off x="9838267" y="6532564"/>
            <a:ext cx="2336800" cy="33310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6152"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pic>
        <p:nvPicPr>
          <p:cNvPr id="9" name="Picture 35" descr="招牌设计">
            <a:extLst>
              <a:ext uri="{FF2B5EF4-FFF2-40B4-BE49-F238E27FC236}">
                <a16:creationId xmlns:a16="http://schemas.microsoft.com/office/drawing/2014/main" id="{E7831AA1-C918-472E-AB2B-95A87FDB4839}"/>
              </a:ext>
            </a:extLst>
          </p:cNvPr>
          <p:cNvPicPr>
            <a:picLocks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593674" y="6524280"/>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878281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1027"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1028"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1029"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534B1103-9603-4759-8D64-0D5F095E31C5}" type="slidenum">
              <a:rPr lang="zh-CN" altLang="en-GB" sz="1000">
                <a:solidFill>
                  <a:srgbClr val="FFFFFF"/>
                </a:solidFill>
              </a:rPr>
              <a:t>‹#›</a:t>
            </a:fld>
            <a:endParaRPr lang="en-GB" altLang="zh-CN" sz="1000">
              <a:solidFill>
                <a:srgbClr val="FFFFFF"/>
              </a:solidFill>
            </a:endParaRPr>
          </a:p>
        </p:txBody>
      </p:sp>
      <p:sp>
        <p:nvSpPr>
          <p:cNvPr id="1031" name="Text Box 36"/>
          <p:cNvSpPr txBox="1">
            <a:spLocks noChangeArrowheads="1"/>
          </p:cNvSpPr>
          <p:nvPr/>
        </p:nvSpPr>
        <p:spPr bwMode="auto">
          <a:xfrm>
            <a:off x="9838267" y="6532564"/>
            <a:ext cx="2336800" cy="33310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chemeClr val="bg1"/>
                </a:solidFill>
                <a:ea typeface="宋体" panose="02010600030101010101" pitchFamily="2" charset="-122"/>
              </a:rPr>
              <a:t>BEST CLIENTS</a:t>
            </a:r>
          </a:p>
          <a:p>
            <a:pPr eaLnBrk="1" hangingPunct="1">
              <a:lnSpc>
                <a:spcPct val="50000"/>
              </a:lnSpc>
              <a:spcBef>
                <a:spcPct val="50000"/>
              </a:spcBef>
              <a:defRPr/>
            </a:pPr>
            <a:r>
              <a:rPr lang="en-US" altLang="zh-CN" sz="1000">
                <a:solidFill>
                  <a:schemeClr val="bg1"/>
                </a:solidFill>
                <a:ea typeface="宋体" panose="02010600030101010101" pitchFamily="2" charset="-122"/>
              </a:rPr>
              <a:t>BEST SERVICE</a:t>
            </a:r>
          </a:p>
        </p:txBody>
      </p:sp>
      <p:sp>
        <p:nvSpPr>
          <p:cNvPr id="1032"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a:solidFill>
                  <a:schemeClr val="bg1"/>
                </a:solidFill>
                <a:latin typeface="Verdana" panose="020B0604030504040204" pitchFamily="34" charset="0"/>
              </a:rPr>
              <a:t>www.rongke.com</a:t>
            </a:r>
          </a:p>
        </p:txBody>
      </p:sp>
      <p:pic>
        <p:nvPicPr>
          <p:cNvPr id="9" name="Picture 35" descr="招牌设计">
            <a:extLst>
              <a:ext uri="{FF2B5EF4-FFF2-40B4-BE49-F238E27FC236}">
                <a16:creationId xmlns:a16="http://schemas.microsoft.com/office/drawing/2014/main" id="{EDF4174D-9F9D-4F0E-B634-9D1E80F12A8B}"/>
              </a:ext>
            </a:extLst>
          </p:cNvPr>
          <p:cNvPicPr>
            <a:picLocks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593674" y="6524280"/>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82056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9.xml"/><Relationship Id="rId1" Type="http://schemas.openxmlformats.org/officeDocument/2006/relationships/themeOverride" Target="../theme/themeOverride7.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4.xml"/><Relationship Id="rId1" Type="http://schemas.openxmlformats.org/officeDocument/2006/relationships/themeOverride" Target="../theme/themeOverride8.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9.xml"/><Relationship Id="rId1" Type="http://schemas.openxmlformats.org/officeDocument/2006/relationships/themeOverride" Target="../theme/themeOverride9.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9.xml"/><Relationship Id="rId1" Type="http://schemas.openxmlformats.org/officeDocument/2006/relationships/themeOverride" Target="../theme/themeOverride10.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5.xml"/><Relationship Id="rId1" Type="http://schemas.openxmlformats.org/officeDocument/2006/relationships/themeOverride" Target="../theme/themeOverride11.xml"/><Relationship Id="rId5" Type="http://schemas.openxmlformats.org/officeDocument/2006/relationships/chart" Target="../charts/chart12.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5.xml"/><Relationship Id="rId1" Type="http://schemas.openxmlformats.org/officeDocument/2006/relationships/themeOverride" Target="../theme/themeOverride12.xml"/><Relationship Id="rId4" Type="http://schemas.openxmlformats.org/officeDocument/2006/relationships/chart" Target="../charts/char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5.xml"/><Relationship Id="rId1" Type="http://schemas.openxmlformats.org/officeDocument/2006/relationships/themeOverride" Target="../theme/themeOverride13.xml"/><Relationship Id="rId4" Type="http://schemas.openxmlformats.org/officeDocument/2006/relationships/chart" Target="../charts/chart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5.xml"/><Relationship Id="rId1" Type="http://schemas.openxmlformats.org/officeDocument/2006/relationships/themeOverride" Target="../theme/themeOverride14.xml"/><Relationship Id="rId4" Type="http://schemas.openxmlformats.org/officeDocument/2006/relationships/chart" Target="../charts/chart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5.xml"/><Relationship Id="rId1" Type="http://schemas.openxmlformats.org/officeDocument/2006/relationships/themeOverride" Target="../theme/themeOverride1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9.xml"/><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5.xml"/><Relationship Id="rId2" Type="http://schemas.openxmlformats.org/officeDocument/2006/relationships/tags" Target="../tags/tag4.xml"/><Relationship Id="rId1" Type="http://schemas.openxmlformats.org/officeDocument/2006/relationships/themeOverride" Target="../theme/themeOverride16.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6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9.xml"/><Relationship Id="rId1" Type="http://schemas.openxmlformats.org/officeDocument/2006/relationships/themeOverride" Target="../theme/themeOverride1.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2.xml"/><Relationship Id="rId1" Type="http://schemas.openxmlformats.org/officeDocument/2006/relationships/themeOverride" Target="../theme/themeOverride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tags" Target="../tags/tag1.xml"/><Relationship Id="rId1" Type="http://schemas.openxmlformats.org/officeDocument/2006/relationships/themeOverride" Target="../theme/themeOverride3.xml"/><Relationship Id="rId5" Type="http://schemas.openxmlformats.org/officeDocument/2006/relationships/chart" Target="../charts/chart3.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tags" Target="../tags/tag2.xml"/><Relationship Id="rId1" Type="http://schemas.openxmlformats.org/officeDocument/2006/relationships/themeOverride" Target="../theme/themeOverride4.xml"/><Relationship Id="rId5" Type="http://schemas.openxmlformats.org/officeDocument/2006/relationships/chart" Target="../charts/chart4.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tags" Target="../tags/tag3.xml"/><Relationship Id="rId1" Type="http://schemas.openxmlformats.org/officeDocument/2006/relationships/themeOverride" Target="../theme/themeOverride5.xml"/><Relationship Id="rId5" Type="http://schemas.openxmlformats.org/officeDocument/2006/relationships/chart" Target="../charts/chart5.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1.xml"/><Relationship Id="rId1" Type="http://schemas.openxmlformats.org/officeDocument/2006/relationships/themeOverride" Target="../theme/themeOverride6.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gray">
          <a:xfrm>
            <a:off x="2777490" y="1870075"/>
            <a:ext cx="3024188" cy="622300"/>
          </a:xfrm>
          <a:prstGeom prst="rect">
            <a:avLst/>
          </a:prstGeom>
          <a:noFill/>
          <a:ln w="9525">
            <a:noFill/>
            <a:miter lim="800000"/>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CC0000"/>
                </a:solidFill>
                <a:effectLst/>
                <a:uLnTx/>
                <a:uFillTx/>
                <a:latin typeface="幼圆" panose="02010509060101010101" pitchFamily="49" charset="-122"/>
                <a:ea typeface="黑体" panose="02010609060101010101" pitchFamily="49" charset="-122"/>
                <a:cs typeface="+mn-cs"/>
              </a:rPr>
              <a:t>『</a:t>
            </a:r>
            <a:r>
              <a:rPr kumimoji="0" lang="zh-CN" altLang="en-US" sz="3600" b="1" i="0" u="none" strike="noStrike" kern="1200" cap="none" spc="0" normalizeH="0" baseline="0" noProof="0" dirty="0">
                <a:ln>
                  <a:noFill/>
                </a:ln>
                <a:solidFill>
                  <a:srgbClr val="CC0000"/>
                </a:solidFill>
                <a:effectLst/>
                <a:uLnTx/>
                <a:uFillTx/>
                <a:latin typeface="幼圆" panose="02010509060101010101" pitchFamily="49" charset="-122"/>
                <a:ea typeface="黑体" panose="02010609060101010101" pitchFamily="49" charset="-122"/>
                <a:cs typeface="+mn-cs"/>
              </a:rPr>
              <a:t>融客月报</a:t>
            </a:r>
            <a:r>
              <a:rPr kumimoji="0" lang="en-US" altLang="zh-CN" sz="3600" b="1" i="0" u="none" strike="noStrike" kern="1200" cap="none" spc="0" normalizeH="0" baseline="0" noProof="0" dirty="0">
                <a:ln>
                  <a:noFill/>
                </a:ln>
                <a:solidFill>
                  <a:srgbClr val="CC0000"/>
                </a:solidFill>
                <a:effectLst/>
                <a:uLnTx/>
                <a:uFillTx/>
                <a:latin typeface="幼圆" panose="02010509060101010101" pitchFamily="49" charset="-122"/>
                <a:ea typeface="黑体" panose="02010609060101010101" pitchFamily="49" charset="-122"/>
                <a:cs typeface="+mn-cs"/>
              </a:rPr>
              <a:t>』</a:t>
            </a:r>
            <a:endParaRPr kumimoji="0" lang="zh-CN" altLang="en-US" sz="3600" b="1" i="0" u="none" strike="noStrike" kern="1200" cap="none" spc="0" normalizeH="0" baseline="0" noProof="0" dirty="0">
              <a:ln>
                <a:noFill/>
              </a:ln>
              <a:solidFill>
                <a:srgbClr val="CC0000"/>
              </a:solidFill>
              <a:effectLst/>
              <a:uLnTx/>
              <a:uFillTx/>
              <a:latin typeface="幼圆" panose="02010509060101010101" pitchFamily="49" charset="-122"/>
              <a:ea typeface="黑体" panose="02010609060101010101" pitchFamily="49" charset="-122"/>
              <a:cs typeface="+mn-cs"/>
            </a:endParaRPr>
          </a:p>
        </p:txBody>
      </p:sp>
      <p:sp>
        <p:nvSpPr>
          <p:cNvPr id="12291" name="Text Box 6"/>
          <p:cNvSpPr txBox="1">
            <a:spLocks noChangeArrowheads="1"/>
          </p:cNvSpPr>
          <p:nvPr/>
        </p:nvSpPr>
        <p:spPr bwMode="gray">
          <a:xfrm>
            <a:off x="1757681" y="2492375"/>
            <a:ext cx="9396413" cy="1630045"/>
          </a:xfrm>
          <a:prstGeom prst="rect">
            <a:avLst/>
          </a:prstGeom>
          <a:noFill/>
          <a:ln w="0" algn="ctr">
            <a:noFill/>
            <a:miter lim="800000"/>
          </a:ln>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altLang="zh-CN" sz="4000" b="0" i="0" u="none" strike="noStrike" kern="1200" cap="none" spc="0" normalizeH="0" baseline="0" noProof="0" dirty="0">
                <a:ln>
                  <a:noFill/>
                </a:ln>
                <a:solidFill>
                  <a:srgbClr val="777777"/>
                </a:solidFill>
                <a:effectLst/>
                <a:uLnTx/>
                <a:uFillTx/>
                <a:latin typeface="等线" panose="020F0502020204030204"/>
                <a:ea typeface="华文中宋" panose="02010600040101010101" pitchFamily="2" charset="-122"/>
                <a:cs typeface="+mn-cs"/>
              </a:rPr>
              <a:t>                      </a:t>
            </a:r>
            <a:r>
              <a:rPr kumimoji="0" lang="en-US" altLang="zh-CN" sz="3600" b="0" i="0" u="none" strike="noStrike" kern="1200" cap="none" spc="0" normalizeH="0" baseline="0" noProof="0" dirty="0">
                <a:ln>
                  <a:noFill/>
                </a:ln>
                <a:solidFill>
                  <a:srgbClr val="000066"/>
                </a:solidFill>
                <a:effectLst/>
                <a:uLnTx/>
                <a:uFillTx/>
                <a:latin typeface="华文中宋" panose="02010600040101010101" pitchFamily="2" charset="-122"/>
                <a:ea typeface="黑体" panose="02010609060101010101" pitchFamily="49" charset="-122"/>
                <a:cs typeface="+mn-cs"/>
              </a:rPr>
              <a:t>—— </a:t>
            </a:r>
            <a:r>
              <a:rPr kumimoji="0" lang="zh-CN" altLang="en-US" sz="3600" b="1" i="0" u="none" strike="noStrike" kern="1200" cap="none" spc="0" normalizeH="0" baseline="0" noProof="0" dirty="0">
                <a:ln>
                  <a:noFill/>
                </a:ln>
                <a:solidFill>
                  <a:srgbClr val="000066"/>
                </a:solidFill>
                <a:effectLst/>
                <a:uLnTx/>
                <a:uFillTx/>
                <a:latin typeface="等线" panose="020F0502020204030204"/>
                <a:ea typeface="黑体" panose="02010609060101010101" pitchFamily="49" charset="-122"/>
                <a:cs typeface="+mn-cs"/>
              </a:rPr>
              <a:t>二级市场</a:t>
            </a:r>
            <a:r>
              <a:rPr kumimoji="0" lang="zh-CN" altLang="en-US"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a:t>
            </a:r>
            <a:r>
              <a:rPr kumimoji="0" lang="en-US" altLang="zh-CN"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2022</a:t>
            </a:r>
            <a:r>
              <a:rPr kumimoji="0" lang="zh-CN" altLang="en-US"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年</a:t>
            </a:r>
            <a:r>
              <a:rPr kumimoji="0" lang="en-US" altLang="zh-CN"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05</a:t>
            </a:r>
            <a:r>
              <a:rPr kumimoji="0" lang="zh-CN" altLang="en-US"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月）</a:t>
            </a:r>
            <a:endParaRPr kumimoji="0" lang="zh-CN" altLang="en-US" sz="3600" b="1" i="0" u="none" strike="noStrike" kern="1200" cap="none" spc="0" normalizeH="0" baseline="0" noProof="0" dirty="0">
              <a:ln>
                <a:noFill/>
              </a:ln>
              <a:solidFill>
                <a:srgbClr val="000066"/>
              </a:solidFill>
              <a:effectLst/>
              <a:uLnTx/>
              <a:uFillTx/>
              <a:latin typeface="等线" panose="020F0502020204030204"/>
              <a:ea typeface="黑体" panose="02010609060101010101" pitchFamily="49" charset="-122"/>
              <a:cs typeface="+mn-cs"/>
            </a:endParaRPr>
          </a:p>
          <a:p>
            <a:pPr marL="0" marR="0" lvl="0" indent="0" algn="l" defTabSz="914400" rtl="0" eaLnBrk="0" fontAlgn="auto" latinLnBrk="0" hangingPunct="0">
              <a:lnSpc>
                <a:spcPct val="100000"/>
              </a:lnSpc>
              <a:spcBef>
                <a:spcPct val="50000"/>
              </a:spcBef>
              <a:spcAft>
                <a:spcPts val="0"/>
              </a:spcAft>
              <a:buClrTx/>
              <a:buSzTx/>
              <a:buFontTx/>
              <a:buNone/>
              <a:tabLst/>
              <a:defRPr/>
            </a:pPr>
            <a:endParaRPr kumimoji="0" lang="zh-CN" altLang="en-US" sz="4000" b="1" i="0" u="none" strike="noStrike" kern="1200" cap="none" spc="0" normalizeH="0" baseline="0" noProof="0" dirty="0">
              <a:ln>
                <a:noFill/>
              </a:ln>
              <a:solidFill>
                <a:srgbClr val="000099"/>
              </a:solidFill>
              <a:effectLst/>
              <a:uLnTx/>
              <a:uFillTx/>
              <a:latin typeface="等线" panose="020F0502020204030204"/>
              <a:ea typeface="幼圆" panose="02010509060101010101" pitchFamily="49" charset="-122"/>
              <a:cs typeface="+mn-cs"/>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表 5">
            <a:extLst>
              <a:ext uri="{FF2B5EF4-FFF2-40B4-BE49-F238E27FC236}">
                <a16:creationId xmlns:a16="http://schemas.microsoft.com/office/drawing/2014/main" id="{95A5D64E-E74F-466A-955D-065E98523631}"/>
              </a:ext>
            </a:extLst>
          </p:cNvPr>
          <p:cNvGraphicFramePr>
            <a:graphicFrameLocks/>
          </p:cNvGraphicFramePr>
          <p:nvPr>
            <p:extLst>
              <p:ext uri="{D42A27DB-BD31-4B8C-83A1-F6EECF244321}">
                <p14:modId xmlns:p14="http://schemas.microsoft.com/office/powerpoint/2010/main" val="2081045566"/>
              </p:ext>
            </p:extLst>
          </p:nvPr>
        </p:nvGraphicFramePr>
        <p:xfrm>
          <a:off x="298162" y="914399"/>
          <a:ext cx="11595675" cy="5475383"/>
        </p:xfrm>
        <a:graphic>
          <a:graphicData uri="http://schemas.openxmlformats.org/drawingml/2006/chart">
            <c:chart xmlns:c="http://schemas.openxmlformats.org/drawingml/2006/chart" xmlns:r="http://schemas.openxmlformats.org/officeDocument/2006/relationships" r:id="rId4"/>
          </a:graphicData>
        </a:graphic>
      </p:graphicFrame>
      <p:sp>
        <p:nvSpPr>
          <p:cNvPr id="22530" name="Rectangle 2"/>
          <p:cNvSpPr>
            <a:spLocks noChangeArrowheads="1"/>
          </p:cNvSpPr>
          <p:nvPr/>
        </p:nvSpPr>
        <p:spPr bwMode="white">
          <a:xfrm>
            <a:off x="230400" y="295200"/>
            <a:ext cx="3573197" cy="423805"/>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2022</a:t>
            </a:r>
            <a:r>
              <a:rPr lang="zh-CN" altLang="en-US" sz="2400" dirty="0">
                <a:solidFill>
                  <a:srgbClr val="000066"/>
                </a:solidFill>
                <a:latin typeface="微软雅黑" panose="020B0503020204020204" pitchFamily="34" charset="-122"/>
                <a:ea typeface="微软雅黑" panose="020B0503020204020204" pitchFamily="34" charset="-122"/>
              </a:rPr>
              <a:t>年</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全市场解禁规模</a:t>
            </a:r>
          </a:p>
        </p:txBody>
      </p:sp>
      <p:sp>
        <p:nvSpPr>
          <p:cNvPr id="2" name="文本框 1"/>
          <p:cNvSpPr txBox="1"/>
          <p:nvPr/>
        </p:nvSpPr>
        <p:spPr bwMode="auto">
          <a:xfrm>
            <a:off x="1851706" y="914399"/>
            <a:ext cx="4360982" cy="1683089"/>
          </a:xfrm>
          <a:prstGeom prst="rect">
            <a:avLst/>
          </a:prstGeom>
          <a:noFill/>
          <a:ln w="9525">
            <a:noFill/>
            <a:miter lim="800000"/>
          </a:ln>
        </p:spPr>
        <p:txBody>
          <a:bodyPr wrap="square" rtlCol="0">
            <a:spAutoFit/>
          </a:bodyPr>
          <a:lstStyle/>
          <a:p>
            <a:pPr marR="0" indent="0" fontAlgn="base">
              <a:lnSpc>
                <a:spcPct val="200000"/>
              </a:lnSpc>
              <a:spcBef>
                <a:spcPct val="0"/>
              </a:spcBef>
              <a:spcAft>
                <a:spcPct val="0"/>
              </a:spcAft>
              <a:buClrTx/>
              <a:buSzTx/>
              <a:buFontTx/>
              <a:buNone/>
              <a:tabLst/>
              <a:defRPr/>
            </a:pPr>
            <a:r>
              <a:rPr lang="en-US" altLang="zh-CN" dirty="0">
                <a:latin typeface=".萍方-简" panose="020B0400000000000000" pitchFamily="34" charset="-122"/>
                <a:ea typeface=".萍方-简" panose="020B0400000000000000" pitchFamily="34" charset="-122"/>
              </a:rPr>
              <a:t>2022</a:t>
            </a:r>
            <a:r>
              <a:rPr lang="zh-CN" altLang="en-US" dirty="0">
                <a:latin typeface=".萍方-简" panose="020B0400000000000000" pitchFamily="34" charset="-122"/>
                <a:ea typeface=".萍方-简" panose="020B0400000000000000" pitchFamily="34" charset="-122"/>
              </a:rPr>
              <a:t>年市场解禁市值</a:t>
            </a:r>
            <a:r>
              <a:rPr lang="en-US" altLang="zh-CN" b="1" dirty="0">
                <a:solidFill>
                  <a:srgbClr val="0076CB"/>
                </a:solidFill>
                <a:latin typeface=".萍方-简" panose="020B0400000000000000" pitchFamily="34" charset="-122"/>
                <a:ea typeface=".萍方-简" panose="020B0400000000000000" pitchFamily="34" charset="-122"/>
              </a:rPr>
              <a:t>4.71</a:t>
            </a:r>
            <a:r>
              <a:rPr lang="zh-CN" altLang="en-US" b="1" dirty="0">
                <a:solidFill>
                  <a:srgbClr val="0076CB"/>
                </a:solidFill>
                <a:latin typeface=".萍方-简" panose="020B0400000000000000" pitchFamily="34" charset="-122"/>
                <a:ea typeface=".萍方-简" panose="020B0400000000000000" pitchFamily="34" charset="-122"/>
              </a:rPr>
              <a:t>万亿元</a:t>
            </a:r>
            <a:endParaRPr lang="en-US" altLang="zh-CN" b="1" dirty="0">
              <a:solidFill>
                <a:srgbClr val="0076CB"/>
              </a:solidFill>
              <a:latin typeface=".萍方-简" panose="020B0400000000000000" pitchFamily="34" charset="-122"/>
              <a:ea typeface=".萍方-简" panose="020B0400000000000000" pitchFamily="34" charset="-122"/>
            </a:endParaRPr>
          </a:p>
          <a:p>
            <a:pPr marR="0" indent="0" fontAlgn="base">
              <a:lnSpc>
                <a:spcPct val="200000"/>
              </a:lnSpc>
              <a:spcBef>
                <a:spcPct val="0"/>
              </a:spcBef>
              <a:spcAft>
                <a:spcPct val="0"/>
              </a:spcAft>
              <a:buClrTx/>
              <a:buSzTx/>
              <a:buFontTx/>
              <a:buNone/>
              <a:tabLst/>
              <a:defRPr/>
            </a:pPr>
            <a:r>
              <a:rPr lang="en-US" altLang="zh-CN" dirty="0">
                <a:latin typeface=".萍方-简" panose="020B0400000000000000" pitchFamily="34" charset="-122"/>
                <a:ea typeface=".萍方-简" panose="020B0400000000000000" pitchFamily="34" charset="-122"/>
              </a:rPr>
              <a:t>5</a:t>
            </a:r>
            <a:r>
              <a:rPr lang="zh-CN" altLang="en-US" dirty="0">
                <a:latin typeface=".萍方-简" panose="020B0400000000000000" pitchFamily="34" charset="-122"/>
                <a:ea typeface=".萍方-简" panose="020B0400000000000000" pitchFamily="34" charset="-122"/>
              </a:rPr>
              <a:t>月市场解禁市值</a:t>
            </a:r>
            <a:r>
              <a:rPr lang="en-US" altLang="zh-CN" b="1" dirty="0">
                <a:solidFill>
                  <a:srgbClr val="0076CB"/>
                </a:solidFill>
                <a:latin typeface=".萍方-简" panose="020B0400000000000000" pitchFamily="34" charset="-122"/>
                <a:ea typeface=".萍方-简" panose="020B0400000000000000" pitchFamily="34" charset="-122"/>
              </a:rPr>
              <a:t>2549.30</a:t>
            </a:r>
            <a:r>
              <a:rPr lang="zh-CN" altLang="en-US" b="1" dirty="0">
                <a:solidFill>
                  <a:srgbClr val="0076CB"/>
                </a:solidFill>
                <a:latin typeface=".萍方-简" panose="020B0400000000000000" pitchFamily="34" charset="-122"/>
                <a:ea typeface=".萍方-简" panose="020B0400000000000000" pitchFamily="34" charset="-122"/>
              </a:rPr>
              <a:t>亿元</a:t>
            </a:r>
            <a:endParaRPr lang="en-US" altLang="zh-CN" b="1" dirty="0">
              <a:solidFill>
                <a:srgbClr val="0076CB"/>
              </a:solidFill>
              <a:latin typeface=".萍方-简" panose="020B0400000000000000" pitchFamily="34" charset="-122"/>
              <a:ea typeface=".萍方-简" panose="020B0400000000000000" pitchFamily="34" charset="-122"/>
            </a:endParaRPr>
          </a:p>
          <a:p>
            <a:pPr marR="0" indent="0" fontAlgn="base">
              <a:lnSpc>
                <a:spcPct val="200000"/>
              </a:lnSpc>
              <a:spcBef>
                <a:spcPct val="0"/>
              </a:spcBef>
              <a:spcAft>
                <a:spcPct val="0"/>
              </a:spcAft>
              <a:buClrTx/>
              <a:buSzTx/>
              <a:buFontTx/>
              <a:buNone/>
              <a:tabLst/>
              <a:defRPr/>
            </a:pPr>
            <a:r>
              <a:rPr lang="zh-CN" altLang="en-US" dirty="0">
                <a:latin typeface=".萍方-简" panose="020B0400000000000000" pitchFamily="34" charset="-122"/>
                <a:ea typeface=".萍方-简" panose="020B0400000000000000" pitchFamily="34" charset="-122"/>
              </a:rPr>
              <a:t>环比小幅</a:t>
            </a:r>
            <a:r>
              <a:rPr lang="zh-CN" altLang="en-US" b="1" dirty="0">
                <a:solidFill>
                  <a:srgbClr val="C00000"/>
                </a:solidFill>
                <a:latin typeface=".萍方-简" panose="020B0400000000000000" pitchFamily="34" charset="-122"/>
                <a:ea typeface=".萍方-简" panose="020B0400000000000000" pitchFamily="34" charset="-122"/>
              </a:rPr>
              <a:t>扩张</a:t>
            </a:r>
            <a:r>
              <a:rPr lang="zh-CN" altLang="en-US" b="1" dirty="0">
                <a:solidFill>
                  <a:srgbClr val="636946"/>
                </a:solidFill>
                <a:latin typeface=".萍方-简" panose="020B0400000000000000" pitchFamily="34" charset="-122"/>
                <a:ea typeface=".萍方-简" panose="020B0400000000000000" pitchFamily="34" charset="-122"/>
              </a:rPr>
              <a:t>，</a:t>
            </a:r>
            <a:r>
              <a:rPr lang="zh-CN" altLang="en-US" dirty="0">
                <a:latin typeface=".萍方-简" panose="020B0400000000000000" pitchFamily="34" charset="-122"/>
                <a:ea typeface=".萍方-简" panose="020B0400000000000000" pitchFamily="34" charset="-122"/>
              </a:rPr>
              <a:t>同比</a:t>
            </a:r>
            <a:r>
              <a:rPr lang="zh-CN" altLang="en-US" b="1" dirty="0">
                <a:solidFill>
                  <a:srgbClr val="007A37"/>
                </a:solidFill>
                <a:latin typeface=".萍方-简" panose="020B0400000000000000" pitchFamily="34" charset="-122"/>
                <a:ea typeface=".萍方-简" panose="020B0400000000000000" pitchFamily="34" charset="-122"/>
              </a:rPr>
              <a:t>收窄</a:t>
            </a:r>
            <a:r>
              <a:rPr lang="en-US" altLang="zh-CN" dirty="0">
                <a:latin typeface=".萍方-简" panose="020B0400000000000000" pitchFamily="34" charset="-122"/>
                <a:ea typeface=".萍方-简" panose="020B0400000000000000" pitchFamily="34" charset="-122"/>
              </a:rPr>
              <a:t>43.20%</a:t>
            </a:r>
            <a:endParaRPr lang="zh-CN" altLang="en-US" dirty="0">
              <a:latin typeface=".萍方-简" panose="020B0400000000000000" pitchFamily="34" charset="-122"/>
              <a:ea typeface=".萍方-简" panose="020B0400000000000000" pitchFamily="34" charset="-122"/>
            </a:endParaRPr>
          </a:p>
        </p:txBody>
      </p:sp>
    </p:spTree>
    <p:extLst>
      <p:ext uri="{BB962C8B-B14F-4D97-AF65-F5344CB8AC3E}">
        <p14:creationId xmlns:p14="http://schemas.microsoft.com/office/powerpoint/2010/main" val="745230275"/>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white">
          <a:xfrm>
            <a:off x="231491" y="295200"/>
            <a:ext cx="3239803" cy="463262"/>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大宗交易统计及折价率</a:t>
            </a:r>
          </a:p>
        </p:txBody>
      </p:sp>
      <p:sp>
        <p:nvSpPr>
          <p:cNvPr id="7" name="文本框 6"/>
          <p:cNvSpPr txBox="1"/>
          <p:nvPr/>
        </p:nvSpPr>
        <p:spPr bwMode="auto">
          <a:xfrm>
            <a:off x="2353733" y="5165696"/>
            <a:ext cx="7484534" cy="1244315"/>
          </a:xfrm>
          <a:prstGeom prst="rect">
            <a:avLst/>
          </a:prstGeom>
          <a:noFill/>
          <a:ln w="9525">
            <a:noFill/>
            <a:miter lim="800000"/>
          </a:ln>
        </p:spPr>
        <p:txBody>
          <a:bodyPr wrap="square" rtlCol="0">
            <a:spAutoFit/>
          </a:bodyPr>
          <a:lstStyle/>
          <a:p>
            <a:pPr marL="0" marR="0" lvl="0" indent="0" algn="l" defTabSz="914400" rtl="0" eaLnBrk="1" fontAlgn="base" latinLnBrk="0" hangingPunct="1">
              <a:lnSpc>
                <a:spcPct val="200000"/>
              </a:lnSpc>
              <a:spcBef>
                <a:spcPct val="0"/>
              </a:spcBef>
              <a:spcAft>
                <a:spcPct val="0"/>
              </a:spcAft>
              <a:buClrTx/>
              <a:buSzTx/>
              <a:buFontTx/>
              <a:buNone/>
              <a:tabLst/>
              <a:defRPr/>
            </a:pPr>
            <a:r>
              <a:rPr lang="en-US" sz="2000" dirty="0">
                <a:latin typeface=".萍方-简" panose="020B0400000000000000" pitchFamily="34" charset="-122"/>
                <a:ea typeface=".萍方-简" panose="020B0400000000000000" pitchFamily="34" charset="-122"/>
              </a:rPr>
              <a:t>5</a:t>
            </a:r>
            <a:r>
              <a:rPr kumimoji="0" sz="2000" i="0" u="none" strike="noStrike" kern="1200" cap="none" spc="0" normalizeH="0" baseline="0" noProof="0" dirty="0" err="1">
                <a:ln>
                  <a:noFill/>
                </a:ln>
                <a:effectLst/>
                <a:uLnTx/>
                <a:uFillTx/>
                <a:latin typeface=".萍方-简" panose="020B0400000000000000" pitchFamily="34" charset="-122"/>
                <a:ea typeface=".萍方-简" panose="020B0400000000000000" pitchFamily="34" charset="-122"/>
              </a:rPr>
              <a:t>月大宗市场总成交额</a:t>
            </a:r>
            <a:r>
              <a:rPr kumimoji="0" lang="en-US" sz="2000" i="0" u="none" strike="noStrike" kern="1200" cap="none" spc="0" normalizeH="0" baseline="0" noProof="0" dirty="0">
                <a:ln>
                  <a:noFill/>
                </a:ln>
                <a:effectLst/>
                <a:uLnTx/>
                <a:uFillTx/>
                <a:latin typeface=".萍方-简" panose="020B0400000000000000" pitchFamily="34" charset="-122"/>
                <a:ea typeface=".萍方-简" panose="020B0400000000000000" pitchFamily="34" charset="-122"/>
              </a:rPr>
              <a:t> </a:t>
            </a:r>
            <a:r>
              <a:rPr kumimoji="0" lang="en-US" sz="2000" b="1" i="0" u="none" strike="noStrike" kern="1200" cap="none" spc="0" normalizeH="0" baseline="0" noProof="0" dirty="0">
                <a:ln>
                  <a:noFill/>
                </a:ln>
                <a:solidFill>
                  <a:srgbClr val="0076CB"/>
                </a:solidFill>
                <a:effectLst/>
                <a:uLnTx/>
                <a:uFillTx/>
                <a:latin typeface=".萍方-简" panose="020B0400000000000000" pitchFamily="34" charset="-122"/>
                <a:ea typeface=".萍方-简" panose="020B0400000000000000" pitchFamily="34" charset="-122"/>
              </a:rPr>
              <a:t>465.46</a:t>
            </a:r>
            <a:r>
              <a:rPr lang="en-US" sz="2000" b="1" dirty="0">
                <a:solidFill>
                  <a:srgbClr val="0076CB"/>
                </a:solidFill>
                <a:latin typeface=".萍方-简" panose="020B0400000000000000" pitchFamily="34" charset="-122"/>
                <a:ea typeface=".萍方-简" panose="020B0400000000000000" pitchFamily="34" charset="-122"/>
              </a:rPr>
              <a:t> </a:t>
            </a:r>
            <a:r>
              <a:rPr kumimoji="0" sz="2000" b="1" i="0" u="none" strike="noStrike" kern="1200" cap="none" spc="0" normalizeH="0" baseline="0" noProof="0" dirty="0" err="1">
                <a:ln>
                  <a:noFill/>
                </a:ln>
                <a:solidFill>
                  <a:srgbClr val="0076CB"/>
                </a:solidFill>
                <a:effectLst/>
                <a:uLnTx/>
                <a:uFillTx/>
                <a:latin typeface=".萍方-简" panose="020B0400000000000000" pitchFamily="34" charset="-122"/>
                <a:ea typeface=".萍方-简" panose="020B0400000000000000" pitchFamily="34" charset="-122"/>
              </a:rPr>
              <a:t>亿元</a:t>
            </a:r>
            <a:r>
              <a:rPr lang="zh-CN" altLang="en-US" sz="2000" b="1" dirty="0">
                <a:solidFill>
                  <a:srgbClr val="0076CB"/>
                </a:solidFill>
                <a:latin typeface=".萍方-简" panose="020B0400000000000000" pitchFamily="34" charset="-122"/>
                <a:ea typeface=".萍方-简" panose="020B0400000000000000" pitchFamily="34" charset="-122"/>
              </a:rPr>
              <a:t>。</a:t>
            </a:r>
            <a:r>
              <a:rPr lang="zh-CN" altLang="en-US" sz="2000" dirty="0">
                <a:latin typeface=".萍方-简" panose="020B0400000000000000" pitchFamily="34" charset="-122"/>
                <a:ea typeface=".萍方-简" panose="020B0400000000000000" pitchFamily="34" charset="-122"/>
                <a:sym typeface="+mn-ea"/>
              </a:rPr>
              <a:t>较上月</a:t>
            </a:r>
            <a:r>
              <a:rPr lang="zh-CN" altLang="en-US" sz="2000" b="1" dirty="0">
                <a:solidFill>
                  <a:srgbClr val="C00000"/>
                </a:solidFill>
                <a:latin typeface=".萍方-简" panose="020B0400000000000000" pitchFamily="34" charset="-122"/>
                <a:ea typeface=".萍方-简" panose="020B0400000000000000" pitchFamily="34" charset="-122"/>
                <a:sym typeface="+mn-ea"/>
              </a:rPr>
              <a:t>放大 </a:t>
            </a:r>
            <a:r>
              <a:rPr lang="en-US" altLang="zh-CN" sz="2000" b="1" dirty="0">
                <a:solidFill>
                  <a:srgbClr val="C00000"/>
                </a:solidFill>
                <a:latin typeface=".萍方-简" panose="020B0400000000000000" pitchFamily="34" charset="-122"/>
                <a:ea typeface=".萍方-简" panose="020B0400000000000000" pitchFamily="34" charset="-122"/>
                <a:sym typeface="+mn-ea"/>
              </a:rPr>
              <a:t>176.55 </a:t>
            </a:r>
            <a:r>
              <a:rPr lang="zh-CN" altLang="en-US" sz="2000" b="1" dirty="0">
                <a:solidFill>
                  <a:srgbClr val="C00000"/>
                </a:solidFill>
                <a:latin typeface=".萍方-简" panose="020B0400000000000000" pitchFamily="34" charset="-122"/>
                <a:ea typeface=".萍方-简" panose="020B0400000000000000" pitchFamily="34" charset="-122"/>
                <a:sym typeface="+mn-ea"/>
              </a:rPr>
              <a:t>亿元</a:t>
            </a:r>
            <a:endParaRPr lang="en-US" altLang="zh-CN" sz="2000" b="1" dirty="0">
              <a:solidFill>
                <a:srgbClr val="C00000"/>
              </a:solidFill>
              <a:latin typeface=".萍方-简" panose="020B0400000000000000" pitchFamily="34" charset="-122"/>
              <a:ea typeface=".萍方-简" panose="020B0400000000000000" pitchFamily="34" charset="-122"/>
            </a:endParaRPr>
          </a:p>
          <a:p>
            <a:pPr lvl="0" fontAlgn="base">
              <a:lnSpc>
                <a:spcPct val="200000"/>
              </a:lnSpc>
              <a:spcBef>
                <a:spcPct val="0"/>
              </a:spcBef>
              <a:spcAft>
                <a:spcPct val="0"/>
              </a:spcAft>
              <a:defRPr/>
            </a:pPr>
            <a:r>
              <a:rPr lang="en-US" altLang="zh-CN" sz="2000" dirty="0">
                <a:latin typeface=".萍方-简" panose="020B0400000000000000" pitchFamily="34" charset="-122"/>
                <a:ea typeface=".萍方-简" panose="020B0400000000000000" pitchFamily="34" charset="-122"/>
              </a:rPr>
              <a:t>5</a:t>
            </a:r>
            <a:r>
              <a:rPr lang="zh-CN" altLang="en-US" sz="2000" dirty="0">
                <a:latin typeface=".萍方-简" panose="020B0400000000000000" pitchFamily="34" charset="-122"/>
                <a:ea typeface=".萍方-简" panose="020B0400000000000000" pitchFamily="34" charset="-122"/>
              </a:rPr>
              <a:t>月大宗市场平均折价率 </a:t>
            </a:r>
            <a:r>
              <a:rPr lang="en-US" altLang="zh-CN" sz="2000" b="1" dirty="0">
                <a:solidFill>
                  <a:srgbClr val="0076CB"/>
                </a:solidFill>
                <a:latin typeface=".萍方-简" panose="020B0400000000000000" pitchFamily="34" charset="-122"/>
                <a:ea typeface=".萍方-简" panose="020B0400000000000000" pitchFamily="34" charset="-122"/>
              </a:rPr>
              <a:t>4.43%</a:t>
            </a:r>
            <a:r>
              <a:rPr lang="zh-CN" altLang="en-US" sz="2000" b="1" dirty="0">
                <a:solidFill>
                  <a:srgbClr val="0076CB"/>
                </a:solidFill>
                <a:latin typeface=".萍方-简" panose="020B0400000000000000" pitchFamily="34" charset="-122"/>
                <a:ea typeface=".萍方-简" panose="020B0400000000000000" pitchFamily="34" charset="-122"/>
              </a:rPr>
              <a:t>。</a:t>
            </a:r>
            <a:r>
              <a:rPr lang="zh-CN" altLang="en-US" sz="2000" dirty="0">
                <a:latin typeface=".萍方-简" panose="020B0400000000000000" pitchFamily="34" charset="-122"/>
                <a:ea typeface=".萍方-简" panose="020B0400000000000000" pitchFamily="34" charset="-122"/>
              </a:rPr>
              <a:t>较上月</a:t>
            </a:r>
            <a:r>
              <a:rPr lang="zh-CN" altLang="en-US" sz="2000" b="1" dirty="0">
                <a:solidFill>
                  <a:srgbClr val="007A37"/>
                </a:solidFill>
                <a:latin typeface=".萍方-简" panose="020B0400000000000000" pitchFamily="34" charset="-122"/>
                <a:ea typeface=".萍方-简" panose="020B0400000000000000" pitchFamily="34" charset="-122"/>
              </a:rPr>
              <a:t>下行 </a:t>
            </a:r>
            <a:r>
              <a:rPr lang="en-US" altLang="zh-CN" sz="2000" b="1" dirty="0">
                <a:solidFill>
                  <a:srgbClr val="007A37"/>
                </a:solidFill>
                <a:latin typeface=".萍方-简" panose="020B0400000000000000" pitchFamily="34" charset="-122"/>
                <a:ea typeface=".萍方-简" panose="020B0400000000000000" pitchFamily="34" charset="-122"/>
              </a:rPr>
              <a:t>1.69%</a:t>
            </a:r>
          </a:p>
        </p:txBody>
      </p:sp>
      <p:graphicFrame>
        <p:nvGraphicFramePr>
          <p:cNvPr id="4" name="图表 3"/>
          <p:cNvGraphicFramePr/>
          <p:nvPr>
            <p:extLst>
              <p:ext uri="{D42A27DB-BD31-4B8C-83A1-F6EECF244321}">
                <p14:modId xmlns:p14="http://schemas.microsoft.com/office/powerpoint/2010/main" val="3107178800"/>
              </p:ext>
            </p:extLst>
          </p:nvPr>
        </p:nvGraphicFramePr>
        <p:xfrm>
          <a:off x="731838" y="889000"/>
          <a:ext cx="10728325" cy="41740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6095591"/>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表 5">
            <a:extLst>
              <a:ext uri="{FF2B5EF4-FFF2-40B4-BE49-F238E27FC236}">
                <a16:creationId xmlns:a16="http://schemas.microsoft.com/office/drawing/2014/main" id="{3034BD8A-10D1-34B0-9D6E-E01702157585}"/>
              </a:ext>
            </a:extLst>
          </p:cNvPr>
          <p:cNvGraphicFramePr>
            <a:graphicFrameLocks/>
          </p:cNvGraphicFramePr>
          <p:nvPr>
            <p:extLst>
              <p:ext uri="{D42A27DB-BD31-4B8C-83A1-F6EECF244321}">
                <p14:modId xmlns:p14="http://schemas.microsoft.com/office/powerpoint/2010/main" val="2507801480"/>
              </p:ext>
            </p:extLst>
          </p:nvPr>
        </p:nvGraphicFramePr>
        <p:xfrm>
          <a:off x="731838" y="1059903"/>
          <a:ext cx="10728000" cy="4461457"/>
        </p:xfrm>
        <a:graphic>
          <a:graphicData uri="http://schemas.openxmlformats.org/drawingml/2006/chart">
            <c:chart xmlns:c="http://schemas.openxmlformats.org/drawingml/2006/chart" xmlns:r="http://schemas.openxmlformats.org/officeDocument/2006/relationships" r:id="rId4"/>
          </a:graphicData>
        </a:graphic>
      </p:graphicFrame>
      <p:sp>
        <p:nvSpPr>
          <p:cNvPr id="24578" name="Rectangle 2"/>
          <p:cNvSpPr>
            <a:spLocks noChangeArrowheads="1"/>
          </p:cNvSpPr>
          <p:nvPr/>
        </p:nvSpPr>
        <p:spPr bwMode="white">
          <a:xfrm>
            <a:off x="230400" y="296459"/>
            <a:ext cx="8231187" cy="462339"/>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融资融券余额（万亿）</a:t>
            </a:r>
          </a:p>
        </p:txBody>
      </p:sp>
      <p:sp>
        <p:nvSpPr>
          <p:cNvPr id="8" name="文本框 7"/>
          <p:cNvSpPr txBox="1"/>
          <p:nvPr/>
        </p:nvSpPr>
        <p:spPr bwMode="auto">
          <a:xfrm>
            <a:off x="2485822" y="5521360"/>
            <a:ext cx="7220031" cy="782074"/>
          </a:xfrm>
          <a:prstGeom prst="rect">
            <a:avLst/>
          </a:prstGeom>
          <a:noFill/>
          <a:ln w="9525">
            <a:noFill/>
            <a:miter lim="800000"/>
          </a:ln>
        </p:spPr>
        <p:txBody>
          <a:bodyPr wrap="square" lIns="0" tIns="0" rIns="0" bIns="0" rtlCol="0">
            <a:spAutoFit/>
          </a:bodyPr>
          <a:lstStyle/>
          <a:p>
            <a:pPr marL="0" marR="0" lvl="0" algn="dist" defTabSz="914400" rtl="0" eaLnBrk="1" fontAlgn="auto" latinLnBrk="0" hangingPunct="1">
              <a:lnSpc>
                <a:spcPct val="150000"/>
              </a:lnSpc>
              <a:spcBef>
                <a:spcPts val="0"/>
              </a:spcBef>
              <a:spcAft>
                <a:spcPts val="0"/>
              </a:spcAft>
              <a:buClrTx/>
              <a:buSzTx/>
              <a:buFontTx/>
              <a:buNone/>
              <a:tabLst/>
              <a:defRPr/>
            </a:pPr>
            <a:r>
              <a:rPr lang="en-US" altLang="zh-CN" dirty="0">
                <a:solidFill>
                  <a:srgbClr val="000000"/>
                </a:solidFill>
                <a:latin typeface="微软雅黑" panose="020B0503020204020204" pitchFamily="34" charset="-122"/>
                <a:ea typeface="微软雅黑" panose="020B0503020204020204" pitchFamily="34" charset="-122"/>
              </a:rPr>
              <a:t>2022</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年</a:t>
            </a:r>
            <a:r>
              <a:rPr kumimoji="0" lang="en-US" altLang="zh-CN" b="0" i="0" u="none" strike="noStrike" kern="1200" cap="none" spc="0" normalizeH="0" baseline="0" dirty="0">
                <a:ln>
                  <a:noFill/>
                </a:ln>
                <a:solidFill>
                  <a:srgbClr val="000000"/>
                </a:solidFill>
                <a:effectLst/>
                <a:uLnTx/>
                <a:uFillTx/>
                <a:latin typeface="微软雅黑" panose="020B0503020204020204" pitchFamily="34" charset="-122"/>
                <a:ea typeface="微软雅黑" panose="020B0503020204020204" pitchFamily="34" charset="-122"/>
              </a:rPr>
              <a:t>4</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月底两融余额为</a:t>
            </a:r>
            <a:r>
              <a:rPr kumimoji="0" lang="en-US" altLang="zh-CN" b="1" i="0" u="none" strike="noStrike" kern="1200" cap="none" spc="0" normalizeH="0" baseline="0" noProof="0" dirty="0">
                <a:ln>
                  <a:noFill/>
                </a:ln>
                <a:solidFill>
                  <a:srgbClr val="0076CB"/>
                </a:solidFill>
                <a:effectLst/>
                <a:uLnTx/>
                <a:uFillTx/>
                <a:latin typeface="微软雅黑" panose="020B0503020204020204" pitchFamily="34" charset="-122"/>
                <a:ea typeface="微软雅黑" panose="020B0503020204020204" pitchFamily="34" charset="-122"/>
              </a:rPr>
              <a:t>1.51</a:t>
            </a:r>
            <a:r>
              <a:rPr kumimoji="0" lang="zh-CN" altLang="en-US" b="1" i="0" u="none" strike="noStrike" kern="1200" cap="none" spc="0" normalizeH="0" baseline="0" noProof="0" dirty="0">
                <a:ln>
                  <a:noFill/>
                </a:ln>
                <a:solidFill>
                  <a:srgbClr val="0076CB"/>
                </a:solidFill>
                <a:effectLst/>
                <a:uLnTx/>
                <a:uFillTx/>
                <a:latin typeface="微软雅黑" panose="020B0503020204020204" pitchFamily="34" charset="-122"/>
                <a:ea typeface="微软雅黑" panose="020B0503020204020204" pitchFamily="34" charset="-122"/>
              </a:rPr>
              <a:t>万亿</a:t>
            </a:r>
            <a:r>
              <a:rPr lang="zh-CN" altLang="en-US" b="1" dirty="0">
                <a:solidFill>
                  <a:srgbClr val="0076CB"/>
                </a:solidFill>
                <a:latin typeface="微软雅黑" panose="020B0503020204020204" pitchFamily="34" charset="-122"/>
                <a:ea typeface="微软雅黑" panose="020B0503020204020204" pitchFamily="34" charset="-122"/>
              </a:rPr>
              <a:t>，</a:t>
            </a:r>
            <a:r>
              <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2022</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年</a:t>
            </a:r>
            <a:r>
              <a:rPr lang="en-US" altLang="zh-CN" dirty="0">
                <a:solidFill>
                  <a:srgbClr val="000000"/>
                </a:solidFill>
                <a:latin typeface="微软雅黑" panose="020B0503020204020204" pitchFamily="34" charset="-122"/>
                <a:ea typeface="微软雅黑" panose="020B0503020204020204" pitchFamily="34" charset="-122"/>
              </a:rPr>
              <a:t>5</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月底两融余额为</a:t>
            </a:r>
            <a:r>
              <a:rPr kumimoji="0" lang="en-US" altLang="zh-CN" b="1" i="0" u="none" strike="noStrike" kern="1200" cap="none" spc="0" normalizeH="0" baseline="0" noProof="0" dirty="0">
                <a:ln>
                  <a:noFill/>
                </a:ln>
                <a:solidFill>
                  <a:srgbClr val="0076CB"/>
                </a:solidFill>
                <a:effectLst/>
                <a:uLnTx/>
                <a:uFillTx/>
                <a:latin typeface="微软雅黑" panose="020B0503020204020204" pitchFamily="34" charset="-122"/>
                <a:ea typeface="微软雅黑" panose="020B0503020204020204" pitchFamily="34" charset="-122"/>
              </a:rPr>
              <a:t>1.52</a:t>
            </a:r>
            <a:r>
              <a:rPr kumimoji="0" lang="zh-CN" altLang="en-US" b="1" i="0" u="none" strike="noStrike" kern="1200" cap="none" spc="0" normalizeH="0" baseline="0" noProof="0" dirty="0">
                <a:ln>
                  <a:noFill/>
                </a:ln>
                <a:solidFill>
                  <a:srgbClr val="0076CB"/>
                </a:solidFill>
                <a:effectLst/>
                <a:uLnTx/>
                <a:uFillTx/>
                <a:latin typeface="微软雅黑" panose="020B0503020204020204" pitchFamily="34" charset="-122"/>
                <a:ea typeface="微软雅黑" panose="020B0503020204020204" pitchFamily="34" charset="-122"/>
              </a:rPr>
              <a:t>万亿</a:t>
            </a:r>
            <a:endParaRPr kumimoji="0" lang="en-US" altLang="zh-CN" b="1" i="0" u="none" strike="noStrike" kern="1200" cap="none" spc="0" normalizeH="0" baseline="0" noProof="0" dirty="0">
              <a:ln>
                <a:noFill/>
              </a:ln>
              <a:solidFill>
                <a:srgbClr val="0076CB"/>
              </a:solidFill>
              <a:effectLst/>
              <a:uLnTx/>
              <a:uFillTx/>
              <a:latin typeface="微软雅黑" panose="020B0503020204020204" pitchFamily="34" charset="-122"/>
              <a:ea typeface="微软雅黑" panose="020B0503020204020204" pitchFamily="34" charset="-122"/>
            </a:endParaRPr>
          </a:p>
          <a:p>
            <a:pPr marL="0" marR="0" lvl="0" algn="dist" defTabSz="914400" rtl="0" eaLnBrk="1" fontAlgn="auto" latinLnBrk="0" hangingPunct="1">
              <a:lnSpc>
                <a:spcPct val="15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较上月底</a:t>
            </a:r>
            <a:r>
              <a:rPr kumimoji="0" lang="zh-CN" altLang="en-US" b="1" i="0" u="none" strike="noStrike" kern="1200" cap="none" spc="0" normalizeH="0" baseline="0" dirty="0">
                <a:ln>
                  <a:noFill/>
                </a:ln>
                <a:solidFill>
                  <a:srgbClr val="C00000"/>
                </a:solidFill>
                <a:effectLst/>
                <a:uLnTx/>
                <a:uFillTx/>
                <a:latin typeface="微软雅黑" panose="020B0503020204020204" pitchFamily="34" charset="-122"/>
                <a:ea typeface="微软雅黑" panose="020B0503020204020204" pitchFamily="34" charset="-122"/>
              </a:rPr>
              <a:t>增加</a:t>
            </a:r>
            <a:r>
              <a:rPr lang="en-US" altLang="zh-CN" b="1" dirty="0">
                <a:solidFill>
                  <a:srgbClr val="C00000"/>
                </a:solidFill>
                <a:latin typeface="微软雅黑" panose="020B0503020204020204" pitchFamily="34" charset="-122"/>
                <a:ea typeface="微软雅黑" panose="020B0503020204020204" pitchFamily="34" charset="-122"/>
              </a:rPr>
              <a:t>105.84</a:t>
            </a:r>
            <a:r>
              <a:rPr lang="zh-CN" altLang="en-US" b="1" dirty="0">
                <a:solidFill>
                  <a:srgbClr val="C00000"/>
                </a:solidFill>
                <a:latin typeface="微软雅黑" panose="020B0503020204020204" pitchFamily="34" charset="-122"/>
                <a:ea typeface="微软雅黑" panose="020B0503020204020204" pitchFamily="34" charset="-122"/>
              </a:rPr>
              <a:t>亿元，</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两融余额</a:t>
            </a:r>
            <a:r>
              <a:rPr lang="zh-CN" altLang="en-US" dirty="0">
                <a:solidFill>
                  <a:srgbClr val="000000"/>
                </a:solidFill>
                <a:latin typeface="微软雅黑" panose="020B0503020204020204" pitchFamily="34" charset="-122"/>
                <a:ea typeface="微软雅黑" panose="020B0503020204020204" pitchFamily="34" charset="-122"/>
              </a:rPr>
              <a:t>在</a:t>
            </a:r>
            <a:r>
              <a:rPr lang="en-US" altLang="zh-CN" dirty="0">
                <a:solidFill>
                  <a:srgbClr val="000000"/>
                </a:solidFill>
                <a:latin typeface="微软雅黑" panose="020B0503020204020204" pitchFamily="34" charset="-122"/>
                <a:ea typeface="微软雅黑" panose="020B0503020204020204" pitchFamily="34" charset="-122"/>
              </a:rPr>
              <a:t>5</a:t>
            </a:r>
            <a:r>
              <a:rPr lang="zh-CN" altLang="en-US" dirty="0">
                <a:solidFill>
                  <a:srgbClr val="000000"/>
                </a:solidFill>
                <a:latin typeface="微软雅黑" panose="020B0503020204020204" pitchFamily="34" charset="-122"/>
                <a:ea typeface="微软雅黑" panose="020B0503020204020204" pitchFamily="34" charset="-122"/>
              </a:rPr>
              <a:t>月先升后降</a:t>
            </a:r>
            <a:endPar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91362283"/>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white">
          <a:xfrm>
            <a:off x="230400" y="295200"/>
            <a:ext cx="8231187" cy="521545"/>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商品期货合约概览</a:t>
            </a:r>
          </a:p>
        </p:txBody>
      </p:sp>
      <p:graphicFrame>
        <p:nvGraphicFramePr>
          <p:cNvPr id="13" name="图表 12"/>
          <p:cNvGraphicFramePr/>
          <p:nvPr>
            <p:extLst>
              <p:ext uri="{D42A27DB-BD31-4B8C-83A1-F6EECF244321}">
                <p14:modId xmlns:p14="http://schemas.microsoft.com/office/powerpoint/2010/main" val="720482128"/>
              </p:ext>
            </p:extLst>
          </p:nvPr>
        </p:nvGraphicFramePr>
        <p:xfrm>
          <a:off x="740305" y="931335"/>
          <a:ext cx="10728325" cy="54606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8631447"/>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white">
          <a:xfrm>
            <a:off x="230400" y="295200"/>
            <a:ext cx="8231187" cy="384686"/>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rPr>
              <a:t>沪深两市市值前十（万亿）</a:t>
            </a:r>
          </a:p>
        </p:txBody>
      </p:sp>
      <p:graphicFrame>
        <p:nvGraphicFramePr>
          <p:cNvPr id="4" name="图表 3"/>
          <p:cNvGraphicFramePr/>
          <p:nvPr>
            <p:extLst>
              <p:ext uri="{D42A27DB-BD31-4B8C-83A1-F6EECF244321}">
                <p14:modId xmlns:p14="http://schemas.microsoft.com/office/powerpoint/2010/main" val="2715140148"/>
              </p:ext>
            </p:extLst>
          </p:nvPr>
        </p:nvGraphicFramePr>
        <p:xfrm>
          <a:off x="731837" y="933450"/>
          <a:ext cx="10728325" cy="29527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图表 8"/>
          <p:cNvGraphicFramePr/>
          <p:nvPr>
            <p:extLst>
              <p:ext uri="{D42A27DB-BD31-4B8C-83A1-F6EECF244321}">
                <p14:modId xmlns:p14="http://schemas.microsoft.com/office/powerpoint/2010/main" val="1351019507"/>
              </p:ext>
            </p:extLst>
          </p:nvPr>
        </p:nvGraphicFramePr>
        <p:xfrm>
          <a:off x="731836" y="3840230"/>
          <a:ext cx="10728325" cy="2619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18706117"/>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white">
          <a:xfrm>
            <a:off x="230400" y="295200"/>
            <a:ext cx="8231187" cy="375655"/>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5</a:t>
            </a:r>
            <a:r>
              <a:rPr kumimoji="0" lang="zh-CN" altLang="en-US"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月涨幅居前个股</a:t>
            </a:r>
            <a:r>
              <a:rPr kumimoji="0" lang="en-US"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a:t>
            </a:r>
            <a:r>
              <a:rPr kumimoji="0" lang="zh-CN"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去除发行不足一年新股</a:t>
            </a:r>
            <a:r>
              <a:rPr kumimoji="0" lang="en-US"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a:t>
            </a:r>
          </a:p>
        </p:txBody>
      </p:sp>
      <p:graphicFrame>
        <p:nvGraphicFramePr>
          <p:cNvPr id="8" name="图表 7"/>
          <p:cNvGraphicFramePr/>
          <p:nvPr>
            <p:extLst>
              <p:ext uri="{D42A27DB-BD31-4B8C-83A1-F6EECF244321}">
                <p14:modId xmlns:p14="http://schemas.microsoft.com/office/powerpoint/2010/main" val="1841302307"/>
              </p:ext>
            </p:extLst>
          </p:nvPr>
        </p:nvGraphicFramePr>
        <p:xfrm>
          <a:off x="0" y="939856"/>
          <a:ext cx="12192000" cy="54609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11488302"/>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white">
          <a:xfrm>
            <a:off x="230400" y="295200"/>
            <a:ext cx="8231187" cy="532130"/>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noProof="0" dirty="0">
                <a:solidFill>
                  <a:srgbClr val="000066"/>
                </a:solidFill>
                <a:latin typeface="微软雅黑" panose="020B0503020204020204" pitchFamily="34" charset="-122"/>
                <a:ea typeface="微软雅黑" panose="020B0503020204020204" pitchFamily="34" charset="-122"/>
              </a:rPr>
              <a:t>5</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月跌幅居前个股</a:t>
            </a:r>
            <a:r>
              <a:rPr kumimoji="0" lang="en-US"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a:t>
            </a:r>
            <a:r>
              <a:rPr kumimoji="0" lang="zh-CN"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去除发行不足一年新股</a:t>
            </a:r>
            <a:r>
              <a:rPr kumimoji="0" lang="en-US"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a:t>
            </a:r>
            <a:endPar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5" name="图表 4"/>
          <p:cNvGraphicFramePr/>
          <p:nvPr>
            <p:extLst>
              <p:ext uri="{D42A27DB-BD31-4B8C-83A1-F6EECF244321}">
                <p14:modId xmlns:p14="http://schemas.microsoft.com/office/powerpoint/2010/main" val="1973803607"/>
              </p:ext>
            </p:extLst>
          </p:nvPr>
        </p:nvGraphicFramePr>
        <p:xfrm>
          <a:off x="114300" y="907199"/>
          <a:ext cx="11976100" cy="55221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white">
          <a:xfrm>
            <a:off x="230400" y="295200"/>
            <a:ext cx="8231187" cy="545580"/>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noProof="0" dirty="0">
                <a:solidFill>
                  <a:srgbClr val="000066"/>
                </a:solidFill>
                <a:latin typeface="微软雅黑" panose="020B0503020204020204" pitchFamily="34" charset="-122"/>
                <a:ea typeface="微软雅黑" panose="020B0503020204020204" pitchFamily="34" charset="-122"/>
              </a:rPr>
              <a:t>4</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月涨幅居前个股的</a:t>
            </a:r>
            <a:r>
              <a:rPr lang="en-US" altLang="zh-CN" sz="2400" dirty="0">
                <a:solidFill>
                  <a:srgbClr val="000066"/>
                </a:solidFill>
                <a:latin typeface="微软雅黑" panose="020B0503020204020204" pitchFamily="34" charset="-122"/>
                <a:ea typeface="微软雅黑" panose="020B0503020204020204" pitchFamily="34" charset="-122"/>
              </a:rPr>
              <a:t>5</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月表现情况</a:t>
            </a:r>
            <a:endParaRPr kumimoji="0" lang="en-US" altLang="zh-CN"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7" name="图表 6"/>
          <p:cNvGraphicFramePr/>
          <p:nvPr>
            <p:extLst>
              <p:ext uri="{D42A27DB-BD31-4B8C-83A1-F6EECF244321}">
                <p14:modId xmlns:p14="http://schemas.microsoft.com/office/powerpoint/2010/main" val="3893198547"/>
              </p:ext>
            </p:extLst>
          </p:nvPr>
        </p:nvGraphicFramePr>
        <p:xfrm>
          <a:off x="230400" y="915760"/>
          <a:ext cx="11720300" cy="55500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82224004"/>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1D3273-3016-478F-9CB5-FAC26DB5DE16}"/>
              </a:ext>
            </a:extLst>
          </p:cNvPr>
          <p:cNvSpPr>
            <a:spLocks noGrp="1"/>
          </p:cNvSpPr>
          <p:nvPr>
            <p:ph type="title"/>
          </p:nvPr>
        </p:nvSpPr>
        <p:spPr>
          <a:xfrm>
            <a:off x="230400" y="295200"/>
            <a:ext cx="5040312" cy="530225"/>
          </a:xfrm>
        </p:spPr>
        <p:txBody>
          <a:bodyPr lIns="0" tIns="0" rIns="0" bIns="0"/>
          <a:lstStyle/>
          <a:p>
            <a:r>
              <a:rPr lang="en-US" altLang="zh-CN" sz="2400" b="0" kern="1200" dirty="0">
                <a:solidFill>
                  <a:srgbClr val="000066"/>
                </a:solidFill>
                <a:latin typeface="微软雅黑" panose="020B0503020204020204" pitchFamily="34" charset="-122"/>
                <a:ea typeface="微软雅黑" panose="020B0503020204020204" pitchFamily="34" charset="-122"/>
                <a:cs typeface="+mn-cs"/>
              </a:rPr>
              <a:t>5</a:t>
            </a:r>
            <a:r>
              <a:rPr lang="zh-CN" altLang="en-US" sz="2400" b="0" kern="1200" dirty="0">
                <a:solidFill>
                  <a:srgbClr val="000066"/>
                </a:solidFill>
                <a:latin typeface="微软雅黑" panose="020B0503020204020204" pitchFamily="34" charset="-122"/>
                <a:ea typeface="微软雅黑" panose="020B0503020204020204" pitchFamily="34" charset="-122"/>
                <a:cs typeface="+mn-cs"/>
              </a:rPr>
              <a:t>月热门公司解读</a:t>
            </a:r>
            <a:r>
              <a:rPr lang="en-US" altLang="zh-CN" sz="2400" b="0" kern="1200" dirty="0">
                <a:solidFill>
                  <a:srgbClr val="000066"/>
                </a:solidFill>
                <a:latin typeface="微软雅黑" panose="020B0503020204020204" pitchFamily="34" charset="-122"/>
                <a:ea typeface="微软雅黑" panose="020B0503020204020204" pitchFamily="34" charset="-122"/>
                <a:cs typeface="+mn-cs"/>
              </a:rPr>
              <a:t>——</a:t>
            </a:r>
            <a:r>
              <a:rPr lang="zh-CN" altLang="en-US" sz="2400" b="0" kern="1200" dirty="0">
                <a:solidFill>
                  <a:srgbClr val="000066"/>
                </a:solidFill>
                <a:latin typeface="微软雅黑" panose="020B0503020204020204" pitchFamily="34" charset="-122"/>
                <a:ea typeface="微软雅黑" panose="020B0503020204020204" pitchFamily="34" charset="-122"/>
                <a:cs typeface="+mn-cs"/>
              </a:rPr>
              <a:t>中通客车</a:t>
            </a:r>
          </a:p>
        </p:txBody>
      </p:sp>
      <p:sp>
        <p:nvSpPr>
          <p:cNvPr id="5" name="文本框 4">
            <a:extLst>
              <a:ext uri="{FF2B5EF4-FFF2-40B4-BE49-F238E27FC236}">
                <a16:creationId xmlns:a16="http://schemas.microsoft.com/office/drawing/2014/main" id="{A62B14BC-247A-41C9-AB4B-F78A4CABC30C}"/>
              </a:ext>
            </a:extLst>
          </p:cNvPr>
          <p:cNvSpPr txBox="1"/>
          <p:nvPr/>
        </p:nvSpPr>
        <p:spPr bwMode="auto">
          <a:xfrm>
            <a:off x="731838" y="4186736"/>
            <a:ext cx="10728325" cy="2264851"/>
          </a:xfrm>
          <a:prstGeom prst="rect">
            <a:avLst/>
          </a:prstGeom>
          <a:noFill/>
          <a:ln w="9525">
            <a:noFill/>
            <a:miter lim="800000"/>
          </a:ln>
        </p:spPr>
        <p:txBody>
          <a:bodyPr wrap="square" rtlCol="0">
            <a:spAutoFit/>
          </a:bodyPr>
          <a:lstStyle/>
          <a:p>
            <a:pPr lvl="0" algn="ctr">
              <a:lnSpc>
                <a:spcPct val="150000"/>
              </a:lnSpc>
              <a:defRPr/>
            </a:pPr>
            <a:r>
              <a:rPr lang="zh-CN" altLang="en-US" sz="1600" b="1" dirty="0">
                <a:solidFill>
                  <a:srgbClr val="000000"/>
                </a:solidFill>
                <a:latin typeface="微软雅黑" panose="020B0503020204020204" pitchFamily="34" charset="-122"/>
                <a:ea typeface="微软雅黑" panose="020B0503020204020204" pitchFamily="34" charset="-122"/>
              </a:rPr>
              <a:t>核酸检测车撬动市值易，撬动价值难</a:t>
            </a:r>
            <a:endParaRPr lang="en-US" altLang="zh-CN" sz="1600" b="1" dirty="0">
              <a:solidFill>
                <a:srgbClr val="000000"/>
              </a:solidFill>
              <a:latin typeface="微软雅黑" panose="020B0503020204020204" pitchFamily="34" charset="-122"/>
              <a:ea typeface="微软雅黑" panose="020B0503020204020204" pitchFamily="34" charset="-122"/>
            </a:endParaRPr>
          </a:p>
          <a:p>
            <a:pPr lvl="0" indent="457200">
              <a:lnSpc>
                <a:spcPct val="150000"/>
              </a:lnSpc>
              <a:defRPr/>
            </a:pPr>
            <a:r>
              <a:rPr lang="zh-CN" altLang="en-US" sz="1600" dirty="0">
                <a:solidFill>
                  <a:srgbClr val="000000"/>
                </a:solidFill>
                <a:latin typeface="微软雅黑" panose="020B0503020204020204" pitchFamily="34" charset="-122"/>
                <a:ea typeface="微软雅黑" panose="020B0503020204020204" pitchFamily="34" charset="-122"/>
              </a:rPr>
              <a:t>从市值来看，公司市值表现与行业高度一致，但大幅落后于市场，此次核酸检测车概念炒作前，公司和行业市值表现已创出新低。股价适度上涨有助于公司修复估值，但近期</a:t>
            </a:r>
            <a:r>
              <a:rPr lang="en-US" altLang="zh-CN" sz="1600" dirty="0">
                <a:solidFill>
                  <a:srgbClr val="000000"/>
                </a:solidFill>
                <a:latin typeface="微软雅黑" panose="020B0503020204020204" pitchFamily="34" charset="-122"/>
                <a:ea typeface="微软雅黑" panose="020B0503020204020204" pitchFamily="34" charset="-122"/>
              </a:rPr>
              <a:t>14</a:t>
            </a:r>
            <a:r>
              <a:rPr lang="zh-CN" altLang="en-US" sz="1600" dirty="0">
                <a:solidFill>
                  <a:srgbClr val="000000"/>
                </a:solidFill>
                <a:latin typeface="微软雅黑" panose="020B0503020204020204" pitchFamily="34" charset="-122"/>
                <a:ea typeface="微软雅黑" panose="020B0503020204020204" pitchFamily="34" charset="-122"/>
              </a:rPr>
              <a:t>天</a:t>
            </a:r>
            <a:r>
              <a:rPr lang="en-US" altLang="zh-CN" sz="1600" dirty="0">
                <a:solidFill>
                  <a:srgbClr val="000000"/>
                </a:solidFill>
                <a:latin typeface="微软雅黑" panose="020B0503020204020204" pitchFamily="34" charset="-122"/>
                <a:ea typeface="微软雅黑" panose="020B0503020204020204" pitchFamily="34" charset="-122"/>
              </a:rPr>
              <a:t>13</a:t>
            </a:r>
            <a:r>
              <a:rPr lang="zh-CN" altLang="en-US" sz="1600" dirty="0">
                <a:solidFill>
                  <a:srgbClr val="000000"/>
                </a:solidFill>
                <a:latin typeface="微软雅黑" panose="020B0503020204020204" pitchFamily="34" charset="-122"/>
                <a:ea typeface="微软雅黑" panose="020B0503020204020204" pitchFamily="34" charset="-122"/>
              </a:rPr>
              <a:t>板的大幅上涨早已偏离了公司基本面。</a:t>
            </a:r>
          </a:p>
          <a:p>
            <a:pPr lvl="0" indent="457200">
              <a:lnSpc>
                <a:spcPct val="150000"/>
              </a:lnSpc>
              <a:defRPr/>
            </a:pPr>
            <a:r>
              <a:rPr lang="zh-CN" altLang="en-US" sz="1600" dirty="0">
                <a:solidFill>
                  <a:srgbClr val="000000"/>
                </a:solidFill>
                <a:latin typeface="微软雅黑" panose="020B0503020204020204" pitchFamily="34" charset="-122"/>
                <a:ea typeface="微软雅黑" panose="020B0503020204020204" pitchFamily="34" charset="-122"/>
              </a:rPr>
              <a:t>从内在价值来看，近年来整个商用车行业陷入发展困境，中通客车也不例外，业绩已连年下滑，尽管开辟了核酸检测车这一新业务，但业务占比小、核酸检测车需求不大、生产门槛偏低等都决定了公司现阶段难以指望通过这一业务来大幅提振业绩。彻底改观业绩，公司还需寻找新的利润增长点。</a:t>
            </a:r>
          </a:p>
        </p:txBody>
      </p:sp>
      <p:pic>
        <p:nvPicPr>
          <p:cNvPr id="8" name="图片 7">
            <a:extLst>
              <a:ext uri="{FF2B5EF4-FFF2-40B4-BE49-F238E27FC236}">
                <a16:creationId xmlns:a16="http://schemas.microsoft.com/office/drawing/2014/main" id="{0679CD6D-870A-448A-8368-CC9B50AD93B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6158896" y="967536"/>
            <a:ext cx="5917903" cy="3287723"/>
          </a:xfrm>
          <a:prstGeom prst="rect">
            <a:avLst/>
          </a:prstGeom>
          <a:noFill/>
          <a:ln>
            <a:noFill/>
          </a:ln>
        </p:spPr>
      </p:pic>
      <p:pic>
        <p:nvPicPr>
          <p:cNvPr id="3" name="图片 2">
            <a:extLst>
              <a:ext uri="{FF2B5EF4-FFF2-40B4-BE49-F238E27FC236}">
                <a16:creationId xmlns:a16="http://schemas.microsoft.com/office/drawing/2014/main" id="{D6D35842-78DA-AEA5-BF67-04A75F9EB7A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35298" y="971248"/>
            <a:ext cx="5345210" cy="3199702"/>
          </a:xfrm>
          <a:prstGeom prst="rect">
            <a:avLst/>
          </a:prstGeom>
        </p:spPr>
      </p:pic>
    </p:spTree>
    <p:extLst>
      <p:ext uri="{BB962C8B-B14F-4D97-AF65-F5344CB8AC3E}">
        <p14:creationId xmlns:p14="http://schemas.microsoft.com/office/powerpoint/2010/main" val="71978491"/>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4">
            <a:extLst>
              <a:ext uri="{FF2B5EF4-FFF2-40B4-BE49-F238E27FC236}">
                <a16:creationId xmlns:a16="http://schemas.microsoft.com/office/drawing/2014/main" id="{990C349C-8CC2-47FB-8D56-377665886712}"/>
              </a:ext>
            </a:extLst>
          </p:cNvPr>
          <p:cNvGraphicFramePr/>
          <p:nvPr>
            <p:extLst>
              <p:ext uri="{D42A27DB-BD31-4B8C-83A1-F6EECF244321}">
                <p14:modId xmlns:p14="http://schemas.microsoft.com/office/powerpoint/2010/main" val="2172084157"/>
              </p:ext>
            </p:extLst>
          </p:nvPr>
        </p:nvGraphicFramePr>
        <p:xfrm>
          <a:off x="731838" y="975139"/>
          <a:ext cx="10728325" cy="5387009"/>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2"/>
          <p:cNvSpPr>
            <a:spLocks noChangeArrowheads="1"/>
          </p:cNvSpPr>
          <p:nvPr/>
        </p:nvSpPr>
        <p:spPr bwMode="white">
          <a:xfrm>
            <a:off x="230400" y="295200"/>
            <a:ext cx="8231187" cy="383042"/>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rgbClr val="000066"/>
                </a:solidFill>
                <a:latin typeface="微软雅黑" panose="020B0503020204020204" pitchFamily="34" charset="-122"/>
                <a:ea typeface="微软雅黑" panose="020B0503020204020204" pitchFamily="34" charset="-122"/>
              </a:rPr>
              <a:t>5</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月股权质押比例前十</a:t>
            </a:r>
          </a:p>
        </p:txBody>
      </p:sp>
      <p:sp>
        <p:nvSpPr>
          <p:cNvPr id="2" name="文本框 1">
            <a:extLst>
              <a:ext uri="{FF2B5EF4-FFF2-40B4-BE49-F238E27FC236}">
                <a16:creationId xmlns:a16="http://schemas.microsoft.com/office/drawing/2014/main" id="{409E323D-399A-4056-A55B-5348A02F160D}"/>
              </a:ext>
            </a:extLst>
          </p:cNvPr>
          <p:cNvSpPr txBox="1"/>
          <p:nvPr/>
        </p:nvSpPr>
        <p:spPr bwMode="auto">
          <a:xfrm>
            <a:off x="10545191" y="971550"/>
            <a:ext cx="914972" cy="246221"/>
          </a:xfrm>
          <a:prstGeom prst="rect">
            <a:avLst/>
          </a:prstGeom>
          <a:noFill/>
          <a:ln w="9525">
            <a:noFill/>
            <a:miter lim="800000"/>
          </a:ln>
        </p:spPr>
        <p:txBody>
          <a:bodyPr wrap="square" lIns="0" tIns="0" rIns="0" bIns="0"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rPr>
              <a:t>单位：</a:t>
            </a:r>
            <a:r>
              <a:rPr kumimoji="0" lang="en-US" altLang="zh-CN" sz="1600" b="0" i="0" u="none" strike="noStrike" kern="120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rPr>
              <a:t>%</a:t>
            </a:r>
            <a:endParaRPr kumimoji="0" lang="zh-CN" altLang="en-US" sz="1600" b="0" i="0" u="none" strike="noStrike" kern="120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25839792"/>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bwMode="auto">
          <a:xfrm>
            <a:off x="2160000" y="2064313"/>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a:ln>
                <a:noFill/>
              </a:ln>
              <a:solidFill>
                <a:srgbClr val="000066"/>
              </a:solidFill>
              <a:effectLst/>
              <a:uLnTx/>
              <a:uFillTx/>
              <a:latin typeface="等线" panose="02010600030101010101" pitchFamily="2" charset="-122"/>
              <a:ea typeface="等线" panose="02010600030101010101" pitchFamily="2" charset="-122"/>
              <a:cs typeface="+mn-cs"/>
            </a:endParaRPr>
          </a:p>
        </p:txBody>
      </p:sp>
      <p:sp>
        <p:nvSpPr>
          <p:cNvPr id="3" name="文本框 2"/>
          <p:cNvSpPr txBox="1"/>
          <p:nvPr/>
        </p:nvSpPr>
        <p:spPr>
          <a:xfrm>
            <a:off x="2322000" y="2188294"/>
            <a:ext cx="73574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rPr>
              <a:t>宏观</a:t>
            </a:r>
          </a:p>
        </p:txBody>
      </p:sp>
      <p:sp>
        <p:nvSpPr>
          <p:cNvPr id="6" name="椭圆 5"/>
          <p:cNvSpPr/>
          <p:nvPr/>
        </p:nvSpPr>
        <p:spPr bwMode="auto">
          <a:xfrm>
            <a:off x="2160000" y="3142800"/>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a:ln>
                <a:noFill/>
              </a:ln>
              <a:solidFill>
                <a:srgbClr val="000066"/>
              </a:solidFill>
              <a:effectLst/>
              <a:uLnTx/>
              <a:uFillTx/>
              <a:latin typeface="等线" panose="02010600030101010101" pitchFamily="2" charset="-122"/>
              <a:ea typeface="等线" panose="02010600030101010101" pitchFamily="2" charset="-122"/>
              <a:cs typeface="+mn-cs"/>
            </a:endParaRPr>
          </a:p>
        </p:txBody>
      </p:sp>
      <p:sp>
        <p:nvSpPr>
          <p:cNvPr id="7" name="文本框 6"/>
          <p:cNvSpPr txBox="1"/>
          <p:nvPr/>
        </p:nvSpPr>
        <p:spPr>
          <a:xfrm>
            <a:off x="2409944" y="3312948"/>
            <a:ext cx="508223"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rPr>
              <a:t>市场</a:t>
            </a:r>
          </a:p>
        </p:txBody>
      </p:sp>
      <p:sp>
        <p:nvSpPr>
          <p:cNvPr id="8" name="椭圆 7"/>
          <p:cNvSpPr/>
          <p:nvPr/>
        </p:nvSpPr>
        <p:spPr bwMode="auto">
          <a:xfrm>
            <a:off x="2160000" y="4222800"/>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a:ln>
                <a:noFill/>
              </a:ln>
              <a:solidFill>
                <a:srgbClr val="000066"/>
              </a:solidFill>
              <a:effectLst/>
              <a:uLnTx/>
              <a:uFillTx/>
              <a:latin typeface="等线" panose="02010600030101010101" pitchFamily="2" charset="-122"/>
              <a:ea typeface="等线" panose="02010600030101010101" pitchFamily="2" charset="-122"/>
              <a:cs typeface="+mn-cs"/>
            </a:endParaRPr>
          </a:p>
        </p:txBody>
      </p:sp>
      <p:sp>
        <p:nvSpPr>
          <p:cNvPr id="9" name="文本框 8"/>
          <p:cNvSpPr txBox="1"/>
          <p:nvPr/>
        </p:nvSpPr>
        <p:spPr>
          <a:xfrm>
            <a:off x="2329833" y="4346781"/>
            <a:ext cx="7200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rPr>
              <a:t>展望</a:t>
            </a:r>
          </a:p>
        </p:txBody>
      </p:sp>
      <p:sp>
        <p:nvSpPr>
          <p:cNvPr id="14" name="文本框 13"/>
          <p:cNvSpPr txBox="1"/>
          <p:nvPr/>
        </p:nvSpPr>
        <p:spPr>
          <a:xfrm>
            <a:off x="3631593" y="3236004"/>
            <a:ext cx="6102838"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2400" dirty="0">
                <a:solidFill>
                  <a:prstClr val="black"/>
                </a:solidFill>
                <a:latin typeface=".萍方-简" panose="020B0400000000000000" pitchFamily="34" charset="-122"/>
                <a:ea typeface=".萍方-简" panose="020B0400000000000000" pitchFamily="34" charset="-122"/>
              </a:rPr>
              <a:t>5</a:t>
            </a:r>
            <a:r>
              <a:rPr lang="zh-CN" altLang="en-US" sz="2400" dirty="0">
                <a:solidFill>
                  <a:prstClr val="black"/>
                </a:solidFill>
                <a:latin typeface=".萍方-简" panose="020B0400000000000000" pitchFamily="34" charset="-122"/>
                <a:ea typeface=".萍方-简" panose="020B0400000000000000" pitchFamily="34" charset="-122"/>
              </a:rPr>
              <a:t>月市场有所回暖，主要股指</a:t>
            </a:r>
            <a:r>
              <a:rPr kumimoji="0" lang="zh-CN" altLang="en-US" sz="2400" b="0" i="0" u="none" strike="noStrike" kern="1200" cap="none" spc="0" normalizeH="0" baseline="0" noProof="0" dirty="0">
                <a:ln>
                  <a:noFill/>
                </a:ln>
                <a:solidFill>
                  <a:prstClr val="black"/>
                </a:solidFill>
                <a:effectLst/>
                <a:uLnTx/>
                <a:uFillTx/>
                <a:latin typeface=".萍方-简" panose="020B0400000000000000" pitchFamily="34" charset="-122"/>
                <a:ea typeface=".萍方-简" panose="020B0400000000000000" pitchFamily="34" charset="-122"/>
              </a:rPr>
              <a:t>由降转涨</a:t>
            </a:r>
          </a:p>
        </p:txBody>
      </p:sp>
      <p:sp>
        <p:nvSpPr>
          <p:cNvPr id="15" name="文本框 14"/>
          <p:cNvSpPr txBox="1"/>
          <p:nvPr/>
        </p:nvSpPr>
        <p:spPr>
          <a:xfrm>
            <a:off x="3631593" y="4316004"/>
            <a:ext cx="6118833"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zh-CN" altLang="en-US" sz="2400" dirty="0">
                <a:solidFill>
                  <a:prstClr val="black"/>
                </a:solidFill>
                <a:latin typeface=".萍方-简" panose="020B0400000000000000" pitchFamily="34" charset="-122"/>
                <a:ea typeface=".萍方-简" panose="020B0400000000000000" pitchFamily="34" charset="-122"/>
                <a:sym typeface="+mn-ea"/>
              </a:rPr>
              <a:t>疫情反复下，复工复产进程或将放缓</a:t>
            </a:r>
            <a:endParaRPr kumimoji="0" lang="zh-CN" altLang="en-US" sz="2400" b="0" i="0" u="none" strike="noStrike" kern="1200" cap="none" spc="0" normalizeH="0" baseline="0" noProof="0" dirty="0">
              <a:ln>
                <a:noFill/>
              </a:ln>
              <a:solidFill>
                <a:prstClr val="black"/>
              </a:solidFill>
              <a:effectLst/>
              <a:uLnTx/>
              <a:uFillTx/>
              <a:latin typeface=".萍方-简" panose="020B0400000000000000" pitchFamily="34" charset="-122"/>
              <a:ea typeface=".萍方-简" panose="020B0400000000000000" pitchFamily="34" charset="-122"/>
              <a:sym typeface="+mn-ea"/>
            </a:endParaRPr>
          </a:p>
        </p:txBody>
      </p:sp>
      <p:sp>
        <p:nvSpPr>
          <p:cNvPr id="10" name="文本框 9">
            <a:extLst>
              <a:ext uri="{FF2B5EF4-FFF2-40B4-BE49-F238E27FC236}">
                <a16:creationId xmlns:a16="http://schemas.microsoft.com/office/drawing/2014/main" id="{79011B51-258E-4F5B-8F9E-3CAF2C8973E3}"/>
              </a:ext>
            </a:extLst>
          </p:cNvPr>
          <p:cNvSpPr txBox="1"/>
          <p:nvPr/>
        </p:nvSpPr>
        <p:spPr>
          <a:xfrm>
            <a:off x="3631593" y="2157517"/>
            <a:ext cx="6175982"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2400" dirty="0">
                <a:solidFill>
                  <a:prstClr val="black"/>
                </a:solidFill>
                <a:latin typeface=".萍方-简" panose="020B0400000000000000" pitchFamily="34" charset="-122"/>
                <a:ea typeface=".萍方-简" panose="020B0400000000000000" pitchFamily="34" charset="-122"/>
              </a:rPr>
              <a:t>5</a:t>
            </a:r>
            <a:r>
              <a:rPr lang="zh-CN" altLang="en-US" sz="2400" dirty="0">
                <a:solidFill>
                  <a:prstClr val="black"/>
                </a:solidFill>
                <a:latin typeface=".萍方-简" panose="020B0400000000000000" pitchFamily="34" charset="-122"/>
                <a:ea typeface=".萍方-简" panose="020B0400000000000000" pitchFamily="34" charset="-122"/>
              </a:rPr>
              <a:t>月宏观数据回升，疫情影响边际减小</a:t>
            </a:r>
            <a:endParaRPr kumimoji="0" lang="zh-CN" altLang="en-US" sz="2400" b="0" i="0" u="none" strike="noStrike" kern="1200" cap="none" spc="0" normalizeH="0" baseline="0" noProof="0" dirty="0">
              <a:ln>
                <a:noFill/>
              </a:ln>
              <a:solidFill>
                <a:prstClr val="black"/>
              </a:solidFill>
              <a:effectLst/>
              <a:uLnTx/>
              <a:uFillTx/>
              <a:latin typeface=".萍方-简" panose="020B0400000000000000" pitchFamily="34" charset="-122"/>
              <a:ea typeface=".萍方-简" panose="020B0400000000000000" pitchFamily="34" charset="-122"/>
            </a:endParaRP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27522C6-0A96-4C45-8134-F66CABAAC44D}"/>
              </a:ext>
            </a:extLst>
          </p:cNvPr>
          <p:cNvSpPr>
            <a:spLocks noChangeArrowheads="1"/>
          </p:cNvSpPr>
          <p:nvPr/>
        </p:nvSpPr>
        <p:spPr bwMode="white">
          <a:xfrm>
            <a:off x="230400" y="295200"/>
            <a:ext cx="8231187" cy="383042"/>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rgbClr val="000066"/>
                </a:solidFill>
                <a:latin typeface="微软雅黑" panose="020B0503020204020204" pitchFamily="34" charset="-122"/>
                <a:ea typeface="微软雅黑" panose="020B0503020204020204" pitchFamily="34" charset="-122"/>
              </a:rPr>
              <a:t>5</a:t>
            </a:r>
            <a:r>
              <a:rPr lang="zh-CN" altLang="en-US" sz="2400" dirty="0">
                <a:solidFill>
                  <a:srgbClr val="000066"/>
                </a:solidFill>
                <a:latin typeface="微软雅黑" panose="020B0503020204020204" pitchFamily="34" charset="-122"/>
                <a:ea typeface="微软雅黑" panose="020B0503020204020204" pitchFamily="34" charset="-122"/>
              </a:rPr>
              <a:t>月第一大股东累计质押数占持股比例变化</a:t>
            </a:r>
          </a:p>
        </p:txBody>
      </p:sp>
      <p:graphicFrame>
        <p:nvGraphicFramePr>
          <p:cNvPr id="7" name="图表 6">
            <a:extLst>
              <a:ext uri="{FF2B5EF4-FFF2-40B4-BE49-F238E27FC236}">
                <a16:creationId xmlns:a16="http://schemas.microsoft.com/office/drawing/2014/main" id="{C4159648-F974-44E6-A778-2FE9471D9EA6}"/>
              </a:ext>
            </a:extLst>
          </p:cNvPr>
          <p:cNvGraphicFramePr/>
          <p:nvPr>
            <p:extLst>
              <p:ext uri="{D42A27DB-BD31-4B8C-83A1-F6EECF244321}">
                <p14:modId xmlns:p14="http://schemas.microsoft.com/office/powerpoint/2010/main" val="3420703716"/>
              </p:ext>
            </p:extLst>
          </p:nvPr>
        </p:nvGraphicFramePr>
        <p:xfrm>
          <a:off x="0" y="1176965"/>
          <a:ext cx="6267450" cy="48904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图表 9">
            <a:extLst>
              <a:ext uri="{FF2B5EF4-FFF2-40B4-BE49-F238E27FC236}">
                <a16:creationId xmlns:a16="http://schemas.microsoft.com/office/drawing/2014/main" id="{A75528A8-53B5-40C6-9985-4C73DA5BB084}"/>
              </a:ext>
            </a:extLst>
          </p:cNvPr>
          <p:cNvGraphicFramePr/>
          <p:nvPr>
            <p:extLst>
              <p:ext uri="{D42A27DB-BD31-4B8C-83A1-F6EECF244321}">
                <p14:modId xmlns:p14="http://schemas.microsoft.com/office/powerpoint/2010/main" val="2457582050"/>
              </p:ext>
            </p:extLst>
          </p:nvPr>
        </p:nvGraphicFramePr>
        <p:xfrm>
          <a:off x="5924550" y="1133475"/>
          <a:ext cx="6267450" cy="4972050"/>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2"/>
    </p:custDataLst>
    <p:extLst>
      <p:ext uri="{BB962C8B-B14F-4D97-AF65-F5344CB8AC3E}">
        <p14:creationId xmlns:p14="http://schemas.microsoft.com/office/powerpoint/2010/main" val="2777150184"/>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21B271B1-757F-4ED5-BEC7-03406A3C9E2B}"/>
              </a:ext>
            </a:extLst>
          </p:cNvPr>
          <p:cNvPicPr>
            <a:picLocks noChangeAspect="1"/>
          </p:cNvPicPr>
          <p:nvPr/>
        </p:nvPicPr>
        <p:blipFill>
          <a:blip r:embed="rId3"/>
          <a:stretch>
            <a:fillRect/>
          </a:stretch>
        </p:blipFill>
        <p:spPr>
          <a:xfrm>
            <a:off x="4285616" y="2755769"/>
            <a:ext cx="1784773" cy="590550"/>
          </a:xfrm>
          <a:prstGeom prst="rect">
            <a:avLst/>
          </a:prstGeom>
        </p:spPr>
      </p:pic>
      <p:pic>
        <p:nvPicPr>
          <p:cNvPr id="5" name="图片 4">
            <a:extLst>
              <a:ext uri="{FF2B5EF4-FFF2-40B4-BE49-F238E27FC236}">
                <a16:creationId xmlns:a16="http://schemas.microsoft.com/office/drawing/2014/main" id="{113548DB-CA08-4AB5-81CC-48C4692AE352}"/>
              </a:ext>
            </a:extLst>
          </p:cNvPr>
          <p:cNvPicPr>
            <a:picLocks noChangeAspect="1"/>
          </p:cNvPicPr>
          <p:nvPr/>
        </p:nvPicPr>
        <p:blipFill>
          <a:blip r:embed="rId4"/>
          <a:stretch>
            <a:fillRect/>
          </a:stretch>
        </p:blipFill>
        <p:spPr>
          <a:xfrm>
            <a:off x="4311227" y="3392903"/>
            <a:ext cx="1784773" cy="525463"/>
          </a:xfrm>
          <a:prstGeom prst="rect">
            <a:avLst/>
          </a:prstGeom>
        </p:spPr>
      </p:pic>
      <p:pic>
        <p:nvPicPr>
          <p:cNvPr id="3" name="图片 2">
            <a:extLst>
              <a:ext uri="{FF2B5EF4-FFF2-40B4-BE49-F238E27FC236}">
                <a16:creationId xmlns:a16="http://schemas.microsoft.com/office/drawing/2014/main" id="{B94A3B73-4523-427D-9874-142A2388F0E1}"/>
              </a:ext>
            </a:extLst>
          </p:cNvPr>
          <p:cNvPicPr>
            <a:picLocks noChangeAspect="1"/>
          </p:cNvPicPr>
          <p:nvPr/>
        </p:nvPicPr>
        <p:blipFill>
          <a:blip r:embed="rId5"/>
          <a:stretch>
            <a:fillRect/>
          </a:stretch>
        </p:blipFill>
        <p:spPr>
          <a:xfrm>
            <a:off x="6096000" y="3353156"/>
            <a:ext cx="1329267" cy="541390"/>
          </a:xfrm>
          <a:prstGeom prst="rect">
            <a:avLst/>
          </a:prstGeom>
        </p:spPr>
      </p:pic>
      <p:pic>
        <p:nvPicPr>
          <p:cNvPr id="11" name="图片 10">
            <a:extLst>
              <a:ext uri="{FF2B5EF4-FFF2-40B4-BE49-F238E27FC236}">
                <a16:creationId xmlns:a16="http://schemas.microsoft.com/office/drawing/2014/main" id="{E5CE90A9-7F2A-4E70-9C4D-F92C44ABF73E}"/>
              </a:ext>
            </a:extLst>
          </p:cNvPr>
          <p:cNvPicPr>
            <a:picLocks noChangeAspect="1"/>
          </p:cNvPicPr>
          <p:nvPr/>
        </p:nvPicPr>
        <p:blipFill>
          <a:blip r:embed="rId6"/>
          <a:stretch>
            <a:fillRect/>
          </a:stretch>
        </p:blipFill>
        <p:spPr>
          <a:xfrm>
            <a:off x="6055274" y="2775922"/>
            <a:ext cx="1329267" cy="557063"/>
          </a:xfrm>
          <a:prstGeom prst="rect">
            <a:avLst/>
          </a:prstGeom>
        </p:spPr>
      </p:pic>
      <p:sp>
        <p:nvSpPr>
          <p:cNvPr id="7" name="对话气泡: 圆角矩形 6"/>
          <p:cNvSpPr/>
          <p:nvPr/>
        </p:nvSpPr>
        <p:spPr bwMode="auto">
          <a:xfrm>
            <a:off x="405765" y="991923"/>
            <a:ext cx="5445211" cy="1781018"/>
          </a:xfrm>
          <a:prstGeom prst="wedgeRoundRectCallout">
            <a:avLst>
              <a:gd name="adj1" fmla="val 36516"/>
              <a:gd name="adj2" fmla="val 53651"/>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28684" name="Rectangle 2"/>
          <p:cNvSpPr>
            <a:spLocks noChangeArrowheads="1"/>
          </p:cNvSpPr>
          <p:nvPr/>
        </p:nvSpPr>
        <p:spPr bwMode="white">
          <a:xfrm>
            <a:off x="230400" y="295200"/>
            <a:ext cx="8231187" cy="350088"/>
          </a:xfrm>
          <a:prstGeom prst="rect">
            <a:avLst/>
          </a:prstGeom>
          <a:noFill/>
          <a:ln w="9525">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主要券商月评</a:t>
            </a:r>
          </a:p>
        </p:txBody>
      </p:sp>
      <p:sp>
        <p:nvSpPr>
          <p:cNvPr id="6" name="文本框 5"/>
          <p:cNvSpPr txBox="1"/>
          <p:nvPr/>
        </p:nvSpPr>
        <p:spPr>
          <a:xfrm>
            <a:off x="431165" y="988750"/>
            <a:ext cx="5445210" cy="1831014"/>
          </a:xfrm>
          <a:prstGeom prst="rect">
            <a:avLst/>
          </a:prstGeom>
          <a:noFill/>
        </p:spPr>
        <p:txBody>
          <a:bodyPr wrap="square" rtlCol="0">
            <a:spAutoFit/>
          </a:bodyPr>
          <a:lstStyle/>
          <a:p>
            <a:pPr lvl="0" algn="just">
              <a:lnSpc>
                <a:spcPts val="2300"/>
              </a:lnSpc>
              <a:defRPr/>
            </a:pPr>
            <a:r>
              <a:rPr lang="zh-CN" altLang="en-US" sz="1400" dirty="0">
                <a:solidFill>
                  <a:srgbClr val="000000"/>
                </a:solidFill>
                <a:latin typeface="微软雅黑" panose="020B0503020204020204" pitchFamily="34" charset="-122"/>
                <a:ea typeface="微软雅黑" panose="020B0503020204020204" pitchFamily="34" charset="-122"/>
              </a:rPr>
              <a:t>疫情明显改善后前期的各项政策将集中起效，预计</a:t>
            </a:r>
            <a:r>
              <a:rPr lang="en-US" altLang="zh-CN" sz="1400" dirty="0">
                <a:solidFill>
                  <a:srgbClr val="000000"/>
                </a:solidFill>
                <a:latin typeface="微软雅黑" panose="020B0503020204020204" pitchFamily="34" charset="-122"/>
                <a:ea typeface="微软雅黑" panose="020B0503020204020204" pitchFamily="34" charset="-122"/>
              </a:rPr>
              <a:t>6</a:t>
            </a:r>
            <a:r>
              <a:rPr lang="zh-CN" altLang="en-US" sz="1400" dirty="0">
                <a:solidFill>
                  <a:srgbClr val="000000"/>
                </a:solidFill>
                <a:latin typeface="微软雅黑" panose="020B0503020204020204" pitchFamily="34" charset="-122"/>
                <a:ea typeface="微软雅黑" panose="020B0503020204020204" pitchFamily="34" charset="-122"/>
              </a:rPr>
              <a:t>月起国内经济快速修复，政策合力催化资金接力，</a:t>
            </a:r>
            <a:r>
              <a:rPr lang="en-US" altLang="zh-CN" sz="1400" dirty="0">
                <a:solidFill>
                  <a:srgbClr val="000000"/>
                </a:solidFill>
                <a:latin typeface="微软雅黑" panose="020B0503020204020204" pitchFamily="34" charset="-122"/>
                <a:ea typeface="微软雅黑" panose="020B0503020204020204" pitchFamily="34" charset="-122"/>
              </a:rPr>
              <a:t>A</a:t>
            </a:r>
            <a:r>
              <a:rPr lang="zh-CN" altLang="en-US" sz="1400" dirty="0">
                <a:solidFill>
                  <a:srgbClr val="000000"/>
                </a:solidFill>
                <a:latin typeface="微软雅黑" panose="020B0503020204020204" pitchFamily="34" charset="-122"/>
                <a:ea typeface="微软雅黑" panose="020B0503020204020204" pitchFamily="34" charset="-122"/>
              </a:rPr>
              <a:t>股中期行情将持续数月，建议继续坚定布局四大轮动主线。</a:t>
            </a:r>
            <a:endParaRPr lang="en-US" altLang="zh-CN" sz="1400" dirty="0">
              <a:solidFill>
                <a:srgbClr val="000000"/>
              </a:solidFill>
              <a:latin typeface="微软雅黑" panose="020B0503020204020204" pitchFamily="34" charset="-122"/>
              <a:ea typeface="微软雅黑" panose="020B0503020204020204" pitchFamily="34" charset="-122"/>
            </a:endParaRPr>
          </a:p>
          <a:p>
            <a:pPr lvl="0" algn="just">
              <a:lnSpc>
                <a:spcPts val="2300"/>
              </a:lnSpc>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配置建议</a:t>
            </a:r>
            <a:r>
              <a:rPr lang="zh-CN" altLang="en-US" sz="1400" b="1" dirty="0">
                <a:solidFill>
                  <a:srgbClr val="000000"/>
                </a:solidFill>
                <a:latin typeface="微软雅黑" panose="020B0503020204020204" pitchFamily="34" charset="-122"/>
                <a:ea typeface="微软雅黑" panose="020B0503020204020204" pitchFamily="34" charset="-122"/>
              </a:rPr>
              <a:t>：继续坚定布局现代化基建、地产、复工复产和消费修复四大轮动主线。</a:t>
            </a:r>
            <a:endParaRPr lang="en-US" altLang="zh-CN" sz="1400" b="1" dirty="0">
              <a:solidFill>
                <a:srgbClr val="000000"/>
              </a:solidFill>
              <a:latin typeface="微软雅黑" panose="020B0503020204020204" pitchFamily="34" charset="-122"/>
              <a:ea typeface="微软雅黑" panose="020B0503020204020204" pitchFamily="34" charset="-122"/>
            </a:endParaRPr>
          </a:p>
          <a:p>
            <a:pPr lvl="0" algn="just">
              <a:lnSpc>
                <a:spcPts val="2300"/>
              </a:lnSpc>
              <a:defRPr/>
            </a:pPr>
            <a:r>
              <a:rPr lang="en-US" altLang="zh-CN" sz="1400" b="1" dirty="0">
                <a:solidFill>
                  <a:srgbClr val="000000"/>
                </a:solidFill>
                <a:latin typeface="微软雅黑" panose="020B0503020204020204" pitchFamily="34" charset="-122"/>
                <a:ea typeface="微软雅黑" panose="020B0503020204020204" pitchFamily="34" charset="-122"/>
              </a:rPr>
              <a:t>  4</a:t>
            </a:r>
            <a:r>
              <a:rPr lang="zh-CN" altLang="en-US" sz="1400" b="1" dirty="0">
                <a:solidFill>
                  <a:srgbClr val="000000"/>
                </a:solidFill>
                <a:latin typeface="微软雅黑" panose="020B0503020204020204" pitchFamily="34" charset="-122"/>
                <a:ea typeface="微软雅黑" panose="020B0503020204020204" pitchFamily="34" charset="-122"/>
              </a:rPr>
              <a:t>月：谨慎看多，</a:t>
            </a:r>
            <a:r>
              <a:rPr lang="en-US" altLang="zh-CN" sz="1400" b="1" dirty="0">
                <a:solidFill>
                  <a:srgbClr val="000000"/>
                </a:solidFill>
                <a:latin typeface="微软雅黑" panose="020B0503020204020204" pitchFamily="34" charset="-122"/>
                <a:ea typeface="微软雅黑" panose="020B0503020204020204" pitchFamily="34" charset="-122"/>
              </a:rPr>
              <a:t>5</a:t>
            </a:r>
            <a:r>
              <a:rPr lang="zh-CN" altLang="en-US" sz="1400" b="1" dirty="0">
                <a:solidFill>
                  <a:srgbClr val="000000"/>
                </a:solidFill>
                <a:latin typeface="微软雅黑" panose="020B0503020204020204" pitchFamily="34" charset="-122"/>
                <a:ea typeface="微软雅黑" panose="020B0503020204020204" pitchFamily="34" charset="-122"/>
              </a:rPr>
              <a:t>月：看多，</a:t>
            </a:r>
            <a:r>
              <a:rPr lang="en-US" altLang="zh-CN" sz="1400" b="1" dirty="0">
                <a:solidFill>
                  <a:srgbClr val="000000"/>
                </a:solidFill>
                <a:latin typeface="微软雅黑" panose="020B0503020204020204" pitchFamily="34" charset="-122"/>
                <a:ea typeface="微软雅黑" panose="020B0503020204020204" pitchFamily="34" charset="-122"/>
              </a:rPr>
              <a:t> 6</a:t>
            </a:r>
            <a:r>
              <a:rPr lang="zh-CN" altLang="en-US" sz="1400" b="1" dirty="0">
                <a:solidFill>
                  <a:srgbClr val="000000"/>
                </a:solidFill>
                <a:latin typeface="微软雅黑" panose="020B0503020204020204" pitchFamily="34" charset="-122"/>
                <a:ea typeface="微软雅黑" panose="020B0503020204020204" pitchFamily="34" charset="-122"/>
              </a:rPr>
              <a:t>月：看多</a:t>
            </a:r>
            <a:endParaRPr lang="en-US" altLang="zh-CN" sz="1400" b="1" dirty="0">
              <a:solidFill>
                <a:srgbClr val="000000"/>
              </a:solidFill>
              <a:latin typeface="微软雅黑" panose="020B0503020204020204" pitchFamily="34" charset="-122"/>
              <a:ea typeface="微软雅黑" panose="020B0503020204020204" pitchFamily="34" charset="-122"/>
            </a:endParaRPr>
          </a:p>
        </p:txBody>
      </p:sp>
      <p:sp>
        <p:nvSpPr>
          <p:cNvPr id="37" name="对话气泡: 圆角矩形 36"/>
          <p:cNvSpPr/>
          <p:nvPr/>
        </p:nvSpPr>
        <p:spPr bwMode="auto">
          <a:xfrm>
            <a:off x="6096000" y="952500"/>
            <a:ext cx="5932516" cy="1838195"/>
          </a:xfrm>
          <a:prstGeom prst="wedgeRoundRectCallout">
            <a:avLst>
              <a:gd name="adj1" fmla="val -34307"/>
              <a:gd name="adj2" fmla="val 55501"/>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39" name="对话气泡: 圆角矩形 38"/>
          <p:cNvSpPr/>
          <p:nvPr/>
        </p:nvSpPr>
        <p:spPr bwMode="auto">
          <a:xfrm>
            <a:off x="6070389" y="4056045"/>
            <a:ext cx="6016836" cy="2331135"/>
          </a:xfrm>
          <a:prstGeom prst="wedgeRoundRectCallout">
            <a:avLst>
              <a:gd name="adj1" fmla="val -34620"/>
              <a:gd name="adj2" fmla="val -55613"/>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1" name="对话气泡: 圆角矩形 40"/>
          <p:cNvSpPr/>
          <p:nvPr/>
        </p:nvSpPr>
        <p:spPr bwMode="auto">
          <a:xfrm>
            <a:off x="405765" y="4007940"/>
            <a:ext cx="5290194" cy="2379241"/>
          </a:xfrm>
          <a:prstGeom prst="wedgeRoundRectCallout">
            <a:avLst>
              <a:gd name="adj1" fmla="val 38270"/>
              <a:gd name="adj2" fmla="val -55286"/>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2" name="文本框 41"/>
          <p:cNvSpPr txBox="1"/>
          <p:nvPr/>
        </p:nvSpPr>
        <p:spPr>
          <a:xfrm>
            <a:off x="6070389" y="4075654"/>
            <a:ext cx="6007648" cy="2321533"/>
          </a:xfrm>
          <a:prstGeom prst="rect">
            <a:avLst/>
          </a:prstGeom>
          <a:noFill/>
        </p:spPr>
        <p:txBody>
          <a:bodyPr wrap="square" rtlCol="0">
            <a:spAutoFit/>
          </a:bodyPr>
          <a:lstStyle>
            <a:defPPr>
              <a:defRPr lang="en-US"/>
            </a:defPPr>
            <a:lvl1pPr>
              <a:defRPr sz="1800" b="1">
                <a:latin typeface="+mn-ea"/>
                <a:ea typeface="+mn-ea"/>
              </a:defRPr>
            </a:lvl1pPr>
          </a:lstStyle>
          <a:p>
            <a:pPr lvl="0" algn="just">
              <a:lnSpc>
                <a:spcPts val="2200"/>
              </a:lnSpc>
              <a:defRPr/>
            </a:pPr>
            <a:r>
              <a:rPr lang="zh-CN" altLang="en-US" sz="1400" b="0" dirty="0">
                <a:solidFill>
                  <a:srgbClr val="000000"/>
                </a:solidFill>
                <a:latin typeface="微软雅黑" panose="020B0503020204020204" pitchFamily="34" charset="-122"/>
                <a:ea typeface="微软雅黑" panose="020B0503020204020204" pitchFamily="34" charset="-122"/>
              </a:rPr>
              <a:t>“稳增长”政策继续加力，海外由“涨”向“滞”。增长数据显示国内局部疫情影响下经济增长面临较大压力，海外多个国家央行下调今年的增长预期，全球对于经济增长的担忧渐强，在中国的出口增速上可能也有所体现。这一背景之下，</a:t>
            </a:r>
            <a:r>
              <a:rPr lang="en-US" altLang="zh-CN" sz="1400" b="0" dirty="0">
                <a:solidFill>
                  <a:srgbClr val="000000"/>
                </a:solidFill>
                <a:latin typeface="微软雅黑" panose="020B0503020204020204" pitchFamily="34" charset="-122"/>
                <a:ea typeface="微软雅黑" panose="020B0503020204020204" pitchFamily="34" charset="-122"/>
              </a:rPr>
              <a:t>4</a:t>
            </a:r>
            <a:r>
              <a:rPr lang="zh-CN" altLang="en-US" sz="1400" b="0" dirty="0">
                <a:solidFill>
                  <a:srgbClr val="000000"/>
                </a:solidFill>
                <a:latin typeface="微软雅黑" panose="020B0503020204020204" pitchFamily="34" charset="-122"/>
                <a:ea typeface="微软雅黑" panose="020B0503020204020204" pitchFamily="34" charset="-122"/>
              </a:rPr>
              <a:t>月底至今政策明显加码，包括</a:t>
            </a:r>
            <a:r>
              <a:rPr lang="en-US" altLang="zh-CN" sz="1400" b="0" dirty="0">
                <a:solidFill>
                  <a:srgbClr val="000000"/>
                </a:solidFill>
                <a:latin typeface="微软雅黑" panose="020B0503020204020204" pitchFamily="34" charset="-122"/>
                <a:ea typeface="微软雅黑" panose="020B0503020204020204" pitchFamily="34" charset="-122"/>
              </a:rPr>
              <a:t>LPR</a:t>
            </a:r>
            <a:r>
              <a:rPr lang="zh-CN" altLang="en-US" sz="1400" b="0" dirty="0">
                <a:solidFill>
                  <a:srgbClr val="000000"/>
                </a:solidFill>
                <a:latin typeface="微软雅黑" panose="020B0503020204020204" pitchFamily="34" charset="-122"/>
                <a:ea typeface="微软雅黑" panose="020B0503020204020204" pitchFamily="34" charset="-122"/>
              </a:rPr>
              <a:t>超预期调降、国常会推出</a:t>
            </a:r>
            <a:r>
              <a:rPr lang="en-US" altLang="zh-CN" sz="1400" b="0" dirty="0">
                <a:solidFill>
                  <a:srgbClr val="000000"/>
                </a:solidFill>
                <a:latin typeface="微软雅黑" panose="020B0503020204020204" pitchFamily="34" charset="-122"/>
                <a:ea typeface="微软雅黑" panose="020B0503020204020204" pitchFamily="34" charset="-122"/>
              </a:rPr>
              <a:t>6</a:t>
            </a:r>
            <a:r>
              <a:rPr lang="zh-CN" altLang="en-US" sz="1400" b="0" dirty="0">
                <a:solidFill>
                  <a:srgbClr val="000000"/>
                </a:solidFill>
                <a:latin typeface="微软雅黑" panose="020B0503020204020204" pitchFamily="34" charset="-122"/>
                <a:ea typeface="微软雅黑" panose="020B0503020204020204" pitchFamily="34" charset="-122"/>
              </a:rPr>
              <a:t>方面</a:t>
            </a:r>
            <a:r>
              <a:rPr lang="en-US" altLang="zh-CN" sz="1400" b="0" dirty="0">
                <a:solidFill>
                  <a:srgbClr val="000000"/>
                </a:solidFill>
                <a:latin typeface="微软雅黑" panose="020B0503020204020204" pitchFamily="34" charset="-122"/>
                <a:ea typeface="微软雅黑" panose="020B0503020204020204" pitchFamily="34" charset="-122"/>
              </a:rPr>
              <a:t>33</a:t>
            </a:r>
            <a:r>
              <a:rPr lang="zh-CN" altLang="en-US" sz="1400" b="0" dirty="0">
                <a:solidFill>
                  <a:srgbClr val="000000"/>
                </a:solidFill>
                <a:latin typeface="微软雅黑" panose="020B0503020204020204" pitchFamily="34" charset="-122"/>
                <a:ea typeface="微软雅黑" panose="020B0503020204020204" pitchFamily="34" charset="-122"/>
              </a:rPr>
              <a:t>项稳经济措施，等等，地方及部门间的政策协调也在加强。</a:t>
            </a:r>
            <a:endParaRPr lang="en-US" altLang="zh-CN" sz="1400" b="0" dirty="0">
              <a:solidFill>
                <a:srgbClr val="000000"/>
              </a:solidFill>
              <a:latin typeface="微软雅黑" panose="020B0503020204020204" pitchFamily="34" charset="-122"/>
              <a:ea typeface="微软雅黑" panose="020B0503020204020204" pitchFamily="34" charset="-122"/>
            </a:endParaRPr>
          </a:p>
          <a:p>
            <a:pPr lvl="0" algn="just">
              <a:lnSpc>
                <a:spcPts val="2200"/>
              </a:lnSpc>
              <a:defRPr/>
            </a:pPr>
            <a:r>
              <a:rPr lang="zh-CN" altLang="en-US" sz="1400" dirty="0">
                <a:solidFill>
                  <a:srgbClr val="000000"/>
                </a:solidFill>
                <a:latin typeface="微软雅黑" panose="020B0503020204020204" pitchFamily="34" charset="-122"/>
                <a:ea typeface="微软雅黑" panose="020B0503020204020204" pitchFamily="34" charset="-122"/>
              </a:rPr>
              <a:t>配置建议：“稳增长”、“高股息”仍有相对配置价值；基本面较为健康的板块值得关注；“攻守”转换仍需等待契机</a:t>
            </a:r>
            <a:endParaRPr lang="en-US" altLang="zh-CN" sz="1400" dirty="0">
              <a:solidFill>
                <a:srgbClr val="000000"/>
              </a:solidFill>
              <a:latin typeface="微软雅黑" panose="020B0503020204020204" pitchFamily="34" charset="-122"/>
              <a:ea typeface="微软雅黑" panose="020B0503020204020204" pitchFamily="34" charset="-122"/>
            </a:endParaRPr>
          </a:p>
          <a:p>
            <a:pPr lvl="0" algn="just">
              <a:lnSpc>
                <a:spcPts val="2200"/>
              </a:lnSpc>
              <a:defRPr/>
            </a:pPr>
            <a:r>
              <a:rPr lang="en-US" altLang="zh-CN" sz="1400" dirty="0">
                <a:solidFill>
                  <a:srgbClr val="000000"/>
                </a:solidFill>
                <a:latin typeface="微软雅黑" panose="020B0503020204020204" pitchFamily="34" charset="-122"/>
                <a:ea typeface="微软雅黑" panose="020B0503020204020204" pitchFamily="34" charset="-122"/>
              </a:rPr>
              <a:t>   4</a:t>
            </a:r>
            <a:r>
              <a:rPr lang="zh-CN" altLang="en-US" sz="1400" dirty="0">
                <a:solidFill>
                  <a:srgbClr val="000000"/>
                </a:solidFill>
                <a:latin typeface="微软雅黑" panose="020B0503020204020204" pitchFamily="34" charset="-122"/>
                <a:ea typeface="微软雅黑" panose="020B0503020204020204" pitchFamily="34" charset="-122"/>
              </a:rPr>
              <a:t>月：中性  </a:t>
            </a:r>
            <a:r>
              <a:rPr lang="en-US" altLang="zh-CN" sz="1400" dirty="0">
                <a:solidFill>
                  <a:srgbClr val="000000"/>
                </a:solidFill>
                <a:latin typeface="微软雅黑" panose="020B0503020204020204" pitchFamily="34" charset="-122"/>
                <a:ea typeface="微软雅黑" panose="020B0503020204020204" pitchFamily="34" charset="-122"/>
              </a:rPr>
              <a:t>5</a:t>
            </a:r>
            <a:r>
              <a:rPr lang="zh-CN" altLang="en-US" sz="1400" dirty="0">
                <a:solidFill>
                  <a:srgbClr val="000000"/>
                </a:solidFill>
                <a:latin typeface="微软雅黑" panose="020B0503020204020204" pitchFamily="34" charset="-122"/>
                <a:ea typeface="微软雅黑" panose="020B0503020204020204" pitchFamily="34" charset="-122"/>
              </a:rPr>
              <a:t>月：谨慎看多，</a:t>
            </a:r>
            <a:r>
              <a:rPr lang="en-US" altLang="zh-CN" sz="1400" dirty="0">
                <a:solidFill>
                  <a:srgbClr val="000000"/>
                </a:solidFill>
                <a:latin typeface="微软雅黑" panose="020B0503020204020204" pitchFamily="34" charset="-122"/>
                <a:ea typeface="微软雅黑" panose="020B0503020204020204" pitchFamily="34" charset="-122"/>
              </a:rPr>
              <a:t> 6</a:t>
            </a:r>
            <a:r>
              <a:rPr lang="zh-CN" altLang="en-US" sz="1400" dirty="0">
                <a:solidFill>
                  <a:srgbClr val="000000"/>
                </a:solidFill>
                <a:latin typeface="微软雅黑" panose="020B0503020204020204" pitchFamily="34" charset="-122"/>
                <a:ea typeface="微软雅黑" panose="020B0503020204020204" pitchFamily="34" charset="-122"/>
              </a:rPr>
              <a:t>月：看多</a:t>
            </a:r>
            <a:endParaRPr lang="en-US" altLang="zh-CN" sz="1400" dirty="0">
              <a:solidFill>
                <a:srgbClr val="000000"/>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423891" y="4017946"/>
            <a:ext cx="5290195" cy="2379241"/>
          </a:xfrm>
          <a:prstGeom prst="rect">
            <a:avLst/>
          </a:prstGeom>
          <a:noFill/>
        </p:spPr>
        <p:txBody>
          <a:bodyPr wrap="square" rtlCol="0">
            <a:spAutoFit/>
          </a:bodyPr>
          <a:lstStyle/>
          <a:p>
            <a:pPr lvl="0" algn="just">
              <a:lnSpc>
                <a:spcPts val="2000"/>
              </a:lnSpc>
              <a:defRPr/>
            </a:pPr>
            <a:r>
              <a:rPr lang="zh-CN" altLang="en-US" sz="1400" dirty="0">
                <a:solidFill>
                  <a:srgbClr val="000000"/>
                </a:solidFill>
                <a:latin typeface="微软雅黑" panose="020B0503020204020204" pitchFamily="34" charset="-122"/>
                <a:ea typeface="微软雅黑" panose="020B0503020204020204" pitchFamily="34" charset="-122"/>
              </a:rPr>
              <a:t>风继续吹</a:t>
            </a:r>
            <a:r>
              <a:rPr lang="en-US" altLang="zh-CN" sz="1400" dirty="0">
                <a:solidFill>
                  <a:srgbClr val="000000"/>
                </a:solidFill>
                <a:latin typeface="微软雅黑" panose="020B0503020204020204" pitchFamily="34" charset="-122"/>
                <a:ea typeface="微软雅黑" panose="020B0503020204020204" pitchFamily="34" charset="-122"/>
              </a:rPr>
              <a:t>,“</a:t>
            </a:r>
            <a:r>
              <a:rPr lang="zh-CN" altLang="en-US" sz="1400" dirty="0">
                <a:solidFill>
                  <a:srgbClr val="000000"/>
                </a:solidFill>
                <a:latin typeface="微软雅黑" panose="020B0503020204020204" pitchFamily="34" charset="-122"/>
                <a:ea typeface="微软雅黑" panose="020B0503020204020204" pitchFamily="34" charset="-122"/>
              </a:rPr>
              <a:t>新半军”修复也将继续。</a:t>
            </a:r>
            <a:r>
              <a:rPr lang="en-US" altLang="zh-CN" sz="1400" dirty="0">
                <a:solidFill>
                  <a:srgbClr val="000000"/>
                </a:solidFill>
                <a:latin typeface="微软雅黑" panose="020B0503020204020204" pitchFamily="34" charset="-122"/>
                <a:ea typeface="微软雅黑" panose="020B0503020204020204" pitchFamily="34" charset="-122"/>
              </a:rPr>
              <a:t>1</a:t>
            </a:r>
            <a:r>
              <a:rPr lang="zh-CN" altLang="en-US" sz="1400" dirty="0">
                <a:solidFill>
                  <a:srgbClr val="000000"/>
                </a:solidFill>
                <a:latin typeface="微软雅黑" panose="020B0503020204020204" pitchFamily="34" charset="-122"/>
                <a:ea typeface="微软雅黑" panose="020B0503020204020204" pitchFamily="34" charset="-122"/>
              </a:rPr>
              <a:t>）国内政策暖风呵护大盘及风险偏好。</a:t>
            </a:r>
            <a:r>
              <a:rPr lang="en-US" altLang="zh-CN" sz="1400" dirty="0">
                <a:solidFill>
                  <a:srgbClr val="000000"/>
                </a:solidFill>
                <a:latin typeface="微软雅黑" panose="020B0503020204020204" pitchFamily="34" charset="-122"/>
                <a:ea typeface="微软雅黑" panose="020B0503020204020204" pitchFamily="34" charset="-122"/>
              </a:rPr>
              <a:t>2</a:t>
            </a:r>
            <a:r>
              <a:rPr lang="zh-CN" altLang="en-US" sz="1400" dirty="0">
                <a:solidFill>
                  <a:srgbClr val="000000"/>
                </a:solidFill>
                <a:latin typeface="微软雅黑" panose="020B0503020204020204" pitchFamily="34" charset="-122"/>
                <a:ea typeface="微软雅黑" panose="020B0503020204020204" pitchFamily="34" charset="-122"/>
              </a:rPr>
              <a:t>）美债利率震荡下行，对“新半军”的冲击缓解。</a:t>
            </a:r>
            <a:r>
              <a:rPr lang="en-US" altLang="zh-CN" sz="1400" dirty="0">
                <a:solidFill>
                  <a:srgbClr val="000000"/>
                </a:solidFill>
                <a:latin typeface="微软雅黑" panose="020B0503020204020204" pitchFamily="34" charset="-122"/>
                <a:ea typeface="微软雅黑" panose="020B0503020204020204" pitchFamily="34" charset="-122"/>
              </a:rPr>
              <a:t>3</a:t>
            </a:r>
            <a:r>
              <a:rPr lang="zh-CN" altLang="en-US" sz="1400" dirty="0">
                <a:solidFill>
                  <a:srgbClr val="000000"/>
                </a:solidFill>
                <a:latin typeface="微软雅黑" panose="020B0503020204020204" pitchFamily="34" charset="-122"/>
                <a:ea typeface="微软雅黑" panose="020B0503020204020204" pitchFamily="34" charset="-122"/>
              </a:rPr>
              <a:t>）当前“新半军”拥挤度仍处于中等偏低水平。</a:t>
            </a:r>
            <a:r>
              <a:rPr lang="en-US" altLang="zh-CN" sz="1400" dirty="0">
                <a:solidFill>
                  <a:srgbClr val="000000"/>
                </a:solidFill>
                <a:latin typeface="微软雅黑" panose="020B0503020204020204" pitchFamily="34" charset="-122"/>
                <a:ea typeface="微软雅黑" panose="020B0503020204020204" pitchFamily="34" charset="-122"/>
              </a:rPr>
              <a:t>4</a:t>
            </a:r>
            <a:r>
              <a:rPr lang="zh-CN" altLang="en-US" sz="1400" dirty="0">
                <a:solidFill>
                  <a:srgbClr val="000000"/>
                </a:solidFill>
                <a:latin typeface="微软雅黑" panose="020B0503020204020204" pitchFamily="34" charset="-122"/>
                <a:ea typeface="微软雅黑" panose="020B0503020204020204" pitchFamily="34" charset="-122"/>
              </a:rPr>
              <a:t>）随着国内疫情持续改善，海外资金已在加速回流。</a:t>
            </a:r>
            <a:r>
              <a:rPr lang="en-US" altLang="zh-CN" sz="1400" dirty="0">
                <a:solidFill>
                  <a:srgbClr val="000000"/>
                </a:solidFill>
                <a:latin typeface="微软雅黑" panose="020B0503020204020204" pitchFamily="34" charset="-122"/>
                <a:ea typeface="微软雅黑" panose="020B0503020204020204" pitchFamily="34" charset="-122"/>
              </a:rPr>
              <a:t>5</a:t>
            </a:r>
            <a:r>
              <a:rPr lang="zh-CN" altLang="en-US" sz="1400" dirty="0">
                <a:solidFill>
                  <a:srgbClr val="000000"/>
                </a:solidFill>
                <a:latin typeface="微软雅黑" panose="020B0503020204020204" pitchFamily="34" charset="-122"/>
                <a:ea typeface="微软雅黑" panose="020B0503020204020204" pitchFamily="34" charset="-122"/>
              </a:rPr>
              <a:t>）市场已开始更加理性、从容地去挖掘“新半军”中被掩盖、错杀的亮点。</a:t>
            </a:r>
            <a:r>
              <a:rPr lang="en-US" altLang="zh-CN" sz="1400" dirty="0">
                <a:solidFill>
                  <a:srgbClr val="000000"/>
                </a:solidFill>
                <a:latin typeface="微软雅黑" panose="020B0503020204020204" pitchFamily="34" charset="-122"/>
                <a:ea typeface="微软雅黑" panose="020B0503020204020204" pitchFamily="34" charset="-122"/>
              </a:rPr>
              <a:t>6</a:t>
            </a:r>
            <a:r>
              <a:rPr lang="zh-CN" altLang="en-US" sz="1400" dirty="0">
                <a:solidFill>
                  <a:srgbClr val="000000"/>
                </a:solidFill>
                <a:latin typeface="微软雅黑" panose="020B0503020204020204" pitchFamily="34" charset="-122"/>
                <a:ea typeface="微软雅黑" panose="020B0503020204020204" pitchFamily="34" charset="-122"/>
              </a:rPr>
              <a:t>）最后，结合我们择时框架的判断，“新半军”的修复窗口仍将持续。</a:t>
            </a:r>
            <a:endParaRPr lang="en-US" altLang="zh-CN" sz="1400" dirty="0">
              <a:solidFill>
                <a:srgbClr val="000000"/>
              </a:solidFill>
              <a:latin typeface="微软雅黑" panose="020B0503020204020204" pitchFamily="34" charset="-122"/>
              <a:ea typeface="微软雅黑" panose="020B0503020204020204" pitchFamily="34" charset="-122"/>
            </a:endParaRPr>
          </a:p>
          <a:p>
            <a:pPr lvl="0" algn="just">
              <a:lnSpc>
                <a:spcPts val="2000"/>
              </a:lnSpc>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配置</a:t>
            </a:r>
            <a:r>
              <a:rPr lang="zh-CN" altLang="en-US" sz="1400" b="1" dirty="0">
                <a:solidFill>
                  <a:srgbClr val="000000"/>
                </a:solidFill>
                <a:latin typeface="微软雅黑" panose="020B0503020204020204" pitchFamily="34" charset="-122"/>
                <a:ea typeface="微软雅黑" panose="020B0503020204020204" pitchFamily="34" charset="-122"/>
              </a:rPr>
              <a:t>建议：“新半军”中，免疫力较强、维持高景气的方向；消费核心资产；“稳增长”板块</a:t>
            </a:r>
            <a:endParaRPr lang="en-US" altLang="zh-CN" sz="1400" b="1" dirty="0">
              <a:solidFill>
                <a:srgbClr val="000000"/>
              </a:solidFill>
              <a:latin typeface="微软雅黑" panose="020B0503020204020204" pitchFamily="34" charset="-122"/>
              <a:ea typeface="微软雅黑" panose="020B0503020204020204" pitchFamily="34" charset="-122"/>
            </a:endParaRPr>
          </a:p>
          <a:p>
            <a:pPr lvl="0" algn="just">
              <a:lnSpc>
                <a:spcPts val="2000"/>
              </a:lnSpc>
              <a:defRPr/>
            </a:pPr>
            <a:r>
              <a:rPr lang="en-US" altLang="zh-CN" sz="1400" b="1" dirty="0">
                <a:solidFill>
                  <a:srgbClr val="000000"/>
                </a:solidFill>
                <a:latin typeface="微软雅黑" panose="020B0503020204020204" pitchFamily="34" charset="-122"/>
                <a:ea typeface="微软雅黑" panose="020B0503020204020204" pitchFamily="34" charset="-122"/>
              </a:rPr>
              <a:t>   4</a:t>
            </a:r>
            <a:r>
              <a:rPr lang="zh-CN" altLang="en-US" sz="1400" b="1" dirty="0">
                <a:solidFill>
                  <a:srgbClr val="000000"/>
                </a:solidFill>
                <a:latin typeface="微软雅黑" panose="020B0503020204020204" pitchFamily="34" charset="-122"/>
                <a:ea typeface="微软雅黑" panose="020B0503020204020204" pitchFamily="34" charset="-122"/>
              </a:rPr>
              <a:t>月：谨慎看多，</a:t>
            </a:r>
            <a:r>
              <a:rPr lang="en-US" altLang="zh-CN" sz="1400" b="1" dirty="0">
                <a:solidFill>
                  <a:srgbClr val="000000"/>
                </a:solidFill>
                <a:latin typeface="微软雅黑" panose="020B0503020204020204" pitchFamily="34" charset="-122"/>
                <a:ea typeface="微软雅黑" panose="020B0503020204020204" pitchFamily="34" charset="-122"/>
              </a:rPr>
              <a:t>5</a:t>
            </a:r>
            <a:r>
              <a:rPr lang="zh-CN" altLang="en-US" sz="1400" b="1" dirty="0">
                <a:solidFill>
                  <a:srgbClr val="000000"/>
                </a:solidFill>
                <a:latin typeface="微软雅黑" panose="020B0503020204020204" pitchFamily="34" charset="-122"/>
                <a:ea typeface="微软雅黑" panose="020B0503020204020204" pitchFamily="34" charset="-122"/>
              </a:rPr>
              <a:t>月：谨慎看多，</a:t>
            </a:r>
            <a:r>
              <a:rPr lang="en-US" altLang="zh-CN" sz="1400" b="1" dirty="0">
                <a:solidFill>
                  <a:srgbClr val="000000"/>
                </a:solidFill>
                <a:latin typeface="微软雅黑" panose="020B0503020204020204" pitchFamily="34" charset="-122"/>
                <a:ea typeface="微软雅黑" panose="020B0503020204020204" pitchFamily="34" charset="-122"/>
              </a:rPr>
              <a:t> 6</a:t>
            </a:r>
            <a:r>
              <a:rPr lang="zh-CN" altLang="en-US" sz="1400" b="1" dirty="0">
                <a:solidFill>
                  <a:srgbClr val="000000"/>
                </a:solidFill>
                <a:latin typeface="微软雅黑" panose="020B0503020204020204" pitchFamily="34" charset="-122"/>
                <a:ea typeface="微软雅黑" panose="020B0503020204020204" pitchFamily="34" charset="-122"/>
              </a:rPr>
              <a:t>月：看多，</a:t>
            </a:r>
            <a:endPar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7" name="文本框 16">
            <a:extLst>
              <a:ext uri="{FF2B5EF4-FFF2-40B4-BE49-F238E27FC236}">
                <a16:creationId xmlns:a16="http://schemas.microsoft.com/office/drawing/2014/main" id="{09326E97-0652-430B-A78F-EB67DFE8AF09}"/>
              </a:ext>
            </a:extLst>
          </p:cNvPr>
          <p:cNvSpPr txBox="1"/>
          <p:nvPr/>
        </p:nvSpPr>
        <p:spPr>
          <a:xfrm>
            <a:off x="6162916" y="991923"/>
            <a:ext cx="5865600" cy="1866280"/>
          </a:xfrm>
          <a:prstGeom prst="rect">
            <a:avLst/>
          </a:prstGeom>
          <a:noFill/>
        </p:spPr>
        <p:txBody>
          <a:bodyPr wrap="square" rtlCol="0">
            <a:spAutoFit/>
          </a:bodyPr>
          <a:lstStyle/>
          <a:p>
            <a:pPr lvl="0" algn="just">
              <a:lnSpc>
                <a:spcPts val="2000"/>
              </a:lnSpc>
              <a:defRPr/>
            </a:pPr>
            <a:r>
              <a:rPr lang="zh-CN" altLang="en-US" sz="1400" dirty="0">
                <a:solidFill>
                  <a:srgbClr val="000000"/>
                </a:solidFill>
                <a:latin typeface="微软雅黑" panose="020B0503020204020204" pitchFamily="34" charset="-122"/>
                <a:ea typeface="微软雅黑" panose="020B0503020204020204" pitchFamily="34" charset="-122"/>
              </a:rPr>
              <a:t>回顾</a:t>
            </a:r>
            <a:r>
              <a:rPr lang="en-US" altLang="zh-CN" sz="1400" dirty="0">
                <a:solidFill>
                  <a:srgbClr val="000000"/>
                </a:solidFill>
                <a:latin typeface="微软雅黑" panose="020B0503020204020204" pitchFamily="34" charset="-122"/>
                <a:ea typeface="微软雅黑" panose="020B0503020204020204" pitchFamily="34" charset="-122"/>
              </a:rPr>
              <a:t>5</a:t>
            </a:r>
            <a:r>
              <a:rPr lang="zh-CN" altLang="en-US" sz="1400" dirty="0">
                <a:solidFill>
                  <a:srgbClr val="000000"/>
                </a:solidFill>
                <a:latin typeface="微软雅黑" panose="020B0503020204020204" pitchFamily="34" charset="-122"/>
                <a:ea typeface="微软雅黑" panose="020B0503020204020204" pitchFamily="34" charset="-122"/>
              </a:rPr>
              <a:t>月，内外因素边际回暖，</a:t>
            </a:r>
            <a:r>
              <a:rPr lang="en-US" altLang="zh-CN" sz="1400" dirty="0">
                <a:solidFill>
                  <a:srgbClr val="000000"/>
                </a:solidFill>
                <a:latin typeface="微软雅黑" panose="020B0503020204020204" pitchFamily="34" charset="-122"/>
                <a:ea typeface="微软雅黑" panose="020B0503020204020204" pitchFamily="34" charset="-122"/>
              </a:rPr>
              <a:t>A</a:t>
            </a:r>
            <a:r>
              <a:rPr lang="zh-CN" altLang="en-US" sz="1400" dirty="0">
                <a:solidFill>
                  <a:srgbClr val="000000"/>
                </a:solidFill>
                <a:latin typeface="微软雅黑" panose="020B0503020204020204" pitchFamily="34" charset="-122"/>
                <a:ea typeface="微软雅黑" panose="020B0503020204020204" pitchFamily="34" charset="-122"/>
              </a:rPr>
              <a:t>股市场企稳回升，汽车、光伏、风电、军工等科技制造板块持续走强，原油、煤炭、农业等通胀主线表现也较突出。海外方面，海外通胀重压下，中美贸易环境或有阶段性改善。国内环境方面，部分城市疫情逐步得到控制，政策主线转向稳经济大盘。</a:t>
            </a:r>
            <a:endParaRPr lang="en-US" altLang="zh-CN" sz="1400" dirty="0">
              <a:solidFill>
                <a:srgbClr val="000000"/>
              </a:solidFill>
              <a:latin typeface="微软雅黑" panose="020B0503020204020204" pitchFamily="34" charset="-122"/>
              <a:ea typeface="微软雅黑" panose="020B0503020204020204" pitchFamily="34" charset="-122"/>
            </a:endParaRPr>
          </a:p>
          <a:p>
            <a:pPr lvl="0" algn="just">
              <a:lnSpc>
                <a:spcPts val="2000"/>
              </a:lnSpc>
              <a:defRPr/>
            </a:pPr>
            <a:r>
              <a:rPr lang="zh-CN" altLang="en-US" sz="1400" b="1" dirty="0">
                <a:solidFill>
                  <a:srgbClr val="000000"/>
                </a:solidFill>
                <a:latin typeface="微软雅黑" panose="020B0503020204020204" pitchFamily="34" charset="-122"/>
                <a:ea typeface="微软雅黑" panose="020B0503020204020204" pitchFamily="34" charset="-122"/>
              </a:rPr>
              <a:t>配置建议：军工、新能源基建、汽车半导体、医美、信创、药房、调味品食品加工、旅游酒店、餐饮。</a:t>
            </a:r>
            <a:endParaRPr lang="en-US" altLang="zh-CN" sz="1400" b="1" dirty="0">
              <a:solidFill>
                <a:srgbClr val="000000"/>
              </a:solidFill>
              <a:latin typeface="微软雅黑" panose="020B0503020204020204" pitchFamily="34" charset="-122"/>
              <a:ea typeface="微软雅黑" panose="020B0503020204020204" pitchFamily="34" charset="-122"/>
            </a:endParaRPr>
          </a:p>
          <a:p>
            <a:pPr lvl="0" algn="just">
              <a:lnSpc>
                <a:spcPts val="2000"/>
              </a:lnSpc>
              <a:defRPr/>
            </a:pPr>
            <a:r>
              <a:rPr lang="en-US" altLang="zh-CN" sz="1400" b="1" dirty="0">
                <a:solidFill>
                  <a:srgbClr val="000000"/>
                </a:solidFill>
                <a:latin typeface="微软雅黑" panose="020B0503020204020204" pitchFamily="34" charset="-122"/>
                <a:ea typeface="微软雅黑" panose="020B0503020204020204" pitchFamily="34" charset="-122"/>
              </a:rPr>
              <a:t>  4</a:t>
            </a:r>
            <a:r>
              <a:rPr lang="zh-CN" altLang="en-US" sz="1400" b="1" dirty="0">
                <a:solidFill>
                  <a:srgbClr val="000000"/>
                </a:solidFill>
                <a:latin typeface="微软雅黑" panose="020B0503020204020204" pitchFamily="34" charset="-122"/>
                <a:ea typeface="微软雅黑" panose="020B0503020204020204" pitchFamily="34" charset="-122"/>
              </a:rPr>
              <a:t>月：中性，</a:t>
            </a:r>
            <a:r>
              <a:rPr lang="en-US" altLang="zh-CN" sz="1400" b="1" dirty="0">
                <a:solidFill>
                  <a:srgbClr val="000000"/>
                </a:solidFill>
                <a:latin typeface="微软雅黑" panose="020B0503020204020204" pitchFamily="34" charset="-122"/>
                <a:ea typeface="微软雅黑" panose="020B0503020204020204" pitchFamily="34" charset="-122"/>
              </a:rPr>
              <a:t>5</a:t>
            </a:r>
            <a:r>
              <a:rPr lang="zh-CN" altLang="en-US" sz="1400" b="1" dirty="0">
                <a:solidFill>
                  <a:srgbClr val="000000"/>
                </a:solidFill>
                <a:latin typeface="微软雅黑" panose="020B0503020204020204" pitchFamily="34" charset="-122"/>
                <a:ea typeface="微软雅黑" panose="020B0503020204020204" pitchFamily="34" charset="-122"/>
              </a:rPr>
              <a:t>月：谨慎看多，</a:t>
            </a:r>
            <a:r>
              <a:rPr lang="en-US" altLang="zh-CN" sz="1400" b="1" dirty="0">
                <a:solidFill>
                  <a:srgbClr val="000000"/>
                </a:solidFill>
                <a:latin typeface="微软雅黑" panose="020B0503020204020204" pitchFamily="34" charset="-122"/>
                <a:ea typeface="微软雅黑" panose="020B0503020204020204" pitchFamily="34" charset="-122"/>
              </a:rPr>
              <a:t> 6</a:t>
            </a:r>
            <a:r>
              <a:rPr lang="zh-CN" altLang="en-US" sz="1400" b="1" dirty="0">
                <a:solidFill>
                  <a:srgbClr val="000000"/>
                </a:solidFill>
                <a:latin typeface="微软雅黑" panose="020B0503020204020204" pitchFamily="34" charset="-122"/>
                <a:ea typeface="微软雅黑" panose="020B0503020204020204" pitchFamily="34" charset="-122"/>
              </a:rPr>
              <a:t>月：看多</a:t>
            </a:r>
            <a:endParaRPr lang="en-US" altLang="zh-CN" sz="1400" b="1" dirty="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34665385"/>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1595439" y="1071563"/>
            <a:ext cx="8929687" cy="3071812"/>
          </a:xfrm>
          <a:prstGeom prst="rect">
            <a:avLst/>
          </a:prstGeom>
          <a:noFill/>
          <a:ln w="9525">
            <a:noFill/>
            <a:miter lim="800000"/>
          </a:ln>
        </p:spPr>
        <p:txBody>
          <a:bodyPr/>
          <a:lstStyle/>
          <a:p>
            <a:pPr marL="342900" marR="0" lvl="0" indent="-342900" algn="l" defTabSz="914400" rtl="0" eaLnBrk="1" fontAlgn="auto" latinLnBrk="0" hangingPunct="1">
              <a:lnSpc>
                <a:spcPct val="135000"/>
              </a:lnSpc>
              <a:spcBef>
                <a:spcPct val="20000"/>
              </a:spcBef>
              <a:spcAft>
                <a:spcPts val="0"/>
              </a:spcAft>
              <a:buClr>
                <a:srgbClr val="6699FF"/>
              </a:buClr>
              <a:buSzTx/>
              <a:buFont typeface="Wingdings" panose="05000000000000000000" pitchFamily="2" charset="2"/>
              <a:buChar char="n"/>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 typeface="Wingdings" panose="05000000000000000000" pitchFamily="2" charset="2"/>
              <a:buChar char="n"/>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r>
              <a:rPr kumimoji="0" lang="zh-CN" altLang="en-US" sz="1800" b="1" i="0" u="none" strike="noStrike" kern="1200" cap="none" spc="0" normalizeH="0" baseline="0" noProof="0" dirty="0">
                <a:ln>
                  <a:noFill/>
                </a:ln>
                <a:solidFill>
                  <a:srgbClr val="000066"/>
                </a:solidFill>
                <a:effectLst/>
                <a:uLnTx/>
                <a:uFillTx/>
                <a:latin typeface="幼圆"/>
                <a:ea typeface="幼圆"/>
                <a:cs typeface="+mn-cs"/>
              </a:rPr>
              <a:t>    </a:t>
            </a: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0" marR="0" lvl="0" indent="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panose="02010509060101010101" pitchFamily="49" charset="-122"/>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600" b="1" i="0" u="none" strike="noStrike" kern="1200" cap="none" spc="0" normalizeH="0" baseline="0" noProof="0" dirty="0">
              <a:ln>
                <a:noFill/>
              </a:ln>
              <a:solidFill>
                <a:srgbClr val="000066"/>
              </a:solidFill>
              <a:effectLst/>
              <a:uLnTx/>
              <a:uFillTx/>
              <a:latin typeface="幼圆"/>
              <a:ea typeface="幼圆" panose="020105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幼圆"/>
              <a:ea typeface="幼圆"/>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幼圆"/>
                <a:ea typeface="幼圆"/>
                <a:cs typeface="+mn-cs"/>
              </a:rPr>
              <a:t> </a:t>
            </a:r>
          </a:p>
        </p:txBody>
      </p:sp>
      <p:sp>
        <p:nvSpPr>
          <p:cNvPr id="32771" name="Rectangle 2"/>
          <p:cNvSpPr>
            <a:spLocks noChangeArrowheads="1"/>
          </p:cNvSpPr>
          <p:nvPr/>
        </p:nvSpPr>
        <p:spPr bwMode="white">
          <a:xfrm>
            <a:off x="230400" y="295201"/>
            <a:ext cx="1175678" cy="401486"/>
          </a:xfrm>
          <a:prstGeom prst="rect">
            <a:avLst/>
          </a:prstGeom>
          <a:noFill/>
          <a:ln w="9525">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展望</a:t>
            </a:r>
          </a:p>
        </p:txBody>
      </p:sp>
      <p:sp>
        <p:nvSpPr>
          <p:cNvPr id="2" name="文本框 1">
            <a:extLst>
              <a:ext uri="{FF2B5EF4-FFF2-40B4-BE49-F238E27FC236}">
                <a16:creationId xmlns:a16="http://schemas.microsoft.com/office/drawing/2014/main" id="{AD149310-3EB9-4068-9087-3E73B071AF7F}"/>
              </a:ext>
            </a:extLst>
          </p:cNvPr>
          <p:cNvSpPr txBox="1"/>
          <p:nvPr/>
        </p:nvSpPr>
        <p:spPr bwMode="auto">
          <a:xfrm>
            <a:off x="1073943" y="1071563"/>
            <a:ext cx="10044113" cy="4994765"/>
          </a:xfrm>
          <a:prstGeom prst="rect">
            <a:avLst/>
          </a:prstGeom>
          <a:noFill/>
          <a:ln w="9525">
            <a:noFill/>
            <a:miter lim="800000"/>
          </a:ln>
        </p:spPr>
        <p:txBody>
          <a:bodyPr wrap="square" rtlCol="0">
            <a:spAutoFit/>
          </a:bodyPr>
          <a:lstStyle/>
          <a:p>
            <a:pPr indent="720000" algn="just">
              <a:lnSpc>
                <a:spcPct val="200000"/>
              </a:lnSpc>
              <a:defRPr/>
            </a:pPr>
            <a:r>
              <a:rPr lang="en-US" altLang="zh-CN" dirty="0">
                <a:solidFill>
                  <a:srgbClr val="151515"/>
                </a:solidFill>
                <a:latin typeface="Microsoft YaHei" panose="020B0503020204020204" pitchFamily="34" charset="-122"/>
                <a:ea typeface="Microsoft YaHei" panose="020B0503020204020204" pitchFamily="34" charset="-122"/>
              </a:rPr>
              <a:t>5</a:t>
            </a:r>
            <a:r>
              <a:rPr lang="zh-CN" altLang="en-US" dirty="0">
                <a:solidFill>
                  <a:srgbClr val="151515"/>
                </a:solidFill>
                <a:latin typeface="Microsoft YaHei" panose="020B0503020204020204" pitchFamily="34" charset="-122"/>
                <a:ea typeface="Microsoft YaHei" panose="020B0503020204020204" pitchFamily="34" charset="-122"/>
              </a:rPr>
              <a:t>月随着上海疫情逐步缓和，市场信心有所恢复。与海外方面表现欠佳不同，</a:t>
            </a:r>
            <a:r>
              <a:rPr lang="en-US" altLang="zh-CN" dirty="0">
                <a:solidFill>
                  <a:srgbClr val="151515"/>
                </a:solidFill>
                <a:latin typeface="Microsoft YaHei" panose="020B0503020204020204" pitchFamily="34" charset="-122"/>
                <a:ea typeface="Microsoft YaHei" panose="020B0503020204020204" pitchFamily="34" charset="-122"/>
              </a:rPr>
              <a:t>A</a:t>
            </a:r>
            <a:r>
              <a:rPr lang="zh-CN" altLang="en-US" dirty="0">
                <a:solidFill>
                  <a:srgbClr val="151515"/>
                </a:solidFill>
                <a:latin typeface="Microsoft YaHei" panose="020B0503020204020204" pitchFamily="34" charset="-122"/>
                <a:ea typeface="Microsoft YaHei" panose="020B0503020204020204" pitchFamily="34" charset="-122"/>
              </a:rPr>
              <a:t>股</a:t>
            </a:r>
            <a:r>
              <a:rPr lang="en-US" altLang="zh-CN" dirty="0">
                <a:solidFill>
                  <a:srgbClr val="151515"/>
                </a:solidFill>
                <a:latin typeface="Microsoft YaHei" panose="020B0503020204020204" pitchFamily="34" charset="-122"/>
                <a:ea typeface="Microsoft YaHei" panose="020B0503020204020204" pitchFamily="34" charset="-122"/>
              </a:rPr>
              <a:t>5</a:t>
            </a:r>
            <a:r>
              <a:rPr lang="zh-CN" altLang="en-US" dirty="0">
                <a:solidFill>
                  <a:srgbClr val="151515"/>
                </a:solidFill>
                <a:latin typeface="Microsoft YaHei" panose="020B0503020204020204" pitchFamily="34" charset="-122"/>
                <a:ea typeface="Microsoft YaHei" panose="020B0503020204020204" pitchFamily="34" charset="-122"/>
              </a:rPr>
              <a:t>月表现尚可，震荡上行，主要股指全部收阳，科创</a:t>
            </a:r>
            <a:r>
              <a:rPr lang="en-US" altLang="zh-CN" dirty="0">
                <a:solidFill>
                  <a:srgbClr val="151515"/>
                </a:solidFill>
                <a:latin typeface="Microsoft YaHei" panose="020B0503020204020204" pitchFamily="34" charset="-122"/>
                <a:ea typeface="Microsoft YaHei" panose="020B0503020204020204" pitchFamily="34" charset="-122"/>
              </a:rPr>
              <a:t>50</a:t>
            </a:r>
            <a:r>
              <a:rPr lang="zh-CN" altLang="en-US" dirty="0">
                <a:solidFill>
                  <a:srgbClr val="151515"/>
                </a:solidFill>
                <a:latin typeface="Microsoft YaHei" panose="020B0503020204020204" pitchFamily="34" charset="-122"/>
                <a:ea typeface="Microsoft YaHei" panose="020B0503020204020204" pitchFamily="34" charset="-122"/>
              </a:rPr>
              <a:t>涨幅达</a:t>
            </a:r>
            <a:r>
              <a:rPr lang="en-US" altLang="zh-CN" dirty="0">
                <a:solidFill>
                  <a:srgbClr val="151515"/>
                </a:solidFill>
                <a:latin typeface="Microsoft YaHei" panose="020B0503020204020204" pitchFamily="34" charset="-122"/>
                <a:ea typeface="Microsoft YaHei" panose="020B0503020204020204" pitchFamily="34" charset="-122"/>
              </a:rPr>
              <a:t>9%+</a:t>
            </a:r>
            <a:r>
              <a:rPr lang="zh-CN" altLang="en-US" dirty="0">
                <a:solidFill>
                  <a:srgbClr val="151515"/>
                </a:solidFill>
                <a:latin typeface="Microsoft YaHei" panose="020B0503020204020204" pitchFamily="34" charset="-122"/>
                <a:ea typeface="Microsoft YaHei" panose="020B0503020204020204" pitchFamily="34" charset="-122"/>
              </a:rPr>
              <a:t>。除疫情缓和下，复工复产持续推进外，“稳增长”政策力度也不断加大，国务院发布</a:t>
            </a:r>
            <a:r>
              <a:rPr lang="en-US" altLang="zh-CN" dirty="0">
                <a:solidFill>
                  <a:srgbClr val="151515"/>
                </a:solidFill>
                <a:latin typeface="Microsoft YaHei" panose="020B0503020204020204" pitchFamily="34" charset="-122"/>
                <a:ea typeface="Microsoft YaHei" panose="020B0503020204020204" pitchFamily="34" charset="-122"/>
              </a:rPr>
              <a:t>《</a:t>
            </a:r>
            <a:r>
              <a:rPr lang="zh-CN" altLang="en-US" dirty="0">
                <a:solidFill>
                  <a:srgbClr val="151515"/>
                </a:solidFill>
                <a:latin typeface="Microsoft YaHei" panose="020B0503020204020204" pitchFamily="34" charset="-122"/>
                <a:ea typeface="Microsoft YaHei" panose="020B0503020204020204" pitchFamily="34" charset="-122"/>
              </a:rPr>
              <a:t>关于印发扎实稳住经济一揽子政策措施的通知</a:t>
            </a:r>
            <a:r>
              <a:rPr lang="en-US" altLang="zh-CN" dirty="0">
                <a:solidFill>
                  <a:srgbClr val="151515"/>
                </a:solidFill>
                <a:latin typeface="Microsoft YaHei" panose="020B0503020204020204" pitchFamily="34" charset="-122"/>
                <a:ea typeface="Microsoft YaHei" panose="020B0503020204020204" pitchFamily="34" charset="-122"/>
              </a:rPr>
              <a:t>》</a:t>
            </a:r>
            <a:r>
              <a:rPr lang="zh-CN" altLang="en-US" dirty="0">
                <a:solidFill>
                  <a:srgbClr val="151515"/>
                </a:solidFill>
                <a:latin typeface="Microsoft YaHei" panose="020B0503020204020204" pitchFamily="34" charset="-122"/>
                <a:ea typeface="Microsoft YaHei" panose="020B0503020204020204" pitchFamily="34" charset="-122"/>
              </a:rPr>
              <a:t>，从六个方面提出了</a:t>
            </a:r>
            <a:r>
              <a:rPr lang="en-US" altLang="zh-CN" dirty="0">
                <a:solidFill>
                  <a:srgbClr val="151515"/>
                </a:solidFill>
                <a:latin typeface="Microsoft YaHei" panose="020B0503020204020204" pitchFamily="34" charset="-122"/>
                <a:ea typeface="Microsoft YaHei" panose="020B0503020204020204" pitchFamily="34" charset="-122"/>
              </a:rPr>
              <a:t>33</a:t>
            </a:r>
            <a:r>
              <a:rPr lang="zh-CN" altLang="en-US" dirty="0">
                <a:solidFill>
                  <a:srgbClr val="151515"/>
                </a:solidFill>
                <a:latin typeface="Microsoft YaHei" panose="020B0503020204020204" pitchFamily="34" charset="-122"/>
                <a:ea typeface="Microsoft YaHei" panose="020B0503020204020204" pitchFamily="34" charset="-122"/>
              </a:rPr>
              <a:t>项具体的措施，使得市场信心一定程度上得到提振，经济反弹也已积蓄能量。</a:t>
            </a:r>
          </a:p>
          <a:p>
            <a:pPr indent="720000" algn="just">
              <a:lnSpc>
                <a:spcPct val="200000"/>
              </a:lnSpc>
              <a:defRPr/>
            </a:pPr>
            <a:r>
              <a:rPr lang="zh-CN" altLang="en-US" dirty="0">
                <a:solidFill>
                  <a:srgbClr val="151515"/>
                </a:solidFill>
                <a:latin typeface="Microsoft YaHei" panose="020B0503020204020204" pitchFamily="34" charset="-122"/>
                <a:ea typeface="Microsoft YaHei" panose="020B0503020204020204" pitchFamily="34" charset="-122"/>
              </a:rPr>
              <a:t>但两市成交在</a:t>
            </a:r>
            <a:r>
              <a:rPr lang="en-US" altLang="zh-CN" dirty="0">
                <a:solidFill>
                  <a:srgbClr val="151515"/>
                </a:solidFill>
                <a:latin typeface="Microsoft YaHei" panose="020B0503020204020204" pitchFamily="34" charset="-122"/>
                <a:ea typeface="Microsoft YaHei" panose="020B0503020204020204" pitchFamily="34" charset="-122"/>
              </a:rPr>
              <a:t>5</a:t>
            </a:r>
            <a:r>
              <a:rPr lang="zh-CN" altLang="en-US" dirty="0">
                <a:solidFill>
                  <a:srgbClr val="151515"/>
                </a:solidFill>
                <a:latin typeface="Microsoft YaHei" panose="020B0503020204020204" pitchFamily="34" charset="-122"/>
                <a:ea typeface="Microsoft YaHei" panose="020B0503020204020204" pitchFamily="34" charset="-122"/>
              </a:rPr>
              <a:t>月并未明显放量，同时近期热点板块轮动速度较快，赚钱效应一般，市场人气和信心的恢复仍需时日，市场上行难以一蹴而就，普涨普跌行情可能交替进行。与此同时，上海在复工复产后疫情又有所反复，经济恢复进程或放缓。</a:t>
            </a:r>
            <a:endParaRPr lang="en-US" altLang="zh-CN" dirty="0">
              <a:solidFill>
                <a:srgbClr val="151515"/>
              </a:solidFill>
              <a:latin typeface="Microsoft YaHei" panose="020B0503020204020204" pitchFamily="34" charset="-122"/>
              <a:ea typeface="Microsoft YaHei" panose="020B0503020204020204" pitchFamily="34" charset="-122"/>
            </a:endParaRPr>
          </a:p>
          <a:p>
            <a:pPr indent="720000" algn="just">
              <a:lnSpc>
                <a:spcPct val="200000"/>
              </a:lnSpc>
              <a:defRPr/>
            </a:pPr>
            <a:r>
              <a:rPr lang="zh-CN" altLang="en-US" dirty="0">
                <a:solidFill>
                  <a:srgbClr val="151515"/>
                </a:solidFill>
                <a:latin typeface="Microsoft YaHei" panose="020B0503020204020204" pitchFamily="34" charset="-122"/>
                <a:ea typeface="Microsoft YaHei" panose="020B0503020204020204" pitchFamily="34" charset="-122"/>
              </a:rPr>
              <a:t>短期建议投资者可适当关注科技成长股的超跌反弹机会；中长线依旧建议投资者围绕“稳增长”主线和疫后复苏主线进行布局。</a:t>
            </a:r>
          </a:p>
        </p:txBody>
      </p:sp>
    </p:spTree>
    <p:extLst>
      <p:ext uri="{BB962C8B-B14F-4D97-AF65-F5344CB8AC3E}">
        <p14:creationId xmlns:p14="http://schemas.microsoft.com/office/powerpoint/2010/main" val="4123264662"/>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矩形 3"/>
          <p:cNvSpPr>
            <a:spLocks noChangeArrowheads="1"/>
          </p:cNvSpPr>
          <p:nvPr/>
        </p:nvSpPr>
        <p:spPr bwMode="auto">
          <a:xfrm>
            <a:off x="1745095" y="1340769"/>
            <a:ext cx="8382000" cy="4028539"/>
          </a:xfrm>
          <a:prstGeom prst="rect">
            <a:avLst/>
          </a:prstGeom>
          <a:noFill/>
          <a:ln w="9525">
            <a:noFill/>
            <a:miter lim="800000"/>
          </a:ln>
        </p:spPr>
        <p:txBody>
          <a:bodyPr>
            <a:spAutoFit/>
          </a:bodyPr>
          <a:lstStyle/>
          <a:p>
            <a:pPr marL="342900" marR="0" lvl="0" indent="-342900" algn="l" defTabSz="914400" rtl="0" eaLnBrk="1" fontAlgn="auto" latinLnBrk="0" hangingPunct="1">
              <a:lnSpc>
                <a:spcPct val="150000"/>
              </a:lnSpc>
              <a:spcBef>
                <a:spcPct val="20000"/>
              </a:spcBef>
              <a:spcAft>
                <a:spcPts val="0"/>
              </a:spcAft>
              <a:buClrTx/>
              <a:buSzTx/>
              <a:buFontTx/>
              <a:buNone/>
              <a:tabLst/>
              <a:defRPr/>
            </a:pPr>
            <a:r>
              <a:rPr kumimoji="0" lang="zh-CN" altLang="en-US" sz="2400" b="0" i="0" u="none" strike="noStrike" kern="1200" cap="none" spc="0" normalizeH="0" baseline="0" noProof="0" dirty="0">
                <a:ln>
                  <a:noFill/>
                </a:ln>
                <a:solidFill>
                  <a:srgbClr val="0058B0"/>
                </a:solidFill>
                <a:effectLst/>
                <a:uLnTx/>
                <a:uFillTx/>
                <a:latin typeface="Times New Roman" panose="02020603050405020304" pitchFamily="18" charset="0"/>
                <a:ea typeface="幼圆" panose="02010509060101010101" pitchFamily="49" charset="-122"/>
                <a:cs typeface="+mn-cs"/>
              </a:rPr>
              <a:t>           </a:t>
            </a:r>
            <a:r>
              <a:rPr kumimoji="0" lang="zh-CN" altLang="en-US" sz="1800" b="0" i="0" u="none" strike="noStrike" kern="1200" cap="none" spc="0" normalizeH="0" baseline="0" noProof="0" dirty="0">
                <a:ln>
                  <a:noFill/>
                </a:ln>
                <a:solidFill>
                  <a:srgbClr val="0058B0"/>
                </a:solidFill>
                <a:effectLst/>
                <a:uLnTx/>
                <a:uFillTx/>
                <a:latin typeface="Times New Roman" panose="02020603050405020304" pitchFamily="18" charset="0"/>
                <a:ea typeface="幼圆" panose="02010509060101010101" pitchFamily="49" charset="-122"/>
                <a:cs typeface="+mn-cs"/>
              </a:rPr>
              <a:t>我们的财务顾问团队依托自身专业背景及资源整合优势，根据客户需要，站在客户的角度为客户的投融资、资本运作、资产及债务重组、财务管理、发展战略等活动提供的咨询、分析、方案设计等服务。包括的项目有：投资顾问、融资顾问、资本运作顾问、资产管理与债务管理顾问、企业战略咨询顾问、企业常年财务顾问等。</a:t>
            </a:r>
          </a:p>
          <a:p>
            <a:pPr marL="342900" marR="0" lvl="0" indent="-342900" algn="l" defTabSz="914400" rtl="0" eaLnBrk="1" fontAlgn="auto" latinLnBrk="0" hangingPunct="1">
              <a:lnSpc>
                <a:spcPct val="150000"/>
              </a:lnSpc>
              <a:spcBef>
                <a:spcPct val="20000"/>
              </a:spcBef>
              <a:spcAft>
                <a:spcPts val="0"/>
              </a:spcAft>
              <a:buClrTx/>
              <a:buSzTx/>
              <a:buFontTx/>
              <a:buNone/>
              <a:tabLst/>
              <a:defRPr/>
            </a:pPr>
            <a:endParaRPr kumimoji="0" lang="zh-CN" altLang="en-US" sz="1800" b="0" i="0" u="none" strike="noStrike" kern="1200" cap="none" spc="0" normalizeH="0" baseline="0" noProof="0" dirty="0">
              <a:ln>
                <a:noFill/>
              </a:ln>
              <a:solidFill>
                <a:srgbClr val="0058B0"/>
              </a:solidFill>
              <a:effectLst/>
              <a:uLnTx/>
              <a:uFillTx/>
              <a:latin typeface="Times New Roman" panose="02020603050405020304" pitchFamily="18" charset="0"/>
              <a:ea typeface="幼圆" panose="02010509060101010101" pitchFamily="49" charset="-122"/>
              <a:cs typeface="+mn-cs"/>
            </a:endParaRPr>
          </a:p>
          <a:p>
            <a:pPr marL="342900" marR="0" lvl="0" indent="-342900" algn="l" defTabSz="914400" rtl="0" eaLnBrk="1" fontAlgn="auto" latinLnBrk="0" hangingPunct="1">
              <a:lnSpc>
                <a:spcPct val="150000"/>
              </a:lnSpc>
              <a:spcBef>
                <a:spcPct val="20000"/>
              </a:spcBef>
              <a:spcAft>
                <a:spcPts val="0"/>
              </a:spcAft>
              <a:buClrTx/>
              <a:buSzTx/>
              <a:buFontTx/>
              <a:buNone/>
              <a:tabLst/>
              <a:defRPr/>
            </a:pPr>
            <a:r>
              <a:rPr kumimoji="0" lang="zh-CN" altLang="en-US" sz="1800" b="0" i="0" u="none" strike="noStrike" kern="1200" cap="none" spc="0" normalizeH="0" baseline="0" noProof="0" dirty="0">
                <a:ln>
                  <a:noFill/>
                </a:ln>
                <a:solidFill>
                  <a:srgbClr val="0058B0"/>
                </a:solidFill>
                <a:effectLst/>
                <a:uLnTx/>
                <a:uFillTx/>
                <a:latin typeface="Times New Roman" panose="02020603050405020304" pitchFamily="18" charset="0"/>
                <a:ea typeface="幼圆" panose="02010509060101010101" pitchFamily="49" charset="-122"/>
                <a:cs typeface="+mn-cs"/>
              </a:rPr>
              <a:t>             我们的投资团队依托自身专业背景和独特判断，根据行业发展和市场趋势，对目标企业和目标项目，进行各种形式的专业投资。财务投资包括：股权投资、固定收益投资等。</a:t>
            </a:r>
          </a:p>
        </p:txBody>
      </p:sp>
      <p:sp>
        <p:nvSpPr>
          <p:cNvPr id="4" name="Rectangle 2">
            <a:extLst>
              <a:ext uri="{FF2B5EF4-FFF2-40B4-BE49-F238E27FC236}">
                <a16:creationId xmlns:a16="http://schemas.microsoft.com/office/drawing/2014/main" id="{7A370C8C-E438-4A08-A3AF-2F330F6563D2}"/>
              </a:ext>
            </a:extLst>
          </p:cNvPr>
          <p:cNvSpPr>
            <a:spLocks noChangeArrowheads="1"/>
          </p:cNvSpPr>
          <p:nvPr/>
        </p:nvSpPr>
        <p:spPr bwMode="white">
          <a:xfrm>
            <a:off x="230400" y="295200"/>
            <a:ext cx="8231187" cy="383042"/>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b="1" dirty="0">
                <a:solidFill>
                  <a:srgbClr val="000066"/>
                </a:solidFill>
                <a:latin typeface="Times New Roman" panose="02020603050405020304" pitchFamily="18" charset="0"/>
                <a:ea typeface="幼圆" panose="02010509060101010101" pitchFamily="49" charset="-122"/>
                <a:cs typeface="Times New Roman" panose="02020603050405020304" pitchFamily="18" charset="0"/>
              </a:rPr>
              <a:t>Pre-IPO</a:t>
            </a:r>
            <a:r>
              <a:rPr lang="zh-CN" altLang="en-US" sz="2200" b="1" dirty="0">
                <a:solidFill>
                  <a:srgbClr val="000066"/>
                </a:solidFill>
                <a:latin typeface="幼圆" panose="02010509060101010101" pitchFamily="49" charset="-122"/>
                <a:ea typeface="幼圆" panose="02010509060101010101" pitchFamily="49" charset="-122"/>
              </a:rPr>
              <a:t>财务顾问及财务投资</a:t>
            </a: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p:nvPr/>
        </p:nvSpPr>
        <p:spPr>
          <a:xfrm>
            <a:off x="2057400" y="1165861"/>
            <a:ext cx="8077200" cy="4525963"/>
          </a:xfrm>
          <a:prstGeom prst="rect">
            <a:avLst/>
          </a:prstGeom>
        </p:spPr>
        <p:txBody>
          <a:bodyPr/>
          <a:lst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zh-CN" altLang="en-US" sz="1800" b="0" i="0" u="none" strike="noStrike" kern="1200" cap="none" spc="0" normalizeH="0" baseline="0" noProof="0">
                <a:ln>
                  <a:noFill/>
                </a:ln>
                <a:solidFill>
                  <a:srgbClr val="0058B0"/>
                </a:solidFill>
                <a:effectLst/>
                <a:uLnTx/>
                <a:uFillTx/>
                <a:latin typeface="幼圆"/>
                <a:ea typeface="幼圆"/>
                <a:cs typeface="+mn-cs"/>
              </a:rPr>
              <a:t>    上市对于企业和股东仅是发展的一个里程碑，对接资本市场后，企业和股东需要适应更高的监管要求、更完善的公司治理、更复杂的资本运作。我们针对此类需求，整合了服务资源，将财务顾问和财务投资作为载体，致力为客户提供定制化的市值管理服务。</a:t>
            </a: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zh-CN" altLang="en-US" sz="1800" b="0" i="0" u="none" strike="noStrike" kern="1200" cap="none" spc="0" normalizeH="0" baseline="0" noProof="0">
                <a:ln>
                  <a:noFill/>
                </a:ln>
                <a:solidFill>
                  <a:srgbClr val="0058B0"/>
                </a:solidFill>
                <a:effectLst/>
                <a:uLnTx/>
                <a:uFillTx/>
                <a:latin typeface="幼圆"/>
                <a:ea typeface="幼圆"/>
                <a:cs typeface="+mn-cs"/>
              </a:rPr>
              <a:t>    我们的财务顾问团队依托自身专业背景及资源整合优势，根据上市公司及其股东的需要，提供投融资、资本运作、资产及债务重组、财务管理、发展战略等活动提供的咨询、分析、方案设计等服务。包括的服务有：上市公司再融资、股权激励、并购、股权融资、市值维护、战略投资等。</a:t>
            </a: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zh-CN" altLang="en-US" sz="1800" b="0" i="0" u="none" strike="noStrike" kern="1200" cap="none" spc="0" normalizeH="0" baseline="0" noProof="0">
                <a:ln>
                  <a:noFill/>
                </a:ln>
                <a:solidFill>
                  <a:srgbClr val="0058B0"/>
                </a:solidFill>
                <a:effectLst/>
                <a:uLnTx/>
                <a:uFillTx/>
                <a:latin typeface="幼圆"/>
                <a:ea typeface="幼圆"/>
                <a:cs typeface="+mn-cs"/>
              </a:rPr>
              <a:t>    我们的投资团队依托自身专业背景和独特判断，根据市值管理的各项需求，设计投资结构，进行各种形式的市值管理投资。包括：并购投资、再融资投资、战略投资、固定收益投资等。</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zh-CN" altLang="en-US" sz="3200" b="0" i="0" u="none" strike="noStrike" kern="0" cap="none" spc="0" normalizeH="0" baseline="0" noProof="0">
              <a:ln>
                <a:noFill/>
              </a:ln>
              <a:solidFill>
                <a:srgbClr val="777777"/>
              </a:solidFill>
              <a:effectLst/>
              <a:uLnTx/>
              <a:uFillTx/>
              <a:latin typeface="幼圆"/>
              <a:ea typeface="幼圆"/>
              <a:cs typeface="+mn-cs"/>
            </a:endParaRPr>
          </a:p>
        </p:txBody>
      </p:sp>
      <p:sp>
        <p:nvSpPr>
          <p:cNvPr id="5" name="Rectangle 2">
            <a:extLst>
              <a:ext uri="{FF2B5EF4-FFF2-40B4-BE49-F238E27FC236}">
                <a16:creationId xmlns:a16="http://schemas.microsoft.com/office/drawing/2014/main" id="{E59B57E8-9267-4EB5-BC85-0F570B437124}"/>
              </a:ext>
            </a:extLst>
          </p:cNvPr>
          <p:cNvSpPr>
            <a:spLocks noChangeArrowheads="1"/>
          </p:cNvSpPr>
          <p:nvPr/>
        </p:nvSpPr>
        <p:spPr bwMode="white">
          <a:xfrm>
            <a:off x="230400" y="295200"/>
            <a:ext cx="8231187" cy="383042"/>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b="1" dirty="0">
                <a:solidFill>
                  <a:srgbClr val="000066"/>
                </a:solidFill>
                <a:latin typeface="Times New Roman" panose="02020603050405020304" pitchFamily="18" charset="0"/>
                <a:ea typeface="幼圆" panose="02010509060101010101" pitchFamily="49" charset="-122"/>
                <a:cs typeface="Times New Roman" panose="02020603050405020304" pitchFamily="18" charset="0"/>
              </a:rPr>
              <a:t>Pre-IPO</a:t>
            </a:r>
            <a:r>
              <a:rPr lang="zh-CN" altLang="en-US" sz="2200" b="1" dirty="0">
                <a:solidFill>
                  <a:srgbClr val="000066"/>
                </a:solidFill>
                <a:latin typeface="幼圆" panose="02010509060101010101" pitchFamily="49" charset="-122"/>
                <a:ea typeface="幼圆" panose="02010509060101010101" pitchFamily="49" charset="-122"/>
              </a:rPr>
              <a:t>财务顾问及财务投资</a:t>
            </a: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t="3936" b="3936"/>
          <a:stretch/>
        </p:blipFill>
        <p:spPr bwMode="auto">
          <a:xfrm>
            <a:off x="6076372" y="917575"/>
            <a:ext cx="5702047" cy="29395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t="3105" b="3105"/>
          <a:stretch/>
        </p:blipFill>
        <p:spPr bwMode="auto">
          <a:xfrm>
            <a:off x="536991" y="917575"/>
            <a:ext cx="5445144" cy="2939530"/>
          </a:xfrm>
          <a:prstGeom prst="rect">
            <a:avLst/>
          </a:prstGeom>
          <a:noFill/>
          <a:extLst>
            <a:ext uri="{909E8E84-426E-40DD-AFC4-6F175D3DCCD1}">
              <a14:hiddenFill xmlns:a14="http://schemas.microsoft.com/office/drawing/2010/main">
                <a:solidFill>
                  <a:srgbClr val="FFFFFF"/>
                </a:solidFill>
              </a14:hiddenFill>
            </a:ext>
          </a:extLst>
        </p:spPr>
      </p:pic>
      <p:sp>
        <p:nvSpPr>
          <p:cNvPr id="14338" name="标题 1"/>
          <p:cNvSpPr>
            <a:spLocks noGrp="1"/>
          </p:cNvSpPr>
          <p:nvPr>
            <p:ph type="title"/>
          </p:nvPr>
        </p:nvSpPr>
        <p:spPr bwMode="auto">
          <a:xfrm>
            <a:off x="230400" y="295200"/>
            <a:ext cx="4503303" cy="476433"/>
          </a:xfrm>
          <a:noFill/>
          <a:ln>
            <a:miter lim="800000"/>
          </a:ln>
        </p:spPr>
        <p:txBody>
          <a:bodyPr vert="horz" wrap="square" lIns="0" tIns="0" rIns="0" bIns="0" numCol="1" anchor="t" anchorCtr="0" compatLnSpc="1"/>
          <a:lstStyle/>
          <a:p>
            <a:r>
              <a:rPr kumimoji="1" lang="en-US" altLang="zh-CN" sz="2400" b="0" dirty="0">
                <a:solidFill>
                  <a:schemeClr val="tx2">
                    <a:lumMod val="75000"/>
                  </a:schemeClr>
                </a:solidFill>
                <a:latin typeface="微软雅黑" panose="020B0503020204020204" pitchFamily="34" charset="-122"/>
                <a:ea typeface="微软雅黑" panose="020B0503020204020204" pitchFamily="34" charset="-122"/>
              </a:rPr>
              <a:t>CPI</a:t>
            </a:r>
            <a:r>
              <a:rPr kumimoji="1" lang="zh-CN" altLang="en-US" sz="2400" b="0" dirty="0">
                <a:solidFill>
                  <a:schemeClr val="tx2">
                    <a:lumMod val="75000"/>
                  </a:schemeClr>
                </a:solidFill>
                <a:latin typeface="微软雅黑" panose="020B0503020204020204" pitchFamily="34" charset="-122"/>
                <a:ea typeface="微软雅黑" panose="020B0503020204020204" pitchFamily="34" charset="-122"/>
              </a:rPr>
              <a:t>、</a:t>
            </a:r>
            <a:r>
              <a:rPr kumimoji="1" lang="en-US" altLang="zh-CN" sz="2400" b="0" dirty="0">
                <a:solidFill>
                  <a:schemeClr val="tx2">
                    <a:lumMod val="75000"/>
                  </a:schemeClr>
                </a:solidFill>
                <a:latin typeface="微软雅黑" panose="020B0503020204020204" pitchFamily="34" charset="-122"/>
                <a:ea typeface="微软雅黑" panose="020B0503020204020204" pitchFamily="34" charset="-122"/>
              </a:rPr>
              <a:t>PPI</a:t>
            </a:r>
          </a:p>
        </p:txBody>
      </p:sp>
      <p:sp>
        <p:nvSpPr>
          <p:cNvPr id="6" name="文本框 5"/>
          <p:cNvSpPr txBox="1"/>
          <p:nvPr/>
        </p:nvSpPr>
        <p:spPr>
          <a:xfrm>
            <a:off x="671488" y="3691040"/>
            <a:ext cx="10851734" cy="488724"/>
          </a:xfrm>
          <a:prstGeom prst="rect">
            <a:avLst/>
          </a:prstGeom>
          <a:noFill/>
        </p:spPr>
        <p:txBody>
          <a:bodyPr wrap="square" lIns="0" tIns="0" rIns="0" bIns="0" rtlCol="0">
            <a:spAutoFit/>
          </a:bodyPr>
          <a:lstStyle/>
          <a:p>
            <a:pPr marL="0" marR="0" lvl="0" indent="0" algn="dist" defTabSz="914400" rtl="0" eaLnBrk="1" fontAlgn="base" latinLnBrk="0" hangingPunct="1">
              <a:lnSpc>
                <a:spcPct val="15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5</a:t>
            </a:r>
            <a:r>
              <a:rPr kumimoji="0"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月CPI同比</a:t>
            </a:r>
            <a:r>
              <a:rPr lang="zh-CN" altLang="en-US" sz="2400" b="1" dirty="0">
                <a:solidFill>
                  <a:srgbClr val="C00000"/>
                </a:solidFill>
                <a:latin typeface="微软雅黑" panose="020B0503020204020204" pitchFamily="34" charset="-122"/>
                <a:ea typeface="微软雅黑" panose="020B0503020204020204" pitchFamily="34" charset="-122"/>
              </a:rPr>
              <a:t>上涨</a:t>
            </a:r>
            <a:r>
              <a:rPr lang="en-US" altLang="zh-CN" sz="2400" b="1" dirty="0">
                <a:solidFill>
                  <a:srgbClr val="C00000"/>
                </a:solidFill>
                <a:latin typeface="微软雅黑" panose="020B0503020204020204" pitchFamily="34" charset="-122"/>
                <a:ea typeface="微软雅黑" panose="020B0503020204020204" pitchFamily="34" charset="-122"/>
              </a:rPr>
              <a:t>2.1%</a:t>
            </a:r>
            <a:r>
              <a:rPr lang="zh-CN" altLang="en-US" sz="2400" dirty="0">
                <a:solidFill>
                  <a:srgbClr val="000000"/>
                </a:solidFill>
                <a:latin typeface="微软雅黑" panose="020B0503020204020204" pitchFamily="34" charset="-122"/>
                <a:ea typeface="微软雅黑" panose="020B0503020204020204" pitchFamily="34" charset="-122"/>
              </a:rPr>
              <a:t>，环比</a:t>
            </a:r>
            <a:r>
              <a:rPr lang="zh-CN" altLang="en-US" sz="2400" b="1" dirty="0">
                <a:solidFill>
                  <a:srgbClr val="C00000"/>
                </a:solidFill>
                <a:latin typeface="微软雅黑" panose="020B0503020204020204" pitchFamily="34" charset="-122"/>
                <a:ea typeface="微软雅黑" panose="020B0503020204020204" pitchFamily="34" charset="-122"/>
              </a:rPr>
              <a:t>收窄</a:t>
            </a:r>
            <a:r>
              <a:rPr lang="en-US" altLang="zh-CN" sz="2400" b="1" dirty="0">
                <a:solidFill>
                  <a:srgbClr val="C00000"/>
                </a:solidFill>
                <a:latin typeface="微软雅黑" panose="020B0503020204020204" pitchFamily="34" charset="-122"/>
                <a:ea typeface="微软雅黑" panose="020B0503020204020204" pitchFamily="34" charset="-122"/>
              </a:rPr>
              <a:t>0.2%</a:t>
            </a:r>
            <a:r>
              <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a:t>
            </a:r>
            <a:r>
              <a:rPr kumimoji="0" lang="en-US" altLang="zh-CN" sz="2400" b="0" i="0" u="none" strike="noStrike" kern="1200" cap="none" spc="0" normalizeH="0" baseline="0" dirty="0">
                <a:ln>
                  <a:noFill/>
                </a:ln>
                <a:solidFill>
                  <a:srgbClr val="000000"/>
                </a:solidFill>
                <a:effectLst/>
                <a:uLnTx/>
                <a:uFillTx/>
                <a:latin typeface="微软雅黑" panose="020B0503020204020204" pitchFamily="34" charset="-122"/>
                <a:ea typeface="微软雅黑" panose="020B0503020204020204" pitchFamily="34" charset="-122"/>
              </a:rPr>
              <a:t>5</a:t>
            </a:r>
            <a:r>
              <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月</a:t>
            </a:r>
            <a:r>
              <a:rPr kumimoji="0" lang="en-US" altLang="zh-CN"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PPI</a:t>
            </a:r>
            <a:r>
              <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同比</a:t>
            </a:r>
            <a:r>
              <a:rPr lang="zh-CN" altLang="en-US" sz="2400" b="1" dirty="0">
                <a:solidFill>
                  <a:srgbClr val="C00000"/>
                </a:solidFill>
                <a:latin typeface="微软雅黑" panose="020B0503020204020204" pitchFamily="34" charset="-122"/>
                <a:ea typeface="微软雅黑" panose="020B0503020204020204" pitchFamily="34" charset="-122"/>
              </a:rPr>
              <a:t>上涨</a:t>
            </a:r>
            <a:r>
              <a:rPr lang="en-US" altLang="zh-CN" sz="2400" b="1" dirty="0">
                <a:solidFill>
                  <a:srgbClr val="C00000"/>
                </a:solidFill>
                <a:latin typeface="微软雅黑" panose="020B0503020204020204" pitchFamily="34" charset="-122"/>
                <a:ea typeface="微软雅黑" panose="020B0503020204020204" pitchFamily="34" charset="-122"/>
              </a:rPr>
              <a:t>6.4%</a:t>
            </a:r>
            <a:r>
              <a:rPr lang="zh-CN" altLang="en-US" sz="2400" dirty="0">
                <a:solidFill>
                  <a:srgbClr val="000000"/>
                </a:solidFill>
                <a:latin typeface="微软雅黑" panose="020B0503020204020204" pitchFamily="34" charset="-122"/>
                <a:ea typeface="微软雅黑" panose="020B0503020204020204" pitchFamily="34" charset="-122"/>
              </a:rPr>
              <a:t>，环比</a:t>
            </a:r>
            <a:r>
              <a:rPr lang="zh-CN" altLang="en-US" sz="2400" b="1" dirty="0">
                <a:solidFill>
                  <a:srgbClr val="C00000"/>
                </a:solidFill>
                <a:latin typeface="微软雅黑" panose="020B0503020204020204" pitchFamily="34" charset="-122"/>
                <a:ea typeface="微软雅黑" panose="020B0503020204020204" pitchFamily="34" charset="-122"/>
              </a:rPr>
              <a:t>上涨</a:t>
            </a:r>
            <a:r>
              <a:rPr lang="en-US" altLang="zh-CN" sz="2400" b="1" dirty="0">
                <a:solidFill>
                  <a:srgbClr val="C00000"/>
                </a:solidFill>
                <a:latin typeface="微软雅黑" panose="020B0503020204020204" pitchFamily="34" charset="-122"/>
                <a:ea typeface="微软雅黑" panose="020B0503020204020204" pitchFamily="34" charset="-122"/>
              </a:rPr>
              <a:t>0.1%</a:t>
            </a:r>
            <a:r>
              <a:rPr lang="en-US" altLang="zh-CN" sz="2400" dirty="0">
                <a:solidFill>
                  <a:srgbClr val="000000"/>
                </a:solidFill>
                <a:latin typeface="微软雅黑" panose="020B0503020204020204" pitchFamily="34" charset="-122"/>
                <a:ea typeface="微软雅黑" panose="020B0503020204020204" pitchFamily="34" charset="-122"/>
              </a:rPr>
              <a:t> </a:t>
            </a:r>
            <a:r>
              <a:rPr lang="zh-CN" altLang="en-US" sz="2400" dirty="0">
                <a:solidFill>
                  <a:srgbClr val="000000"/>
                </a:solidFill>
                <a:latin typeface="微软雅黑" panose="020B0503020204020204" pitchFamily="34" charset="-122"/>
                <a:ea typeface="微软雅黑" panose="020B0503020204020204" pitchFamily="34" charset="-122"/>
              </a:rPr>
              <a:t>。</a:t>
            </a:r>
          </a:p>
        </p:txBody>
      </p:sp>
      <p:sp>
        <p:nvSpPr>
          <p:cNvPr id="7" name="Rectangle 26">
            <a:extLst>
              <a:ext uri="{FF2B5EF4-FFF2-40B4-BE49-F238E27FC236}">
                <a16:creationId xmlns:a16="http://schemas.microsoft.com/office/drawing/2014/main" id="{54A8634B-1F0E-44D5-B816-5B10AFAB14FF}"/>
              </a:ext>
            </a:extLst>
          </p:cNvPr>
          <p:cNvSpPr>
            <a:spLocks noChangeArrowheads="1"/>
          </p:cNvSpPr>
          <p:nvPr/>
        </p:nvSpPr>
        <p:spPr bwMode="auto">
          <a:xfrm>
            <a:off x="230400" y="4164674"/>
            <a:ext cx="11772899" cy="2275816"/>
          </a:xfrm>
          <a:prstGeom prst="rect">
            <a:avLst/>
          </a:prstGeom>
          <a:noFill/>
          <a:ln w="9525">
            <a:noFill/>
            <a:miter lim="800000"/>
          </a:ln>
          <a:effectLst/>
        </p:spPr>
        <p:txBody>
          <a:bodyPr wrap="square" anchor="ctr">
            <a:spAutoFit/>
          </a:bodyPr>
          <a:lstStyle/>
          <a:p>
            <a:pPr lvl="0" algn="just" fontAlgn="base">
              <a:lnSpc>
                <a:spcPct val="150000"/>
              </a:lnSpc>
              <a:spcBef>
                <a:spcPct val="0"/>
              </a:spcBef>
              <a:spcAft>
                <a:spcPct val="0"/>
              </a:spcAft>
              <a:defRPr/>
            </a:pPr>
            <a:r>
              <a:rPr kumimoji="0" lang="en-US" altLang="zh-CN" sz="1600" b="1" i="0" u="none" strike="noStrike" kern="1200" cap="none" spc="0" normalizeH="0" baseline="0" noProof="0" dirty="0">
                <a:ln>
                  <a:noFill/>
                </a:ln>
                <a:solidFill>
                  <a:srgbClr val="0076CB"/>
                </a:solidFill>
                <a:effectLst/>
                <a:uLnTx/>
                <a:uFillTx/>
                <a:latin typeface=".萍方-简" panose="020B0400000000000000" pitchFamily="34" charset="-122"/>
                <a:ea typeface=".萍方-简" panose="020B0400000000000000" pitchFamily="34" charset="-122"/>
              </a:rPr>
              <a:t>CPI</a:t>
            </a:r>
            <a:r>
              <a:rPr kumimoji="0" lang="zh-CN" altLang="en-US" sz="1600" b="1" i="0" u="none" strike="noStrike" kern="1200" cap="none" spc="0" normalizeH="0" baseline="0" noProof="0" dirty="0">
                <a:ln>
                  <a:noFill/>
                </a:ln>
                <a:solidFill>
                  <a:srgbClr val="0076CB"/>
                </a:solidFill>
                <a:effectLst/>
                <a:uLnTx/>
                <a:uFillTx/>
                <a:latin typeface=".萍方-简" panose="020B0400000000000000" pitchFamily="34" charset="-122"/>
                <a:ea typeface=".萍方-简" panose="020B0400000000000000" pitchFamily="34" charset="-122"/>
              </a:rPr>
              <a:t>环比下降，同比涨幅与上月持平 </a:t>
            </a:r>
            <a:r>
              <a:rPr kumimoji="0" lang="en-US" altLang="zh-CN" sz="160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5</a:t>
            </a:r>
            <a:r>
              <a:rPr kumimoji="0" lang="zh-CN" altLang="en-US" sz="160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月份，国内疫情防控形势持续向好，消费市场供应总体充足，</a:t>
            </a:r>
            <a:r>
              <a:rPr kumimoji="0" lang="en-US" altLang="zh-CN" sz="160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CPI</a:t>
            </a:r>
            <a:r>
              <a:rPr kumimoji="0" lang="zh-CN" altLang="en-US" sz="160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环比转降，同比涨幅保持稳定。环比来看，随着鲜菜大量上市，物流逐步畅通，鲜菜价格下降。受国际粮价高位运行影响，国内面粉、粮食制品和食用植物油价格上涨</a:t>
            </a:r>
            <a:r>
              <a:rPr lang="zh-CN" altLang="en-US" sz="1600" dirty="0">
                <a:solidFill>
                  <a:srgbClr val="000000"/>
                </a:solidFill>
                <a:latin typeface=".萍方-简" panose="020B0400000000000000" pitchFamily="34" charset="-122"/>
                <a:ea typeface=".萍方-简" panose="020B0400000000000000" pitchFamily="34" charset="-122"/>
              </a:rPr>
              <a:t>。疫情期间线下服务消费减少，线上服务消费需求增加，网络文娱服务价格上涨，电影及演出票、宾馆住宿价格下降。</a:t>
            </a:r>
            <a:endParaRPr lang="en-US" altLang="zh-CN" sz="1600" dirty="0">
              <a:solidFill>
                <a:srgbClr val="000000"/>
              </a:solidFill>
              <a:latin typeface=".萍方-简" panose="020B0400000000000000" pitchFamily="34" charset="-122"/>
              <a:ea typeface=".萍方-简" panose="020B0400000000000000" pitchFamily="34" charset="-122"/>
            </a:endParaRPr>
          </a:p>
          <a:p>
            <a:pPr lvl="0" algn="just" fontAlgn="base">
              <a:lnSpc>
                <a:spcPct val="150000"/>
              </a:lnSpc>
              <a:spcBef>
                <a:spcPct val="0"/>
              </a:spcBef>
              <a:spcAft>
                <a:spcPct val="0"/>
              </a:spcAft>
              <a:defRPr/>
            </a:pPr>
            <a:r>
              <a:rPr lang="en-US" altLang="zh-CN" sz="1600" b="1" dirty="0">
                <a:solidFill>
                  <a:srgbClr val="0076CB"/>
                </a:solidFill>
                <a:latin typeface=".萍方-简" panose="020B0400000000000000" pitchFamily="34" charset="-122"/>
                <a:ea typeface=".萍方-简" panose="020B0400000000000000" pitchFamily="34" charset="-122"/>
              </a:rPr>
              <a:t>PPI</a:t>
            </a:r>
            <a:r>
              <a:rPr lang="zh-CN" altLang="en-US" sz="1600" b="1" dirty="0">
                <a:solidFill>
                  <a:srgbClr val="0076CB"/>
                </a:solidFill>
                <a:latin typeface=".萍方-简" panose="020B0400000000000000" pitchFamily="34" charset="-122"/>
                <a:ea typeface=".萍方-简" panose="020B0400000000000000" pitchFamily="34" charset="-122"/>
              </a:rPr>
              <a:t>环比和同比涨幅均继续回落 </a:t>
            </a:r>
            <a:r>
              <a:rPr kumimoji="0" lang="en-US" altLang="zh-CN" sz="16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5</a:t>
            </a:r>
            <a:r>
              <a:rPr kumimoji="0" lang="zh-CN" altLang="en-US" sz="16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月份，各地区各部门高效统筹疫情防控和经济社会发展，保障重点产业链供应链畅通稳定，</a:t>
            </a:r>
            <a:r>
              <a:rPr kumimoji="0" lang="en-US" altLang="zh-CN" sz="16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PPI</a:t>
            </a:r>
            <a:r>
              <a:rPr kumimoji="0" lang="zh-CN" altLang="en-US" sz="16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环比和同比涨幅均继续回落。国际原油价格震荡上行，带动国内相关行业价格上涨。随着各地安全有序释放先进煤炭产能，多措并举保障煤炭供应，强化市场预期管理，煤炭开采和洗选业价格由涨转降。</a:t>
            </a:r>
            <a:endParaRPr kumimoji="0" lang="en-US" altLang="zh-CN" sz="16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endParaRPr>
          </a:p>
        </p:txBody>
      </p:sp>
    </p:spTree>
    <p:extLst>
      <p:ext uri="{BB962C8B-B14F-4D97-AF65-F5344CB8AC3E}">
        <p14:creationId xmlns:p14="http://schemas.microsoft.com/office/powerpoint/2010/main" val="391910209"/>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bwMode="auto">
          <a:xfrm>
            <a:off x="230400" y="295200"/>
            <a:ext cx="5600426" cy="416096"/>
          </a:xfrm>
          <a:noFill/>
          <a:ln>
            <a:miter lim="800000"/>
          </a:ln>
        </p:spPr>
        <p:txBody>
          <a:bodyPr vert="horz" wrap="square" lIns="0" tIns="0" rIns="0" bIns="0" numCol="1" anchor="t" anchorCtr="0" compatLnSpc="1"/>
          <a:lstStyle/>
          <a:p>
            <a:r>
              <a:rPr kumimoji="1" lang="en-US" altLang="zh-CN" sz="2400" b="0" dirty="0">
                <a:solidFill>
                  <a:schemeClr val="accent4">
                    <a:lumMod val="75000"/>
                  </a:schemeClr>
                </a:solidFill>
                <a:latin typeface="微软雅黑" panose="020B0503020204020204" pitchFamily="34" charset="-122"/>
                <a:ea typeface="微软雅黑" panose="020B0503020204020204" pitchFamily="34" charset="-122"/>
              </a:rPr>
              <a:t>PMI</a:t>
            </a:r>
            <a:endParaRPr kumimoji="1" lang="zh-CN" altLang="en-US" sz="2400" b="0" dirty="0">
              <a:solidFill>
                <a:schemeClr val="accent4">
                  <a:lumMod val="75000"/>
                </a:schemeClr>
              </a:solidFill>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18DC700E-4C74-4AAB-9296-D9E5B0676DB2}"/>
              </a:ext>
            </a:extLst>
          </p:cNvPr>
          <p:cNvSpPr txBox="1"/>
          <p:nvPr/>
        </p:nvSpPr>
        <p:spPr>
          <a:xfrm>
            <a:off x="1659974" y="5166231"/>
            <a:ext cx="8872051" cy="1244315"/>
          </a:xfrm>
          <a:prstGeom prst="rect">
            <a:avLst/>
          </a:prstGeom>
          <a:noFill/>
        </p:spPr>
        <p:txBody>
          <a:bodyPr wrap="square">
            <a:spAutoFit/>
          </a:bodyPr>
          <a:lstStyle/>
          <a:p>
            <a:pPr algn="just">
              <a:lnSpc>
                <a:spcPct val="200000"/>
              </a:lnSpc>
            </a:pPr>
            <a:r>
              <a:rPr lang="en-US" altLang="zh-CN" sz="2000" dirty="0">
                <a:latin typeface=".萍方-简" panose="020B0400000000000000" pitchFamily="34" charset="-122"/>
                <a:ea typeface=".萍方-简" panose="020B0400000000000000" pitchFamily="34" charset="-122"/>
              </a:rPr>
              <a:t>5</a:t>
            </a:r>
            <a:r>
              <a:rPr lang="zh-CN" altLang="en-US" sz="2000" dirty="0">
                <a:latin typeface=".萍方-简" panose="020B0400000000000000" pitchFamily="34" charset="-122"/>
                <a:ea typeface=".萍方-简" panose="020B0400000000000000" pitchFamily="34" charset="-122"/>
              </a:rPr>
              <a:t>月</a:t>
            </a:r>
            <a:r>
              <a:rPr lang="zh-CN" altLang="en-US" sz="2000" b="1" dirty="0">
                <a:solidFill>
                  <a:srgbClr val="0076CB"/>
                </a:solidFill>
                <a:latin typeface=".萍方-简" panose="020B0400000000000000" pitchFamily="34" charset="-122"/>
                <a:ea typeface=".萍方-简" panose="020B0400000000000000" pitchFamily="34" charset="-122"/>
              </a:rPr>
              <a:t>中国官方制造业</a:t>
            </a:r>
            <a:r>
              <a:rPr lang="en-US" altLang="zh-CN" sz="2000" b="1" dirty="0">
                <a:solidFill>
                  <a:srgbClr val="0076CB"/>
                </a:solidFill>
                <a:latin typeface=".萍方-简" panose="020B0400000000000000" pitchFamily="34" charset="-122"/>
                <a:ea typeface=".萍方-简" panose="020B0400000000000000" pitchFamily="34" charset="-122"/>
              </a:rPr>
              <a:t>PMI</a:t>
            </a:r>
            <a:r>
              <a:rPr lang="zh-CN" altLang="en-US" sz="2000" dirty="0">
                <a:latin typeface=".萍方-简" panose="020B0400000000000000" pitchFamily="34" charset="-122"/>
                <a:ea typeface=".萍方-简" panose="020B0400000000000000" pitchFamily="34" charset="-122"/>
              </a:rPr>
              <a:t>为</a:t>
            </a:r>
            <a:r>
              <a:rPr lang="en-US" altLang="zh-CN" sz="2000" dirty="0">
                <a:latin typeface=".萍方-简" panose="020B0400000000000000" pitchFamily="34" charset="-122"/>
                <a:ea typeface=".萍方-简" panose="020B0400000000000000" pitchFamily="34" charset="-122"/>
              </a:rPr>
              <a:t>49.60%</a:t>
            </a:r>
            <a:r>
              <a:rPr lang="zh-CN" altLang="en-US" sz="2000" dirty="0">
                <a:latin typeface=".萍方-简" panose="020B0400000000000000" pitchFamily="34" charset="-122"/>
                <a:ea typeface=".萍方-简" panose="020B0400000000000000" pitchFamily="34" charset="-122"/>
              </a:rPr>
              <a:t>，</a:t>
            </a:r>
            <a:r>
              <a:rPr lang="zh-CN" altLang="en-US" sz="2000" dirty="0">
                <a:solidFill>
                  <a:srgbClr val="000000"/>
                </a:solidFill>
                <a:latin typeface=".萍方-简" panose="020B0400000000000000" pitchFamily="34" charset="-122"/>
                <a:ea typeface=".萍方-简" panose="020B0400000000000000" pitchFamily="34" charset="-122"/>
              </a:rPr>
              <a:t>较</a:t>
            </a:r>
            <a:r>
              <a:rPr lang="en-US" altLang="zh-CN" sz="2000" dirty="0">
                <a:solidFill>
                  <a:srgbClr val="000000"/>
                </a:solidFill>
                <a:latin typeface=".萍方-简" panose="020B0400000000000000" pitchFamily="34" charset="-122"/>
                <a:ea typeface=".萍方-简" panose="020B0400000000000000" pitchFamily="34" charset="-122"/>
              </a:rPr>
              <a:t>4</a:t>
            </a:r>
            <a:r>
              <a:rPr lang="zh-CN" altLang="en-US" sz="2000" dirty="0">
                <a:solidFill>
                  <a:srgbClr val="000000"/>
                </a:solidFill>
                <a:latin typeface=".萍方-简" panose="020B0400000000000000" pitchFamily="34" charset="-122"/>
                <a:ea typeface=".萍方-简" panose="020B0400000000000000" pitchFamily="34" charset="-122"/>
              </a:rPr>
              <a:t>月</a:t>
            </a:r>
            <a:r>
              <a:rPr lang="zh-CN" altLang="en-US" sz="2000" b="1" dirty="0">
                <a:solidFill>
                  <a:srgbClr val="C00000"/>
                </a:solidFill>
                <a:latin typeface=".萍方-简" panose="020B0400000000000000" pitchFamily="34" charset="-122"/>
                <a:ea typeface=".萍方-简" panose="020B0400000000000000" pitchFamily="34" charset="-122"/>
              </a:rPr>
              <a:t>回升</a:t>
            </a:r>
            <a:r>
              <a:rPr lang="en-US" altLang="zh-CN" sz="2000" b="1" dirty="0">
                <a:solidFill>
                  <a:srgbClr val="C00000"/>
                </a:solidFill>
                <a:latin typeface=".萍方-简" panose="020B0400000000000000" pitchFamily="34" charset="-122"/>
                <a:ea typeface=".萍方-简" panose="020B0400000000000000" pitchFamily="34" charset="-122"/>
              </a:rPr>
              <a:t>2.2%</a:t>
            </a:r>
            <a:r>
              <a:rPr lang="zh-CN" altLang="en-US" sz="2000" dirty="0">
                <a:solidFill>
                  <a:srgbClr val="000000"/>
                </a:solidFill>
                <a:latin typeface=".萍方-简" panose="020B0400000000000000" pitchFamily="34" charset="-122"/>
                <a:ea typeface=".萍方-简" panose="020B0400000000000000" pitchFamily="34" charset="-122"/>
              </a:rPr>
              <a:t>，与</a:t>
            </a:r>
            <a:r>
              <a:rPr lang="en-US" altLang="zh-CN" sz="2000" dirty="0">
                <a:solidFill>
                  <a:srgbClr val="000000"/>
                </a:solidFill>
                <a:latin typeface=".萍方-简" panose="020B0400000000000000" pitchFamily="34" charset="-122"/>
                <a:ea typeface=".萍方-简" panose="020B0400000000000000" pitchFamily="34" charset="-122"/>
              </a:rPr>
              <a:t>3</a:t>
            </a:r>
            <a:r>
              <a:rPr lang="zh-CN" altLang="en-US" sz="2000" dirty="0">
                <a:solidFill>
                  <a:srgbClr val="000000"/>
                </a:solidFill>
                <a:latin typeface=".萍方-简" panose="020B0400000000000000" pitchFamily="34" charset="-122"/>
                <a:ea typeface=".萍方-简" panose="020B0400000000000000" pitchFamily="34" charset="-122"/>
              </a:rPr>
              <a:t>月相近。</a:t>
            </a:r>
            <a:endParaRPr lang="en-US" altLang="zh-CN" sz="2000" dirty="0">
              <a:latin typeface=".萍方-简" panose="020B0400000000000000" pitchFamily="34" charset="-122"/>
              <a:ea typeface=".萍方-简" panose="020B0400000000000000" pitchFamily="34" charset="-122"/>
            </a:endParaRPr>
          </a:p>
          <a:p>
            <a:pPr algn="just">
              <a:lnSpc>
                <a:spcPct val="200000"/>
              </a:lnSpc>
            </a:pPr>
            <a:r>
              <a:rPr lang="en-US" altLang="zh-CN" sz="2000" dirty="0">
                <a:latin typeface=".萍方-简" panose="020B0400000000000000" pitchFamily="34" charset="-122"/>
                <a:ea typeface=".萍方-简" panose="020B0400000000000000" pitchFamily="34" charset="-122"/>
              </a:rPr>
              <a:t>5</a:t>
            </a:r>
            <a:r>
              <a:rPr lang="zh-CN" altLang="en-US" sz="2000" dirty="0">
                <a:latin typeface=".萍方-简" panose="020B0400000000000000" pitchFamily="34" charset="-122"/>
                <a:ea typeface=".萍方-简" panose="020B0400000000000000" pitchFamily="34" charset="-122"/>
              </a:rPr>
              <a:t>月</a:t>
            </a:r>
            <a:r>
              <a:rPr lang="zh-CN" altLang="en-US" sz="2000" b="1" dirty="0">
                <a:solidFill>
                  <a:srgbClr val="0076CB"/>
                </a:solidFill>
                <a:latin typeface=".萍方-简" panose="020B0400000000000000" pitchFamily="34" charset="-122"/>
                <a:ea typeface=".萍方-简" panose="020B0400000000000000" pitchFamily="34" charset="-122"/>
              </a:rPr>
              <a:t>财新中国制造业</a:t>
            </a:r>
            <a:r>
              <a:rPr lang="en-US" altLang="zh-CN" sz="2000" b="1" dirty="0">
                <a:solidFill>
                  <a:srgbClr val="0076CB"/>
                </a:solidFill>
                <a:latin typeface=".萍方-简" panose="020B0400000000000000" pitchFamily="34" charset="-122"/>
                <a:ea typeface=".萍方-简" panose="020B0400000000000000" pitchFamily="34" charset="-122"/>
              </a:rPr>
              <a:t>PMI</a:t>
            </a:r>
            <a:r>
              <a:rPr lang="zh-CN" altLang="en-US" sz="2000" dirty="0">
                <a:latin typeface=".萍方-简" panose="020B0400000000000000" pitchFamily="34" charset="-122"/>
                <a:ea typeface=".萍方-简" panose="020B0400000000000000" pitchFamily="34" charset="-122"/>
              </a:rPr>
              <a:t>为</a:t>
            </a:r>
            <a:r>
              <a:rPr lang="en-US" altLang="zh-CN" sz="2000" dirty="0">
                <a:latin typeface=".萍方-简" panose="020B0400000000000000" pitchFamily="34" charset="-122"/>
                <a:ea typeface=".萍方-简" panose="020B0400000000000000" pitchFamily="34" charset="-122"/>
              </a:rPr>
              <a:t>48.10%</a:t>
            </a:r>
            <a:r>
              <a:rPr lang="zh-CN" altLang="en-US" sz="2000" dirty="0">
                <a:latin typeface=".萍方-简" panose="020B0400000000000000" pitchFamily="34" charset="-122"/>
                <a:ea typeface=".萍方-简" panose="020B0400000000000000" pitchFamily="34" charset="-122"/>
              </a:rPr>
              <a:t>，</a:t>
            </a:r>
            <a:r>
              <a:rPr lang="zh-CN" altLang="en-US" sz="2000" dirty="0">
                <a:solidFill>
                  <a:srgbClr val="000000"/>
                </a:solidFill>
                <a:latin typeface=".萍方-简" panose="020B0400000000000000" pitchFamily="34" charset="-122"/>
                <a:ea typeface=".萍方-简" panose="020B0400000000000000" pitchFamily="34" charset="-122"/>
              </a:rPr>
              <a:t>同样也出现回升，</a:t>
            </a:r>
            <a:r>
              <a:rPr lang="zh-CN" altLang="en-US" sz="2000" dirty="0">
                <a:latin typeface=".萍方-简" panose="020B0400000000000000" pitchFamily="34" charset="-122"/>
                <a:ea typeface=".萍方-简" panose="020B0400000000000000" pitchFamily="34" charset="-122"/>
              </a:rPr>
              <a:t>较上月</a:t>
            </a:r>
            <a:r>
              <a:rPr lang="zh-CN" altLang="en-US" sz="2000" b="1" dirty="0">
                <a:solidFill>
                  <a:srgbClr val="C00000"/>
                </a:solidFill>
                <a:latin typeface=".萍方-简" panose="020B0400000000000000" pitchFamily="34" charset="-122"/>
                <a:ea typeface=".萍方-简" panose="020B0400000000000000" pitchFamily="34" charset="-122"/>
              </a:rPr>
              <a:t>上升</a:t>
            </a:r>
            <a:r>
              <a:rPr lang="en-US" altLang="zh-CN" sz="2000" b="1" dirty="0">
                <a:solidFill>
                  <a:srgbClr val="C00000"/>
                </a:solidFill>
                <a:latin typeface=".萍方-简" panose="020B0400000000000000" pitchFamily="34" charset="-122"/>
                <a:ea typeface=".萍方-简" panose="020B0400000000000000" pitchFamily="34" charset="-122"/>
              </a:rPr>
              <a:t>2.2</a:t>
            </a:r>
            <a:r>
              <a:rPr lang="en-US" altLang="zh-CN" sz="2000" dirty="0">
                <a:solidFill>
                  <a:srgbClr val="C00000"/>
                </a:solidFill>
                <a:latin typeface=".萍方-简" panose="020B0400000000000000" pitchFamily="34" charset="-122"/>
                <a:ea typeface=".萍方-简" panose="020B0400000000000000" pitchFamily="34" charset="-122"/>
              </a:rPr>
              <a:t>%</a:t>
            </a:r>
            <a:r>
              <a:rPr lang="zh-CN" altLang="en-US" sz="2000" dirty="0">
                <a:latin typeface=".萍方-简" panose="020B0400000000000000" pitchFamily="34" charset="-122"/>
                <a:ea typeface=".萍方-简" panose="020B0400000000000000" pitchFamily="34" charset="-122"/>
              </a:rPr>
              <a:t>。</a:t>
            </a:r>
          </a:p>
        </p:txBody>
      </p:sp>
      <p:graphicFrame>
        <p:nvGraphicFramePr>
          <p:cNvPr id="5" name="图表 4"/>
          <p:cNvGraphicFramePr/>
          <p:nvPr>
            <p:extLst>
              <p:ext uri="{D42A27DB-BD31-4B8C-83A1-F6EECF244321}">
                <p14:modId xmlns:p14="http://schemas.microsoft.com/office/powerpoint/2010/main" val="153433813"/>
              </p:ext>
            </p:extLst>
          </p:nvPr>
        </p:nvGraphicFramePr>
        <p:xfrm>
          <a:off x="128015" y="897775"/>
          <a:ext cx="11674517" cy="442775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4">
            <a:extLst>
              <a:ext uri="{FF2B5EF4-FFF2-40B4-BE49-F238E27FC236}">
                <a16:creationId xmlns:a16="http://schemas.microsoft.com/office/drawing/2014/main" id="{445BEDC4-E33B-670C-2306-89595B328433}"/>
              </a:ext>
            </a:extLst>
          </p:cNvPr>
          <p:cNvGraphicFramePr>
            <a:graphicFrameLocks/>
          </p:cNvGraphicFramePr>
          <p:nvPr>
            <p:extLst>
              <p:ext uri="{D42A27DB-BD31-4B8C-83A1-F6EECF244321}">
                <p14:modId xmlns:p14="http://schemas.microsoft.com/office/powerpoint/2010/main" val="3621265886"/>
              </p:ext>
            </p:extLst>
          </p:nvPr>
        </p:nvGraphicFramePr>
        <p:xfrm>
          <a:off x="230400" y="1083449"/>
          <a:ext cx="11710587" cy="5263563"/>
        </p:xfrm>
        <a:graphic>
          <a:graphicData uri="http://schemas.openxmlformats.org/drawingml/2006/chart">
            <c:chart xmlns:c="http://schemas.openxmlformats.org/drawingml/2006/chart" xmlns:r="http://schemas.openxmlformats.org/officeDocument/2006/relationships" r:id="rId4"/>
          </a:graphicData>
        </a:graphic>
      </p:graphicFrame>
      <p:sp>
        <p:nvSpPr>
          <p:cNvPr id="16386" name="标题 1"/>
          <p:cNvSpPr>
            <a:spLocks noGrp="1"/>
          </p:cNvSpPr>
          <p:nvPr>
            <p:ph type="title"/>
          </p:nvPr>
        </p:nvSpPr>
        <p:spPr bwMode="auto">
          <a:xfrm>
            <a:off x="230400" y="294397"/>
            <a:ext cx="8229600" cy="522469"/>
          </a:xfrm>
          <a:noFill/>
          <a:ln>
            <a:miter lim="800000"/>
          </a:ln>
        </p:spPr>
        <p:txBody>
          <a:bodyPr vert="horz" wrap="square" lIns="0" tIns="0" rIns="0" bIns="0" numCol="1" anchor="t" anchorCtr="0" compatLnSpc="1"/>
          <a:lstStyle/>
          <a:p>
            <a:r>
              <a:rPr kumimoji="1" lang="zh-CN" altLang="en-US" sz="2400" b="0" dirty="0">
                <a:solidFill>
                  <a:srgbClr val="000066"/>
                </a:solidFill>
                <a:latin typeface="微软雅黑" panose="020B0503020204020204" pitchFamily="34" charset="-122"/>
                <a:ea typeface="微软雅黑" panose="020B0503020204020204" pitchFamily="34" charset="-122"/>
              </a:rPr>
              <a:t>央行公开市场操作</a:t>
            </a:r>
          </a:p>
        </p:txBody>
      </p:sp>
      <p:sp>
        <p:nvSpPr>
          <p:cNvPr id="3" name="文本框 2">
            <a:extLst>
              <a:ext uri="{FF2B5EF4-FFF2-40B4-BE49-F238E27FC236}">
                <a16:creationId xmlns:a16="http://schemas.microsoft.com/office/drawing/2014/main" id="{AA95F14B-C2B4-4C3E-BC38-2FF11FB2E2CC}"/>
              </a:ext>
            </a:extLst>
          </p:cNvPr>
          <p:cNvSpPr txBox="1"/>
          <p:nvPr/>
        </p:nvSpPr>
        <p:spPr>
          <a:xfrm>
            <a:off x="459547" y="4259781"/>
            <a:ext cx="5003800" cy="1138260"/>
          </a:xfrm>
          <a:prstGeom prst="rect">
            <a:avLst/>
          </a:prstGeom>
          <a:noFill/>
        </p:spPr>
        <p:txBody>
          <a:bodyPr wrap="square" lIns="0" tIns="0" rIns="0" bIns="0">
            <a:spAutoFit/>
          </a:bodyPr>
          <a:lstStyle/>
          <a:p>
            <a:pPr>
              <a:lnSpc>
                <a:spcPct val="200000"/>
              </a:lnSpc>
            </a:pPr>
            <a:r>
              <a:rPr lang="en-US" altLang="zh-CN" sz="2000" dirty="0">
                <a:latin typeface="微软雅黑" panose="020B0503020204020204" pitchFamily="34" charset="-122"/>
                <a:ea typeface="微软雅黑" panose="020B0503020204020204" pitchFamily="34" charset="-122"/>
              </a:rPr>
              <a:t>2022</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5</a:t>
            </a:r>
            <a:r>
              <a:rPr lang="zh-CN" altLang="en-US" sz="2000" dirty="0">
                <a:latin typeface="微软雅黑" panose="020B0503020204020204" pitchFamily="34" charset="-122"/>
                <a:ea typeface="微软雅黑" panose="020B0503020204020204" pitchFamily="34" charset="-122"/>
              </a:rPr>
              <a:t>月央行累计</a:t>
            </a:r>
            <a:r>
              <a:rPr lang="zh-CN" altLang="en-US" sz="2000" b="1" dirty="0">
                <a:solidFill>
                  <a:srgbClr val="007A37"/>
                </a:solidFill>
                <a:latin typeface="微软雅黑" panose="020B0503020204020204" pitchFamily="34" charset="-122"/>
                <a:ea typeface="微软雅黑" panose="020B0503020204020204" pitchFamily="34" charset="-122"/>
              </a:rPr>
              <a:t>净回笼</a:t>
            </a:r>
            <a:r>
              <a:rPr lang="zh-CN" altLang="en-US" sz="2000" dirty="0">
                <a:latin typeface="微软雅黑" panose="020B0503020204020204" pitchFamily="34" charset="-122"/>
                <a:ea typeface="微软雅黑" panose="020B0503020204020204" pitchFamily="34" charset="-122"/>
              </a:rPr>
              <a:t>资金</a:t>
            </a:r>
            <a:r>
              <a:rPr lang="en-US" altLang="zh-CN" sz="2000" b="1" dirty="0">
                <a:solidFill>
                  <a:srgbClr val="007A37"/>
                </a:solidFill>
                <a:latin typeface="微软雅黑" panose="020B0503020204020204" pitchFamily="34" charset="-122"/>
                <a:ea typeface="微软雅黑" panose="020B0503020204020204" pitchFamily="34" charset="-122"/>
              </a:rPr>
              <a:t>100</a:t>
            </a:r>
            <a:r>
              <a:rPr lang="zh-CN" altLang="en-US" sz="2000" b="1" dirty="0">
                <a:solidFill>
                  <a:srgbClr val="007A37"/>
                </a:solidFill>
                <a:latin typeface="微软雅黑" panose="020B0503020204020204" pitchFamily="34" charset="-122"/>
                <a:ea typeface="微软雅黑" panose="020B0503020204020204" pitchFamily="34" charset="-122"/>
              </a:rPr>
              <a:t>亿元</a:t>
            </a:r>
            <a:endParaRPr lang="en-US" altLang="zh-CN" sz="2000" b="1" dirty="0">
              <a:solidFill>
                <a:srgbClr val="007A37"/>
              </a:solidFill>
              <a:latin typeface="微软雅黑" panose="020B0503020204020204" pitchFamily="34" charset="-122"/>
              <a:ea typeface="微软雅黑" panose="020B0503020204020204" pitchFamily="34" charset="-122"/>
            </a:endParaRPr>
          </a:p>
          <a:p>
            <a:pPr>
              <a:lnSpc>
                <a:spcPct val="200000"/>
              </a:lnSpc>
            </a:pPr>
            <a:r>
              <a:rPr lang="zh-CN" altLang="en-US" sz="2000" dirty="0">
                <a:latin typeface="微软雅黑" panose="020B0503020204020204" pitchFamily="34" charset="-122"/>
                <a:ea typeface="微软雅黑" panose="020B0503020204020204" pitchFamily="34" charset="-122"/>
              </a:rPr>
              <a:t>资金面整体变化不大</a:t>
            </a:r>
            <a:endParaRPr lang="en-US" altLang="zh-CN" sz="2000" dirty="0">
              <a:latin typeface="微软雅黑" panose="020B0503020204020204" pitchFamily="34" charset="-122"/>
              <a:ea typeface="微软雅黑" panose="020B0503020204020204" pitchFamily="34" charset="-122"/>
            </a:endParaRP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white">
          <a:xfrm>
            <a:off x="230400" y="295200"/>
            <a:ext cx="8231188" cy="404369"/>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市场概况</a:t>
            </a:r>
          </a:p>
        </p:txBody>
      </p:sp>
      <p:grpSp>
        <p:nvGrpSpPr>
          <p:cNvPr id="9" name="组合 8">
            <a:extLst>
              <a:ext uri="{FF2B5EF4-FFF2-40B4-BE49-F238E27FC236}">
                <a16:creationId xmlns:a16="http://schemas.microsoft.com/office/drawing/2014/main" id="{F2ADA72B-2FB4-373B-DB56-B3901FA81263}"/>
              </a:ext>
            </a:extLst>
          </p:cNvPr>
          <p:cNvGrpSpPr/>
          <p:nvPr/>
        </p:nvGrpSpPr>
        <p:grpSpPr>
          <a:xfrm>
            <a:off x="584280" y="4897075"/>
            <a:ext cx="1452150" cy="915789"/>
            <a:chOff x="584280" y="4660950"/>
            <a:chExt cx="1452150" cy="915789"/>
          </a:xfrm>
        </p:grpSpPr>
        <p:sp>
          <p:nvSpPr>
            <p:cNvPr id="2" name="文本框 1">
              <a:extLst>
                <a:ext uri="{FF2B5EF4-FFF2-40B4-BE49-F238E27FC236}">
                  <a16:creationId xmlns:a16="http://schemas.microsoft.com/office/drawing/2014/main" id="{9CB0F3E8-9B5C-40F7-9012-B0DB166A9F78}"/>
                </a:ext>
              </a:extLst>
            </p:cNvPr>
            <p:cNvSpPr txBox="1"/>
            <p:nvPr/>
          </p:nvSpPr>
          <p:spPr>
            <a:xfrm>
              <a:off x="584280" y="4660950"/>
              <a:ext cx="1200970"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400" b="1" dirty="0">
                  <a:solidFill>
                    <a:srgbClr val="000000"/>
                  </a:solidFill>
                  <a:latin typeface=".萍方-简" panose="020B0400000000000000" pitchFamily="34" charset="-122"/>
                  <a:ea typeface=".萍方-简" panose="020B0400000000000000" pitchFamily="34" charset="-122"/>
                </a:rPr>
                <a:t>科创</a:t>
              </a:r>
              <a:r>
                <a:rPr lang="en-US" altLang="zh-CN" sz="2400" b="1" dirty="0">
                  <a:solidFill>
                    <a:srgbClr val="000000"/>
                  </a:solidFill>
                  <a:latin typeface=".萍方-简" panose="020B0400000000000000" pitchFamily="34" charset="-122"/>
                  <a:ea typeface=".萍方-简" panose="020B0400000000000000" pitchFamily="34" charset="-122"/>
                </a:rPr>
                <a:t>50</a:t>
              </a:r>
              <a:endParaRPr kumimoji="0" lang="zh-CN" altLang="en-US" sz="2400" b="1"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endParaRPr>
            </a:p>
          </p:txBody>
        </p:sp>
        <p:sp>
          <p:nvSpPr>
            <p:cNvPr id="6" name="文本框 5">
              <a:extLst>
                <a:ext uri="{FF2B5EF4-FFF2-40B4-BE49-F238E27FC236}">
                  <a16:creationId xmlns:a16="http://schemas.microsoft.com/office/drawing/2014/main" id="{1E8FEE72-DCE6-4C18-887D-51F02F830B82}"/>
                </a:ext>
              </a:extLst>
            </p:cNvPr>
            <p:cNvSpPr txBox="1"/>
            <p:nvPr/>
          </p:nvSpPr>
          <p:spPr>
            <a:xfrm>
              <a:off x="870030" y="5176629"/>
              <a:ext cx="1166400" cy="4001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2000" b="1" dirty="0">
                  <a:solidFill>
                    <a:srgbClr val="C00000"/>
                  </a:solidFill>
                  <a:latin typeface=".萍方-简" panose="020B0400000000000000" pitchFamily="34" charset="-122"/>
                  <a:ea typeface=".萍方-简" panose="020B0400000000000000" pitchFamily="34" charset="-122"/>
                </a:rPr>
                <a:t>9.31%</a:t>
              </a:r>
              <a:endParaRPr kumimoji="0" lang="zh-CN" altLang="en-US" sz="2000" b="1" i="0" u="none" strike="noStrike" kern="1200" cap="none" spc="0" normalizeH="0" baseline="0" noProof="0" dirty="0">
                <a:ln>
                  <a:noFill/>
                </a:ln>
                <a:solidFill>
                  <a:srgbClr val="C00000"/>
                </a:solidFill>
                <a:effectLst/>
                <a:uLnTx/>
                <a:uFillTx/>
                <a:latin typeface=".萍方-简" panose="020B0400000000000000" pitchFamily="34" charset="-122"/>
                <a:ea typeface=".萍方-简" panose="020B0400000000000000" pitchFamily="34" charset="-122"/>
              </a:endParaRPr>
            </a:p>
          </p:txBody>
        </p:sp>
        <p:sp>
          <p:nvSpPr>
            <p:cNvPr id="24" name="箭头: 上 23">
              <a:extLst>
                <a:ext uri="{FF2B5EF4-FFF2-40B4-BE49-F238E27FC236}">
                  <a16:creationId xmlns:a16="http://schemas.microsoft.com/office/drawing/2014/main" id="{A2D78669-B0D0-400F-9162-8D8443135830}"/>
                </a:ext>
              </a:extLst>
            </p:cNvPr>
            <p:cNvSpPr/>
            <p:nvPr/>
          </p:nvSpPr>
          <p:spPr bwMode="auto">
            <a:xfrm rot="10800000" flipV="1">
              <a:off x="584280" y="5203987"/>
              <a:ext cx="288032" cy="372752"/>
            </a:xfrm>
            <a:prstGeom prst="upArrow">
              <a:avLst/>
            </a:prstGeom>
            <a:solidFill>
              <a:srgbClr val="C0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chemeClr val="accent4">
                    <a:lumMod val="75000"/>
                  </a:schemeClr>
                </a:solidFill>
                <a:effectLst/>
                <a:uLnTx/>
                <a:uFillTx/>
                <a:latin typeface=".萍方-简" panose="020B0400000000000000" pitchFamily="34" charset="-122"/>
                <a:ea typeface=".萍方-简" panose="020B0400000000000000" pitchFamily="34" charset="-122"/>
              </a:endParaRPr>
            </a:p>
          </p:txBody>
        </p:sp>
      </p:grpSp>
      <p:graphicFrame>
        <p:nvGraphicFramePr>
          <p:cNvPr id="10" name="图表 9"/>
          <p:cNvGraphicFramePr/>
          <p:nvPr>
            <p:extLst>
              <p:ext uri="{D42A27DB-BD31-4B8C-83A1-F6EECF244321}">
                <p14:modId xmlns:p14="http://schemas.microsoft.com/office/powerpoint/2010/main" val="2603841842"/>
              </p:ext>
            </p:extLst>
          </p:nvPr>
        </p:nvGraphicFramePr>
        <p:xfrm>
          <a:off x="2000052" y="924339"/>
          <a:ext cx="9925649" cy="5457210"/>
        </p:xfrm>
        <a:graphic>
          <a:graphicData uri="http://schemas.openxmlformats.org/drawingml/2006/chart">
            <c:chart xmlns:c="http://schemas.openxmlformats.org/drawingml/2006/chart" xmlns:r="http://schemas.openxmlformats.org/officeDocument/2006/relationships" r:id="rId5"/>
          </a:graphicData>
        </a:graphic>
      </p:graphicFrame>
      <p:grpSp>
        <p:nvGrpSpPr>
          <p:cNvPr id="7" name="组合 6">
            <a:extLst>
              <a:ext uri="{FF2B5EF4-FFF2-40B4-BE49-F238E27FC236}">
                <a16:creationId xmlns:a16="http://schemas.microsoft.com/office/drawing/2014/main" id="{3C4E4333-8D9A-7B8A-1CC2-DC3CA4BE4920}"/>
              </a:ext>
            </a:extLst>
          </p:cNvPr>
          <p:cNvGrpSpPr/>
          <p:nvPr/>
        </p:nvGrpSpPr>
        <p:grpSpPr>
          <a:xfrm>
            <a:off x="584280" y="3664109"/>
            <a:ext cx="1453715" cy="913748"/>
            <a:chOff x="584280" y="3580950"/>
            <a:chExt cx="1453715" cy="913748"/>
          </a:xfrm>
        </p:grpSpPr>
        <p:sp>
          <p:nvSpPr>
            <p:cNvPr id="18" name="文本框 17"/>
            <p:cNvSpPr txBox="1"/>
            <p:nvPr/>
          </p:nvSpPr>
          <p:spPr>
            <a:xfrm>
              <a:off x="584280" y="3580950"/>
              <a:ext cx="144783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创业板指</a:t>
              </a:r>
            </a:p>
          </p:txBody>
        </p:sp>
        <p:sp>
          <p:nvSpPr>
            <p:cNvPr id="16" name="箭头: 上 28">
              <a:extLst>
                <a:ext uri="{FF2B5EF4-FFF2-40B4-BE49-F238E27FC236}">
                  <a16:creationId xmlns:a16="http://schemas.microsoft.com/office/drawing/2014/main" id="{D3CDDE88-3854-43CF-856F-CFFA8A2DF963}"/>
                </a:ext>
              </a:extLst>
            </p:cNvPr>
            <p:cNvSpPr/>
            <p:nvPr/>
          </p:nvSpPr>
          <p:spPr bwMode="auto">
            <a:xfrm rot="10800000" flipV="1">
              <a:off x="584280" y="4121946"/>
              <a:ext cx="288032" cy="372752"/>
            </a:xfrm>
            <a:prstGeom prst="upArrow">
              <a:avLst/>
            </a:prstGeom>
            <a:solidFill>
              <a:srgbClr val="C0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chemeClr val="accent4">
                    <a:lumMod val="75000"/>
                  </a:schemeClr>
                </a:solidFill>
                <a:effectLst/>
                <a:uLnTx/>
                <a:uFillTx/>
                <a:latin typeface=".萍方-简" panose="020B0400000000000000" pitchFamily="34" charset="-122"/>
                <a:ea typeface=".萍方-简" panose="020B0400000000000000" pitchFamily="34" charset="-122"/>
              </a:endParaRPr>
            </a:p>
          </p:txBody>
        </p:sp>
        <p:sp>
          <p:nvSpPr>
            <p:cNvPr id="25" name="文本框 24">
              <a:extLst>
                <a:ext uri="{FF2B5EF4-FFF2-40B4-BE49-F238E27FC236}">
                  <a16:creationId xmlns:a16="http://schemas.microsoft.com/office/drawing/2014/main" id="{633E83D6-4039-48F7-9316-C9A51D4C6EB9}"/>
                </a:ext>
              </a:extLst>
            </p:cNvPr>
            <p:cNvSpPr txBox="1"/>
            <p:nvPr/>
          </p:nvSpPr>
          <p:spPr>
            <a:xfrm>
              <a:off x="870030" y="4073669"/>
              <a:ext cx="1167965" cy="400110"/>
            </a:xfrm>
            <a:prstGeom prst="rect">
              <a:avLst/>
            </a:prstGeom>
            <a:noFill/>
          </p:spPr>
          <p:txBody>
            <a:bodyPr wrap="square" rtlCol="0">
              <a:spAutoFit/>
            </a:bodyPr>
            <a:lstStyle/>
            <a:p>
              <a:pPr algn="dist">
                <a:defRPr/>
              </a:pPr>
              <a:r>
                <a:rPr lang="en-US" altLang="zh-CN" sz="2000" b="1" dirty="0">
                  <a:solidFill>
                    <a:srgbClr val="C00000"/>
                  </a:solidFill>
                  <a:latin typeface=".萍方-简" panose="020B0400000000000000" pitchFamily="34" charset="-122"/>
                  <a:ea typeface=".萍方-简" panose="020B0400000000000000" pitchFamily="34" charset="-122"/>
                </a:rPr>
                <a:t>3.71%</a:t>
              </a:r>
            </a:p>
          </p:txBody>
        </p:sp>
      </p:grpSp>
      <p:grpSp>
        <p:nvGrpSpPr>
          <p:cNvPr id="3" name="组合 2">
            <a:extLst>
              <a:ext uri="{FF2B5EF4-FFF2-40B4-BE49-F238E27FC236}">
                <a16:creationId xmlns:a16="http://schemas.microsoft.com/office/drawing/2014/main" id="{4D89F844-B408-5710-5E91-1544959CC7CD}"/>
              </a:ext>
            </a:extLst>
          </p:cNvPr>
          <p:cNvGrpSpPr/>
          <p:nvPr/>
        </p:nvGrpSpPr>
        <p:grpSpPr>
          <a:xfrm>
            <a:off x="584280" y="1190429"/>
            <a:ext cx="1452151" cy="920837"/>
            <a:chOff x="584280" y="1420950"/>
            <a:chExt cx="1452151" cy="920837"/>
          </a:xfrm>
        </p:grpSpPr>
        <p:sp>
          <p:nvSpPr>
            <p:cNvPr id="4" name="文本框 3"/>
            <p:cNvSpPr txBox="1"/>
            <p:nvPr/>
          </p:nvSpPr>
          <p:spPr>
            <a:xfrm>
              <a:off x="584280" y="1420950"/>
              <a:ext cx="144783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上证指数</a:t>
              </a:r>
            </a:p>
          </p:txBody>
        </p:sp>
        <p:sp>
          <p:nvSpPr>
            <p:cNvPr id="8" name="文本框 7"/>
            <p:cNvSpPr txBox="1"/>
            <p:nvPr/>
          </p:nvSpPr>
          <p:spPr>
            <a:xfrm>
              <a:off x="870031" y="1941677"/>
              <a:ext cx="1166400" cy="400110"/>
            </a:xfrm>
            <a:prstGeom prst="rect">
              <a:avLst/>
            </a:prstGeom>
            <a:noFill/>
          </p:spPr>
          <p:txBody>
            <a:bodyPr wrap="square" rtlCol="0">
              <a:spAutoFit/>
            </a:bodyPr>
            <a:lstStyle/>
            <a:p>
              <a:pPr algn="dist">
                <a:defRPr/>
              </a:pPr>
              <a:r>
                <a:rPr lang="en-US" altLang="zh-CN" sz="2000" b="1" dirty="0">
                  <a:solidFill>
                    <a:srgbClr val="C00000"/>
                  </a:solidFill>
                  <a:latin typeface=".萍方-简" panose="020B0400000000000000" pitchFamily="34" charset="-122"/>
                  <a:ea typeface=".萍方-简" panose="020B0400000000000000" pitchFamily="34" charset="-122"/>
                </a:rPr>
                <a:t>4.57%</a:t>
              </a:r>
            </a:p>
          </p:txBody>
        </p:sp>
        <p:sp>
          <p:nvSpPr>
            <p:cNvPr id="28" name="箭头: 上 27">
              <a:extLst>
                <a:ext uri="{FF2B5EF4-FFF2-40B4-BE49-F238E27FC236}">
                  <a16:creationId xmlns:a16="http://schemas.microsoft.com/office/drawing/2014/main" id="{9A0398DC-C7ED-49F7-8F98-03BE7E70D61B}"/>
                </a:ext>
              </a:extLst>
            </p:cNvPr>
            <p:cNvSpPr/>
            <p:nvPr/>
          </p:nvSpPr>
          <p:spPr bwMode="auto">
            <a:xfrm rot="10800000" flipV="1">
              <a:off x="584281" y="1957059"/>
              <a:ext cx="288032" cy="372752"/>
            </a:xfrm>
            <a:prstGeom prst="upArrow">
              <a:avLst/>
            </a:prstGeom>
            <a:solidFill>
              <a:srgbClr val="C0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chemeClr val="accent4">
                    <a:lumMod val="75000"/>
                  </a:schemeClr>
                </a:solidFill>
                <a:effectLst/>
                <a:uLnTx/>
                <a:uFillTx/>
                <a:latin typeface=".萍方-简" panose="020B0400000000000000" pitchFamily="34" charset="-122"/>
                <a:ea typeface=".萍方-简" panose="020B0400000000000000" pitchFamily="34" charset="-122"/>
              </a:endParaRPr>
            </a:p>
          </p:txBody>
        </p:sp>
      </p:grpSp>
      <p:grpSp>
        <p:nvGrpSpPr>
          <p:cNvPr id="5" name="组合 4">
            <a:extLst>
              <a:ext uri="{FF2B5EF4-FFF2-40B4-BE49-F238E27FC236}">
                <a16:creationId xmlns:a16="http://schemas.microsoft.com/office/drawing/2014/main" id="{CA939EDA-5B67-9735-FCBD-68E00BED5707}"/>
              </a:ext>
            </a:extLst>
          </p:cNvPr>
          <p:cNvGrpSpPr/>
          <p:nvPr/>
        </p:nvGrpSpPr>
        <p:grpSpPr>
          <a:xfrm>
            <a:off x="584280" y="2430484"/>
            <a:ext cx="1452151" cy="914407"/>
            <a:chOff x="584280" y="2423610"/>
            <a:chExt cx="1452151" cy="914407"/>
          </a:xfrm>
        </p:grpSpPr>
        <p:sp>
          <p:nvSpPr>
            <p:cNvPr id="15" name="文本框 14"/>
            <p:cNvSpPr txBox="1"/>
            <p:nvPr/>
          </p:nvSpPr>
          <p:spPr>
            <a:xfrm>
              <a:off x="584280" y="2423610"/>
              <a:ext cx="144783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深证成指</a:t>
              </a:r>
            </a:p>
          </p:txBody>
        </p:sp>
        <p:sp>
          <p:nvSpPr>
            <p:cNvPr id="29" name="箭头: 上 28">
              <a:extLst>
                <a:ext uri="{FF2B5EF4-FFF2-40B4-BE49-F238E27FC236}">
                  <a16:creationId xmlns:a16="http://schemas.microsoft.com/office/drawing/2014/main" id="{D3CDDE88-3854-43CF-856F-CFFA8A2DF963}"/>
                </a:ext>
              </a:extLst>
            </p:cNvPr>
            <p:cNvSpPr/>
            <p:nvPr/>
          </p:nvSpPr>
          <p:spPr bwMode="auto">
            <a:xfrm rot="10800000" flipV="1">
              <a:off x="584280" y="2963610"/>
              <a:ext cx="288032" cy="372752"/>
            </a:xfrm>
            <a:prstGeom prst="upArrow">
              <a:avLst/>
            </a:prstGeom>
            <a:solidFill>
              <a:srgbClr val="C0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dirty="0">
                <a:ln>
                  <a:noFill/>
                </a:ln>
                <a:solidFill>
                  <a:srgbClr val="636946"/>
                </a:solidFill>
                <a:effectLst/>
                <a:uLnTx/>
                <a:uFillTx/>
                <a:latin typeface=".萍方-简" panose="020B0400000000000000" pitchFamily="34" charset="-122"/>
                <a:ea typeface=".萍方-简" panose="020B0400000000000000" pitchFamily="34" charset="-122"/>
              </a:endParaRPr>
            </a:p>
          </p:txBody>
        </p:sp>
        <p:sp>
          <p:nvSpPr>
            <p:cNvPr id="30" name="文本框 29">
              <a:extLst>
                <a:ext uri="{FF2B5EF4-FFF2-40B4-BE49-F238E27FC236}">
                  <a16:creationId xmlns:a16="http://schemas.microsoft.com/office/drawing/2014/main" id="{A86EBC8F-035B-4953-912B-03AD7E6A998A}"/>
                </a:ext>
              </a:extLst>
            </p:cNvPr>
            <p:cNvSpPr txBox="1"/>
            <p:nvPr/>
          </p:nvSpPr>
          <p:spPr>
            <a:xfrm>
              <a:off x="870031" y="2937907"/>
              <a:ext cx="1166400" cy="400110"/>
            </a:xfrm>
            <a:prstGeom prst="rect">
              <a:avLst/>
            </a:prstGeom>
            <a:noFill/>
          </p:spPr>
          <p:txBody>
            <a:bodyPr wrap="square" rtlCol="0">
              <a:spAutoFit/>
            </a:bodyPr>
            <a:lstStyle/>
            <a:p>
              <a:pPr algn="dist">
                <a:defRPr/>
              </a:pPr>
              <a:r>
                <a:rPr lang="en-US" altLang="zh-CN" sz="2000" b="1" dirty="0">
                  <a:solidFill>
                    <a:srgbClr val="C00000"/>
                  </a:solidFill>
                  <a:latin typeface=".萍方-简" panose="020B0400000000000000" pitchFamily="34" charset="-122"/>
                  <a:ea typeface=".萍方-简" panose="020B0400000000000000" pitchFamily="34" charset="-122"/>
                </a:rPr>
                <a:t>4.59%</a:t>
              </a:r>
            </a:p>
          </p:txBody>
        </p:sp>
      </p:grpSp>
    </p:spTree>
    <p:custDataLst>
      <p:tags r:id="rId2"/>
    </p:custData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white">
          <a:xfrm>
            <a:off x="230400" y="295200"/>
            <a:ext cx="8231187" cy="451303"/>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沪深市值统计</a:t>
            </a:r>
          </a:p>
        </p:txBody>
      </p:sp>
      <p:sp>
        <p:nvSpPr>
          <p:cNvPr id="7" name="文本框 6"/>
          <p:cNvSpPr txBox="1"/>
          <p:nvPr/>
        </p:nvSpPr>
        <p:spPr>
          <a:xfrm>
            <a:off x="233737" y="3229993"/>
            <a:ext cx="2498140" cy="400110"/>
          </a:xfrm>
          <a:prstGeom prst="rect">
            <a:avLst/>
          </a:prstGeom>
          <a:noFill/>
        </p:spPr>
        <p:txBody>
          <a:bodyPr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深市</a:t>
            </a:r>
            <a:r>
              <a:rPr kumimoji="0" lang="zh-CN" altLang="en-US" sz="20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市值</a:t>
            </a:r>
            <a:r>
              <a:rPr kumimoji="0" lang="en-US" altLang="zh-CN" sz="2000" b="1" i="0" u="none" strike="noStrike" kern="1200" cap="none" spc="0" normalizeH="0" baseline="0" noProof="0" dirty="0">
                <a:ln>
                  <a:noFill/>
                </a:ln>
                <a:solidFill>
                  <a:srgbClr val="C00000"/>
                </a:solidFill>
                <a:effectLst/>
                <a:uLnTx/>
                <a:uFillTx/>
                <a:latin typeface=".萍方-简" panose="020B0400000000000000" pitchFamily="34" charset="-122"/>
                <a:ea typeface=".萍方-简" panose="020B0400000000000000" pitchFamily="34" charset="-122"/>
              </a:rPr>
              <a:t>32.79</a:t>
            </a:r>
            <a:r>
              <a:rPr kumimoji="0" lang="zh-CN" altLang="en-US" sz="20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万亿</a:t>
            </a:r>
          </a:p>
        </p:txBody>
      </p:sp>
      <p:sp>
        <p:nvSpPr>
          <p:cNvPr id="8" name="文本框 7"/>
          <p:cNvSpPr txBox="1"/>
          <p:nvPr/>
        </p:nvSpPr>
        <p:spPr>
          <a:xfrm>
            <a:off x="233737" y="1885544"/>
            <a:ext cx="2498140" cy="400110"/>
          </a:xfrm>
          <a:prstGeom prst="rect">
            <a:avLst/>
          </a:prstGeom>
          <a:noFill/>
        </p:spPr>
        <p:txBody>
          <a:bodyPr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沪市</a:t>
            </a:r>
            <a:r>
              <a:rPr kumimoji="0" lang="zh-CN" altLang="en-US" sz="20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市值</a:t>
            </a:r>
            <a:r>
              <a:rPr lang="en-US" altLang="zh-CN" sz="2000" b="1" dirty="0">
                <a:solidFill>
                  <a:srgbClr val="C00000"/>
                </a:solidFill>
                <a:latin typeface=".萍方-简" panose="020B0400000000000000" pitchFamily="34" charset="-122"/>
                <a:ea typeface=".萍方-简" panose="020B0400000000000000" pitchFamily="34" charset="-122"/>
              </a:rPr>
              <a:t>54.35</a:t>
            </a:r>
            <a:r>
              <a:rPr kumimoji="0" lang="zh-CN" altLang="en-US" sz="20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万亿</a:t>
            </a:r>
          </a:p>
        </p:txBody>
      </p:sp>
      <p:grpSp>
        <p:nvGrpSpPr>
          <p:cNvPr id="2" name="组合 1">
            <a:extLst>
              <a:ext uri="{FF2B5EF4-FFF2-40B4-BE49-F238E27FC236}">
                <a16:creationId xmlns:a16="http://schemas.microsoft.com/office/drawing/2014/main" id="{A462DA51-4BF9-4649-8273-F9720FF7D3A9}"/>
              </a:ext>
            </a:extLst>
          </p:cNvPr>
          <p:cNvGrpSpPr/>
          <p:nvPr/>
        </p:nvGrpSpPr>
        <p:grpSpPr>
          <a:xfrm>
            <a:off x="233476" y="4574441"/>
            <a:ext cx="2498400" cy="581344"/>
            <a:chOff x="233476" y="4574441"/>
            <a:chExt cx="2498400" cy="581344"/>
          </a:xfrm>
        </p:grpSpPr>
        <p:sp>
          <p:nvSpPr>
            <p:cNvPr id="14" name="文本框 13"/>
            <p:cNvSpPr txBox="1"/>
            <p:nvPr/>
          </p:nvSpPr>
          <p:spPr>
            <a:xfrm>
              <a:off x="233476" y="4641816"/>
              <a:ext cx="2498400" cy="400110"/>
            </a:xfrm>
            <a:prstGeom prst="rect">
              <a:avLst/>
            </a:prstGeom>
            <a:noFill/>
            <a:ln>
              <a:noFill/>
            </a:ln>
          </p:spPr>
          <p:txBody>
            <a:bodyPr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lang="zh-CN" altLang="en-US" sz="2000" dirty="0">
                  <a:solidFill>
                    <a:srgbClr val="000000"/>
                  </a:solidFill>
                  <a:latin typeface=".萍方-简" panose="020B0400000000000000" pitchFamily="34" charset="-122"/>
                  <a:ea typeface=".萍方-简" panose="020B0400000000000000" pitchFamily="34" charset="-122"/>
                </a:rPr>
                <a:t>较</a:t>
              </a:r>
              <a:r>
                <a:rPr lang="en-US" altLang="zh-CN" sz="2000" dirty="0">
                  <a:solidFill>
                    <a:srgbClr val="000000"/>
                  </a:solidFill>
                  <a:latin typeface=".萍方-简" panose="020B0400000000000000" pitchFamily="34" charset="-122"/>
                  <a:ea typeface=".萍方-简" panose="020B0400000000000000" pitchFamily="34" charset="-122"/>
                </a:rPr>
                <a:t>4</a:t>
              </a:r>
              <a:r>
                <a:rPr lang="zh-CN" altLang="en-US" sz="2000" dirty="0">
                  <a:solidFill>
                    <a:srgbClr val="000000"/>
                  </a:solidFill>
                  <a:latin typeface=".萍方-简" panose="020B0400000000000000" pitchFamily="34" charset="-122"/>
                  <a:ea typeface=".萍方-简" panose="020B0400000000000000" pitchFamily="34" charset="-122"/>
                </a:rPr>
                <a:t>月底       </a:t>
              </a:r>
              <a:r>
                <a:rPr lang="en-US" altLang="zh-CN" sz="2000" b="1" dirty="0">
                  <a:solidFill>
                    <a:srgbClr val="C00000"/>
                  </a:solidFill>
                  <a:latin typeface=".萍方-简" panose="020B0400000000000000" pitchFamily="34" charset="-122"/>
                  <a:ea typeface=".萍方-简" panose="020B0400000000000000" pitchFamily="34" charset="-122"/>
                </a:rPr>
                <a:t>5.39</a:t>
              </a:r>
              <a:r>
                <a:rPr kumimoji="0" lang="en-US" altLang="zh-CN" sz="2000" b="1" i="0" u="none" strike="noStrike" kern="1200" cap="none" spc="0" normalizeH="0" baseline="0" noProof="0" dirty="0">
                  <a:ln>
                    <a:noFill/>
                  </a:ln>
                  <a:solidFill>
                    <a:srgbClr val="C00000"/>
                  </a:solidFill>
                  <a:effectLst/>
                  <a:uLnTx/>
                  <a:uFillTx/>
                  <a:latin typeface=".萍方-简" panose="020B0400000000000000" pitchFamily="34" charset="-122"/>
                  <a:ea typeface=".萍方-简" panose="020B0400000000000000" pitchFamily="34" charset="-122"/>
                </a:rPr>
                <a:t>%</a:t>
              </a:r>
            </a:p>
          </p:txBody>
        </p:sp>
        <p:sp>
          <p:nvSpPr>
            <p:cNvPr id="9" name="箭头: 上 8">
              <a:extLst>
                <a:ext uri="{FF2B5EF4-FFF2-40B4-BE49-F238E27FC236}">
                  <a16:creationId xmlns:a16="http://schemas.microsoft.com/office/drawing/2014/main" id="{692D7619-314D-45B9-8B74-41BB2B839623}"/>
                </a:ext>
              </a:extLst>
            </p:cNvPr>
            <p:cNvSpPr/>
            <p:nvPr/>
          </p:nvSpPr>
          <p:spPr bwMode="auto">
            <a:xfrm rot="10800000" flipV="1">
              <a:off x="1338300" y="4574441"/>
              <a:ext cx="449215" cy="581344"/>
            </a:xfrm>
            <a:prstGeom prst="upArrow">
              <a:avLst/>
            </a:prstGeom>
            <a:solidFill>
              <a:srgbClr val="C0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rgbClr val="33CC33"/>
                </a:solidFill>
                <a:effectLst/>
                <a:uLnTx/>
                <a:uFillTx/>
                <a:latin typeface=".萍方-简" panose="020B0400000000000000" pitchFamily="34" charset="-122"/>
                <a:ea typeface=".萍方-简" panose="020B0400000000000000" pitchFamily="34" charset="-122"/>
              </a:endParaRPr>
            </a:p>
          </p:txBody>
        </p:sp>
      </p:grpSp>
      <p:graphicFrame>
        <p:nvGraphicFramePr>
          <p:cNvPr id="6" name="图表 5"/>
          <p:cNvGraphicFramePr/>
          <p:nvPr>
            <p:extLst>
              <p:ext uri="{D42A27DB-BD31-4B8C-83A1-F6EECF244321}">
                <p14:modId xmlns:p14="http://schemas.microsoft.com/office/powerpoint/2010/main" val="3663255601"/>
              </p:ext>
            </p:extLst>
          </p:nvPr>
        </p:nvGraphicFramePr>
        <p:xfrm>
          <a:off x="2839453" y="943276"/>
          <a:ext cx="9193796" cy="5407828"/>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2"/>
    </p:custDataLst>
    <p:extLst>
      <p:ext uri="{BB962C8B-B14F-4D97-AF65-F5344CB8AC3E}">
        <p14:creationId xmlns:p14="http://schemas.microsoft.com/office/powerpoint/2010/main" val="1693393822"/>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图表 9">
            <a:extLst>
              <a:ext uri="{FF2B5EF4-FFF2-40B4-BE49-F238E27FC236}">
                <a16:creationId xmlns:a16="http://schemas.microsoft.com/office/drawing/2014/main" id="{41426E60-D250-EF23-46F5-DFABA8AD988A}"/>
              </a:ext>
            </a:extLst>
          </p:cNvPr>
          <p:cNvGraphicFramePr>
            <a:graphicFrameLocks/>
          </p:cNvGraphicFramePr>
          <p:nvPr>
            <p:extLst>
              <p:ext uri="{D42A27DB-BD31-4B8C-83A1-F6EECF244321}">
                <p14:modId xmlns:p14="http://schemas.microsoft.com/office/powerpoint/2010/main" val="537600074"/>
              </p:ext>
            </p:extLst>
          </p:nvPr>
        </p:nvGraphicFramePr>
        <p:xfrm>
          <a:off x="731838" y="929768"/>
          <a:ext cx="10728325" cy="5398203"/>
        </p:xfrm>
        <a:graphic>
          <a:graphicData uri="http://schemas.openxmlformats.org/drawingml/2006/chart">
            <c:chart xmlns:c="http://schemas.openxmlformats.org/drawingml/2006/chart" xmlns:r="http://schemas.openxmlformats.org/officeDocument/2006/relationships" r:id="rId5"/>
          </a:graphicData>
        </a:graphic>
      </p:graphicFrame>
      <p:sp>
        <p:nvSpPr>
          <p:cNvPr id="14" name="文本框 13"/>
          <p:cNvSpPr txBox="1"/>
          <p:nvPr/>
        </p:nvSpPr>
        <p:spPr>
          <a:xfrm>
            <a:off x="1983056" y="4287405"/>
            <a:ext cx="2658099" cy="400110"/>
          </a:xfrm>
          <a:prstGeom prst="rect">
            <a:avLst/>
          </a:prstGeom>
          <a:noFill/>
          <a:ln>
            <a:noFill/>
          </a:ln>
        </p:spPr>
        <p:txBody>
          <a:bodyPr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lang="zh-CN" altLang="en-US" sz="2000" dirty="0">
                <a:solidFill>
                  <a:srgbClr val="000000"/>
                </a:solidFill>
                <a:latin typeface=".萍方-简" panose="020B0400000000000000" pitchFamily="34" charset="-122"/>
                <a:ea typeface=".萍方-简" panose="020B0400000000000000" pitchFamily="34" charset="-122"/>
              </a:rPr>
              <a:t>较</a:t>
            </a:r>
            <a:r>
              <a:rPr lang="en-US" altLang="zh-CN" sz="2000" dirty="0">
                <a:solidFill>
                  <a:srgbClr val="000000"/>
                </a:solidFill>
                <a:latin typeface=".萍方-简" panose="020B0400000000000000" pitchFamily="34" charset="-122"/>
                <a:ea typeface=".萍方-简" panose="020B0400000000000000" pitchFamily="34" charset="-122"/>
              </a:rPr>
              <a:t>4</a:t>
            </a:r>
            <a:r>
              <a:rPr lang="zh-CN" altLang="en-US" sz="2000" dirty="0">
                <a:solidFill>
                  <a:srgbClr val="000000"/>
                </a:solidFill>
                <a:latin typeface=".萍方-简" panose="020B0400000000000000" pitchFamily="34" charset="-122"/>
                <a:ea typeface=".萍方-简" panose="020B0400000000000000" pitchFamily="34" charset="-122"/>
              </a:rPr>
              <a:t>月底       </a:t>
            </a:r>
            <a:r>
              <a:rPr lang="en-US" altLang="zh-CN" sz="2000" b="1" dirty="0">
                <a:solidFill>
                  <a:srgbClr val="C00000"/>
                </a:solidFill>
                <a:latin typeface=".萍方-简" panose="020B0400000000000000" pitchFamily="34" charset="-122"/>
                <a:ea typeface=".萍方-简" panose="020B0400000000000000" pitchFamily="34" charset="-122"/>
              </a:rPr>
              <a:t>8.76</a:t>
            </a:r>
            <a:r>
              <a:rPr kumimoji="0" lang="en-US" altLang="zh-CN" sz="2000" b="1" i="0" u="none" strike="noStrike" kern="1200" cap="none" spc="0" normalizeH="0" baseline="0" noProof="0" dirty="0">
                <a:ln>
                  <a:noFill/>
                </a:ln>
                <a:solidFill>
                  <a:srgbClr val="C00000"/>
                </a:solidFill>
                <a:effectLst/>
                <a:uLnTx/>
                <a:uFillTx/>
                <a:latin typeface=".萍方-简" panose="020B0400000000000000" pitchFamily="34" charset="-122"/>
                <a:ea typeface=".萍方-简" panose="020B0400000000000000" pitchFamily="34" charset="-122"/>
              </a:rPr>
              <a:t>%</a:t>
            </a:r>
          </a:p>
        </p:txBody>
      </p:sp>
      <p:sp>
        <p:nvSpPr>
          <p:cNvPr id="21506" name="Rectangle 2"/>
          <p:cNvSpPr>
            <a:spLocks noChangeArrowheads="1"/>
          </p:cNvSpPr>
          <p:nvPr/>
        </p:nvSpPr>
        <p:spPr bwMode="white">
          <a:xfrm>
            <a:off x="230400" y="295200"/>
            <a:ext cx="8231187" cy="451303"/>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400" dirty="0">
                <a:solidFill>
                  <a:srgbClr val="000066"/>
                </a:solidFill>
                <a:latin typeface="微软雅黑" panose="020B0503020204020204" pitchFamily="34" charset="-122"/>
                <a:ea typeface="微软雅黑" panose="020B0503020204020204" pitchFamily="34" charset="-122"/>
              </a:rPr>
              <a:t>北市</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市值统计</a:t>
            </a:r>
          </a:p>
        </p:txBody>
      </p:sp>
      <p:sp>
        <p:nvSpPr>
          <p:cNvPr id="9" name="箭头: 上 8">
            <a:extLst>
              <a:ext uri="{FF2B5EF4-FFF2-40B4-BE49-F238E27FC236}">
                <a16:creationId xmlns:a16="http://schemas.microsoft.com/office/drawing/2014/main" id="{692D7619-314D-45B9-8B74-41BB2B839623}"/>
              </a:ext>
            </a:extLst>
          </p:cNvPr>
          <p:cNvSpPr/>
          <p:nvPr/>
        </p:nvSpPr>
        <p:spPr bwMode="auto">
          <a:xfrm rot="10800000" flipV="1">
            <a:off x="3087881" y="4220030"/>
            <a:ext cx="449215" cy="581344"/>
          </a:xfrm>
          <a:prstGeom prst="upArrow">
            <a:avLst/>
          </a:prstGeom>
          <a:solidFill>
            <a:srgbClr val="C0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rgbClr val="33CC33"/>
              </a:solidFill>
              <a:effectLst/>
              <a:uLnTx/>
              <a:uFillTx/>
              <a:latin typeface=".萍方-简" panose="020B0400000000000000" pitchFamily="34" charset="-122"/>
              <a:ea typeface=".萍方-简" panose="020B0400000000000000" pitchFamily="34" charset="-122"/>
            </a:endParaRPr>
          </a:p>
        </p:txBody>
      </p:sp>
      <p:sp>
        <p:nvSpPr>
          <p:cNvPr id="13" name="文本框 12"/>
          <p:cNvSpPr txBox="1"/>
          <p:nvPr/>
        </p:nvSpPr>
        <p:spPr>
          <a:xfrm>
            <a:off x="1983056" y="3653553"/>
            <a:ext cx="3603236" cy="400110"/>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altLang="zh-CN" sz="2000" b="1" dirty="0">
                <a:solidFill>
                  <a:srgbClr val="000000"/>
                </a:solidFill>
                <a:latin typeface=".萍方-简" panose="020B0400000000000000" pitchFamily="34" charset="-122"/>
                <a:ea typeface=".萍方-简" panose="020B0400000000000000" pitchFamily="34" charset="-122"/>
              </a:rPr>
              <a:t>5</a:t>
            </a:r>
            <a:r>
              <a:rPr lang="zh-CN" altLang="en-US" sz="2000" b="1" dirty="0">
                <a:solidFill>
                  <a:srgbClr val="000000"/>
                </a:solidFill>
                <a:latin typeface=".萍方-简" panose="020B0400000000000000" pitchFamily="34" charset="-122"/>
                <a:ea typeface=".萍方-简" panose="020B0400000000000000" pitchFamily="34" charset="-122"/>
              </a:rPr>
              <a:t>月底北</a:t>
            </a:r>
            <a:r>
              <a:rPr kumimoji="0" lang="zh-CN" altLang="en-US" sz="2000" b="1"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市</a:t>
            </a:r>
            <a:r>
              <a:rPr kumimoji="0" lang="zh-CN" altLang="en-US" sz="20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市值</a:t>
            </a:r>
            <a:r>
              <a:rPr lang="en-US" altLang="zh-CN" sz="2000" b="1" dirty="0">
                <a:solidFill>
                  <a:srgbClr val="C00000"/>
                </a:solidFill>
                <a:latin typeface=".萍方-简" panose="020B0400000000000000" pitchFamily="34" charset="-122"/>
                <a:ea typeface=".萍方-简" panose="020B0400000000000000" pitchFamily="34" charset="-122"/>
              </a:rPr>
              <a:t>1899.54</a:t>
            </a:r>
            <a:r>
              <a:rPr kumimoji="0" lang="zh-CN" altLang="en-US" sz="20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亿元</a:t>
            </a:r>
          </a:p>
        </p:txBody>
      </p:sp>
      <p:sp>
        <p:nvSpPr>
          <p:cNvPr id="11" name="文本框 10">
            <a:extLst>
              <a:ext uri="{FF2B5EF4-FFF2-40B4-BE49-F238E27FC236}">
                <a16:creationId xmlns:a16="http://schemas.microsoft.com/office/drawing/2014/main" id="{4CCC7872-4182-4B64-0E28-93CEC1E047D0}"/>
              </a:ext>
            </a:extLst>
          </p:cNvPr>
          <p:cNvSpPr txBox="1"/>
          <p:nvPr/>
        </p:nvSpPr>
        <p:spPr>
          <a:xfrm>
            <a:off x="1983056" y="5017016"/>
            <a:ext cx="3096090" cy="400110"/>
          </a:xfrm>
          <a:prstGeom prst="rect">
            <a:avLst/>
          </a:prstGeom>
          <a:noFill/>
          <a:ln>
            <a:noFill/>
          </a:ln>
        </p:spPr>
        <p:txBody>
          <a:bodyPr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lang="zh-CN" altLang="en-US" sz="2000" dirty="0">
                <a:solidFill>
                  <a:srgbClr val="000000"/>
                </a:solidFill>
                <a:latin typeface=".萍方-简" panose="020B0400000000000000" pitchFamily="34" charset="-122"/>
                <a:ea typeface=".萍方-简" panose="020B0400000000000000" pitchFamily="34" charset="-122"/>
              </a:rPr>
              <a:t>较开市首日       </a:t>
            </a:r>
            <a:r>
              <a:rPr lang="en-US" altLang="zh-CN" sz="2000" b="1" dirty="0">
                <a:solidFill>
                  <a:schemeClr val="accent4">
                    <a:lumMod val="75000"/>
                  </a:schemeClr>
                </a:solidFill>
                <a:latin typeface=".萍方-简" panose="020B0400000000000000" pitchFamily="34" charset="-122"/>
                <a:ea typeface=".萍方-简" panose="020B0400000000000000" pitchFamily="34" charset="-122"/>
              </a:rPr>
              <a:t>35.37</a:t>
            </a:r>
            <a:r>
              <a:rPr kumimoji="0" lang="en-US" altLang="zh-CN" sz="2000" b="1" i="0" u="none" strike="noStrike" kern="1200" cap="none" spc="0" normalizeH="0" baseline="0" noProof="0" dirty="0">
                <a:ln>
                  <a:noFill/>
                </a:ln>
                <a:solidFill>
                  <a:schemeClr val="accent4">
                    <a:lumMod val="75000"/>
                  </a:schemeClr>
                </a:solidFill>
                <a:effectLst/>
                <a:uLnTx/>
                <a:uFillTx/>
                <a:latin typeface=".萍方-简" panose="020B0400000000000000" pitchFamily="34" charset="-122"/>
                <a:ea typeface=".萍方-简" panose="020B0400000000000000" pitchFamily="34" charset="-122"/>
              </a:rPr>
              <a:t>%</a:t>
            </a:r>
          </a:p>
        </p:txBody>
      </p:sp>
      <p:sp>
        <p:nvSpPr>
          <p:cNvPr id="12" name="箭头: 上 11">
            <a:extLst>
              <a:ext uri="{FF2B5EF4-FFF2-40B4-BE49-F238E27FC236}">
                <a16:creationId xmlns:a16="http://schemas.microsoft.com/office/drawing/2014/main" id="{A4F422F2-7536-54FA-5500-D52A01E5180B}"/>
              </a:ext>
            </a:extLst>
          </p:cNvPr>
          <p:cNvSpPr/>
          <p:nvPr/>
        </p:nvSpPr>
        <p:spPr bwMode="auto">
          <a:xfrm rot="10800000">
            <a:off x="3456715" y="4949641"/>
            <a:ext cx="449215" cy="581344"/>
          </a:xfrm>
          <a:prstGeom prst="upArrow">
            <a:avLst/>
          </a:prstGeom>
          <a:solidFill>
            <a:schemeClr val="accent4">
              <a:lumMod val="75000"/>
            </a:schemeClr>
          </a:solidFill>
          <a:ln w="9525" cap="flat" cmpd="sng" algn="ctr">
            <a:solidFill>
              <a:srgbClr val="636946"/>
            </a:solid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rgbClr val="33CC33"/>
              </a:solidFill>
              <a:effectLst/>
              <a:uLnTx/>
              <a:uFillTx/>
              <a:latin typeface=".萍方-简" panose="020B0400000000000000" pitchFamily="34" charset="-122"/>
              <a:ea typeface=".萍方-简" panose="020B0400000000000000" pitchFamily="34" charset="-122"/>
            </a:endParaRPr>
          </a:p>
        </p:txBody>
      </p:sp>
    </p:spTree>
    <p:custDataLst>
      <p:tags r:id="rId2"/>
    </p:custDataLst>
    <p:extLst>
      <p:ext uri="{BB962C8B-B14F-4D97-AF65-F5344CB8AC3E}">
        <p14:creationId xmlns:p14="http://schemas.microsoft.com/office/powerpoint/2010/main" val="3130176070"/>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图表 5"/>
          <p:cNvGraphicFramePr/>
          <p:nvPr>
            <p:extLst>
              <p:ext uri="{D42A27DB-BD31-4B8C-83A1-F6EECF244321}">
                <p14:modId xmlns:p14="http://schemas.microsoft.com/office/powerpoint/2010/main" val="3397413048"/>
              </p:ext>
            </p:extLst>
          </p:nvPr>
        </p:nvGraphicFramePr>
        <p:xfrm>
          <a:off x="452437" y="912559"/>
          <a:ext cx="11287125" cy="5357612"/>
        </p:xfrm>
        <a:graphic>
          <a:graphicData uri="http://schemas.openxmlformats.org/drawingml/2006/chart">
            <c:chart xmlns:c="http://schemas.openxmlformats.org/drawingml/2006/chart" xmlns:r="http://schemas.openxmlformats.org/officeDocument/2006/relationships" r:id="rId4"/>
          </a:graphicData>
        </a:graphic>
      </p:graphicFrame>
      <p:sp>
        <p:nvSpPr>
          <p:cNvPr id="19458" name="Rectangle 2"/>
          <p:cNvSpPr>
            <a:spLocks noGrp="1" noChangeArrowheads="1"/>
          </p:cNvSpPr>
          <p:nvPr>
            <p:ph type="title"/>
          </p:nvPr>
        </p:nvSpPr>
        <p:spPr bwMode="auto">
          <a:xfrm>
            <a:off x="230400" y="295200"/>
            <a:ext cx="8229600" cy="527240"/>
          </a:xfrm>
          <a:noFill/>
          <a:ln>
            <a:miter lim="800000"/>
          </a:ln>
        </p:spPr>
        <p:txBody>
          <a:bodyPr vert="horz" wrap="square" lIns="0" tIns="0" rIns="0" bIns="0" numCol="1" anchor="t" anchorCtr="0" compatLnSpc="1"/>
          <a:lstStyle/>
          <a:p>
            <a:r>
              <a:rPr lang="zh-CN" altLang="en-US" sz="2400" b="0" dirty="0">
                <a:solidFill>
                  <a:srgbClr val="000066"/>
                </a:solidFill>
                <a:latin typeface="微软雅黑" panose="020B0503020204020204" pitchFamily="34" charset="-122"/>
                <a:ea typeface="微软雅黑" panose="020B0503020204020204" pitchFamily="34" charset="-122"/>
              </a:rPr>
              <a:t>富时中国</a:t>
            </a:r>
            <a:r>
              <a:rPr lang="en-US" altLang="zh-CN" sz="2400" b="0" dirty="0">
                <a:solidFill>
                  <a:srgbClr val="000066"/>
                </a:solidFill>
                <a:latin typeface="微软雅黑" panose="020B0503020204020204" pitchFamily="34" charset="-122"/>
                <a:ea typeface="微软雅黑" panose="020B0503020204020204" pitchFamily="34" charset="-122"/>
              </a:rPr>
              <a:t>A50</a:t>
            </a:r>
            <a:r>
              <a:rPr lang="zh-CN" altLang="en-US" sz="2400" b="0" dirty="0">
                <a:solidFill>
                  <a:srgbClr val="000066"/>
                </a:solidFill>
                <a:latin typeface="微软雅黑" panose="020B0503020204020204" pitchFamily="34" charset="-122"/>
                <a:ea typeface="微软雅黑" panose="020B0503020204020204" pitchFamily="34" charset="-122"/>
              </a:rPr>
              <a:t>（</a:t>
            </a:r>
            <a:r>
              <a:rPr lang="en-US" altLang="zh-CN" sz="2400" b="0" dirty="0">
                <a:solidFill>
                  <a:srgbClr val="000066"/>
                </a:solidFill>
                <a:latin typeface="微软雅黑" panose="020B0503020204020204" pitchFamily="34" charset="-122"/>
                <a:ea typeface="微软雅黑" panose="020B0503020204020204" pitchFamily="34" charset="-122"/>
              </a:rPr>
              <a:t>CN0Y</a:t>
            </a:r>
            <a:r>
              <a:rPr lang="zh-CN" altLang="en-US" sz="2400" b="0" dirty="0">
                <a:solidFill>
                  <a:srgbClr val="000066"/>
                </a:solidFill>
                <a:latin typeface="微软雅黑" panose="020B0503020204020204" pitchFamily="34" charset="-122"/>
                <a:ea typeface="微软雅黑" panose="020B0503020204020204" pitchFamily="34" charset="-122"/>
              </a:rPr>
              <a:t>）股指期货</a:t>
            </a:r>
          </a:p>
        </p:txBody>
      </p:sp>
      <p:sp>
        <p:nvSpPr>
          <p:cNvPr id="7" name="文本框 6">
            <a:extLst>
              <a:ext uri="{FF2B5EF4-FFF2-40B4-BE49-F238E27FC236}">
                <a16:creationId xmlns:a16="http://schemas.microsoft.com/office/drawing/2014/main" id="{84D4D121-2F68-42D9-9584-73702942E8D6}"/>
              </a:ext>
            </a:extLst>
          </p:cNvPr>
          <p:cNvSpPr txBox="1"/>
          <p:nvPr/>
        </p:nvSpPr>
        <p:spPr>
          <a:xfrm>
            <a:off x="4097929" y="4174823"/>
            <a:ext cx="7308880" cy="523220"/>
          </a:xfrm>
          <a:prstGeom prst="rect">
            <a:avLst/>
          </a:prstGeom>
          <a:noFill/>
        </p:spPr>
        <p:txBody>
          <a:bodyPr wrap="square" rtlCol="0">
            <a:spAutoFit/>
          </a:bodyPr>
          <a:lstStyle/>
          <a:p>
            <a:pPr algn="just"/>
            <a:r>
              <a:rPr lang="en-US" altLang="zh-CN" sz="2800" dirty="0">
                <a:solidFill>
                  <a:prstClr val="black"/>
                </a:solidFill>
                <a:latin typeface=".萍方-简" panose="020B0400000000000000" pitchFamily="34" charset="-122"/>
                <a:ea typeface=".萍方-简" panose="020B0400000000000000" pitchFamily="34" charset="-122"/>
              </a:rPr>
              <a:t>A50</a:t>
            </a:r>
            <a:r>
              <a:rPr lang="zh-CN" altLang="en-US" sz="2800" dirty="0">
                <a:solidFill>
                  <a:prstClr val="black"/>
                </a:solidFill>
                <a:latin typeface=".萍方-简" panose="020B0400000000000000" pitchFamily="34" charset="-122"/>
                <a:ea typeface=".萍方-简" panose="020B0400000000000000" pitchFamily="34" charset="-122"/>
              </a:rPr>
              <a:t>股指期货主力合约结算价在</a:t>
            </a:r>
            <a:r>
              <a:rPr lang="en-US" altLang="zh-CN" sz="2800" dirty="0">
                <a:solidFill>
                  <a:prstClr val="black"/>
                </a:solidFill>
                <a:latin typeface=".萍方-简" panose="020B0400000000000000" pitchFamily="34" charset="-122"/>
                <a:ea typeface=".萍方-简" panose="020B0400000000000000" pitchFamily="34" charset="-122"/>
              </a:rPr>
              <a:t>5</a:t>
            </a:r>
            <a:r>
              <a:rPr lang="zh-CN" altLang="en-US" sz="2800" dirty="0">
                <a:solidFill>
                  <a:prstClr val="black"/>
                </a:solidFill>
                <a:latin typeface=".萍方-简" panose="020B0400000000000000" pitchFamily="34" charset="-122"/>
                <a:ea typeface=".萍方-简" panose="020B0400000000000000" pitchFamily="34" charset="-122"/>
              </a:rPr>
              <a:t>月震荡上行。</a:t>
            </a:r>
            <a:endParaRPr lang="en-US" altLang="zh-CN" sz="2800" dirty="0">
              <a:solidFill>
                <a:prstClr val="black"/>
              </a:solidFill>
              <a:latin typeface=".萍方-简" panose="020B0400000000000000" pitchFamily="34" charset="-122"/>
              <a:ea typeface=".萍方-简" panose="020B0400000000000000" pitchFamily="34" charset="-122"/>
            </a:endParaRPr>
          </a:p>
        </p:txBody>
      </p:sp>
    </p:spTree>
    <p:extLst>
      <p:ext uri="{BB962C8B-B14F-4D97-AF65-F5344CB8AC3E}">
        <p14:creationId xmlns:p14="http://schemas.microsoft.com/office/powerpoint/2010/main" val="503655893"/>
      </p:ext>
    </p:extLst>
  </p:cSld>
  <p:clrMapOvr>
    <a:overrideClrMapping bg1="lt1" tx1="dk1" bg2="lt2" tx2="dk2" accent1="accent1" accent2="accent2" accent3="accent3" accent4="accent4" accent5="accent5" accent6="accent6" hlink="hlink" folHlink="folHlink"/>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2.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3.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4.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融客投资PPT模板">
  <a:themeElements>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投资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clrMap bg1="lt1" tx1="dk1" bg2="lt2" tx2="dk2" accent1="accent1" accent2="accent2" accent3="accent3" accent4="accent4" accent5="accent5" accent6="accent6" hlink="hlink" folHlink="folHlink"/>
    </a:extraClrScheme>
    <a:extraClrScheme>
      <a:clrScheme name="融客投资PPT模板 2">
        <a:dk1>
          <a:srgbClr val="000000"/>
        </a:dk1>
        <a:lt1>
          <a:srgbClr val="FFFFFF"/>
        </a:lt1>
        <a:dk2>
          <a:srgbClr val="094332"/>
        </a:dk2>
        <a:lt2>
          <a:srgbClr val="B2B2B2"/>
        </a:lt2>
        <a:accent1>
          <a:srgbClr val="0D6531"/>
        </a:accent1>
        <a:accent2>
          <a:srgbClr val="39AF6E"/>
        </a:accent2>
        <a:accent3>
          <a:srgbClr val="FFFFFF"/>
        </a:accent3>
        <a:accent4>
          <a:srgbClr val="000000"/>
        </a:accent4>
        <a:accent5>
          <a:srgbClr val="AAB8AD"/>
        </a:accent5>
        <a:accent6>
          <a:srgbClr val="339E63"/>
        </a:accent6>
        <a:hlink>
          <a:srgbClr val="93E1A0"/>
        </a:hlink>
        <a:folHlink>
          <a:srgbClr val="1D834B"/>
        </a:folHlink>
      </a:clrScheme>
      <a:clrMap bg1="lt1" tx1="dk1" bg2="lt2" tx2="dk2" accent1="accent1" accent2="accent2" accent3="accent3" accent4="accent4" accent5="accent5" accent6="accent6" hlink="hlink" folHlink="folHlink"/>
    </a:extraClrScheme>
    <a:extraClrScheme>
      <a:clrScheme name="融客投资PPT模板 3">
        <a:dk1>
          <a:srgbClr val="000000"/>
        </a:dk1>
        <a:lt1>
          <a:srgbClr val="FFFFFF"/>
        </a:lt1>
        <a:dk2>
          <a:srgbClr val="275CA3"/>
        </a:dk2>
        <a:lt2>
          <a:srgbClr val="C0C0C0"/>
        </a:lt2>
        <a:accent1>
          <a:srgbClr val="529EBC"/>
        </a:accent1>
        <a:accent2>
          <a:srgbClr val="55BEE3"/>
        </a:accent2>
        <a:accent3>
          <a:srgbClr val="FFFFFF"/>
        </a:accent3>
        <a:accent4>
          <a:srgbClr val="000000"/>
        </a:accent4>
        <a:accent5>
          <a:srgbClr val="B3CCDA"/>
        </a:accent5>
        <a:accent6>
          <a:srgbClr val="4CACCE"/>
        </a:accent6>
        <a:hlink>
          <a:srgbClr val="9FD4F1"/>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txDef>
      <a:spPr bwMode="auto">
        <a:noFill/>
        <a:ln w="9525">
          <a:solidFill>
            <a:schemeClr val="accent1"/>
          </a:solidFill>
          <a:miter lim="800000"/>
        </a:ln>
      </a:spPr>
      <a:bodyPr wrap="square" rtlCol="0">
        <a:spAutoFit/>
      </a:bodyPr>
      <a:lstStyle>
        <a:defPPr algn="l">
          <a:defRPr sz="1300" b="1" dirty="0" smtClean="0">
            <a:solidFill>
              <a:srgbClr val="000066"/>
            </a:solidFill>
            <a:latin typeface="幼圆" panose="02010509060101010101" pitchFamily="49" charset="-122"/>
            <a:ea typeface="幼圆" panose="02010509060101010101" pitchFamily="49" charset="-122"/>
          </a:defRPr>
        </a:defPPr>
      </a:lstStyle>
    </a:tx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10.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11.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12.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13.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14.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15.xml><?xml version="1.0" encoding="utf-8"?>
<a:themeOverride xmlns:a="http://schemas.openxmlformats.org/drawingml/2006/main">
  <a:clrScheme nam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16.xml><?xml version="1.0" encoding="utf-8"?>
<a:themeOverride xmlns:a="http://schemas.openxmlformats.org/drawingml/2006/main">
  <a:clrScheme nam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2.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3.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4.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5.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6.xml><?xml version="1.0" encoding="utf-8"?>
<a:themeOverride xmlns:a="http://schemas.openxmlformats.org/drawingml/2006/main">
  <a:clrScheme name="">
    <a:dk1>
      <a:srgbClr val="000000"/>
    </a:dk1>
    <a:lt1>
      <a:srgbClr val="FFFFFF"/>
    </a:lt1>
    <a:dk2>
      <a:srgbClr val="778495"/>
    </a:dk2>
    <a:lt2>
      <a:srgbClr val="F0F0F0"/>
    </a:lt2>
    <a:accent1>
      <a:srgbClr val="008CD6"/>
    </a:accent1>
    <a:accent2>
      <a:srgbClr val="4BBFFF"/>
    </a:accent2>
    <a:accent3>
      <a:srgbClr val="606060"/>
    </a:accent3>
    <a:accent4>
      <a:srgbClr val="828282"/>
    </a:accent4>
    <a:accent5>
      <a:srgbClr val="A5A5A5"/>
    </a:accent5>
    <a:accent6>
      <a:srgbClr val="C9C9C9"/>
    </a:accent6>
    <a:hlink>
      <a:srgbClr val="4472C4"/>
    </a:hlink>
    <a:folHlink>
      <a:srgbClr val="BFBFBF"/>
    </a:folHlink>
  </a:clrScheme>
</a:themeOverride>
</file>

<file path=ppt/theme/themeOverride7.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8.xml><?xml version="1.0" encoding="utf-8"?>
<a:themeOverride xmlns:a="http://schemas.openxmlformats.org/drawingml/2006/main">
  <a:clrScheme nam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9.xml><?xml version="1.0" encoding="utf-8"?>
<a:themeOverride xmlns:a="http://schemas.openxmlformats.org/drawingml/2006/main">
  <a:clrScheme nam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25036</TotalTime>
  <Words>2191</Words>
  <Application>Microsoft Office PowerPoint</Application>
  <PresentationFormat>宽屏</PresentationFormat>
  <Paragraphs>140</Paragraphs>
  <Slides>24</Slides>
  <Notes>24</Notes>
  <HiddenSlides>0</HiddenSlides>
  <MMClips>0</MMClips>
  <ScaleCrop>false</ScaleCrop>
  <HeadingPairs>
    <vt:vector size="6" baseType="variant">
      <vt:variant>
        <vt:lpstr>已用的字体</vt:lpstr>
      </vt:variant>
      <vt:variant>
        <vt:i4>15</vt:i4>
      </vt:variant>
      <vt:variant>
        <vt:lpstr>主题</vt:lpstr>
      </vt:variant>
      <vt:variant>
        <vt:i4>6</vt:i4>
      </vt:variant>
      <vt:variant>
        <vt:lpstr>幻灯片标题</vt:lpstr>
      </vt:variant>
      <vt:variant>
        <vt:i4>24</vt:i4>
      </vt:variant>
    </vt:vector>
  </HeadingPairs>
  <TitlesOfParts>
    <vt:vector size="45" baseType="lpstr">
      <vt:lpstr>.萍方-简</vt:lpstr>
      <vt:lpstr>Microsoft YaHei UI</vt:lpstr>
      <vt:lpstr>等线</vt:lpstr>
      <vt:lpstr>等线 Light</vt:lpstr>
      <vt:lpstr>黑体</vt:lpstr>
      <vt:lpstr>华文中宋</vt:lpstr>
      <vt:lpstr>微软雅黑</vt:lpstr>
      <vt:lpstr>微软雅黑</vt:lpstr>
      <vt:lpstr>微软雅黑</vt:lpstr>
      <vt:lpstr>幼圆</vt:lpstr>
      <vt:lpstr>arial</vt:lpstr>
      <vt:lpstr>arial</vt:lpstr>
      <vt:lpstr>Times New Roman</vt:lpstr>
      <vt:lpstr>Verdana</vt:lpstr>
      <vt:lpstr>Wingdings</vt:lpstr>
      <vt:lpstr>Office 主题​​</vt:lpstr>
      <vt:lpstr>融客投资PPT模板</vt:lpstr>
      <vt:lpstr>2_融客PPT模板</vt:lpstr>
      <vt:lpstr>3_融客PPT模板</vt:lpstr>
      <vt:lpstr>5_融客PPT模板</vt:lpstr>
      <vt:lpstr>融客PPT模板</vt:lpstr>
      <vt:lpstr>PowerPoint 演示文稿</vt:lpstr>
      <vt:lpstr>PowerPoint 演示文稿</vt:lpstr>
      <vt:lpstr>CPI、PPI</vt:lpstr>
      <vt:lpstr>PMI</vt:lpstr>
      <vt:lpstr>央行公开市场操作</vt:lpstr>
      <vt:lpstr>PowerPoint 演示文稿</vt:lpstr>
      <vt:lpstr>PowerPoint 演示文稿</vt:lpstr>
      <vt:lpstr>PowerPoint 演示文稿</vt:lpstr>
      <vt:lpstr>富时中国A50（CN0Y）股指期货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5月热门公司解读——中通客车</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Junlong Wu</dc:creator>
  <cp:lastModifiedBy>Xue Yong</cp:lastModifiedBy>
  <cp:revision>699</cp:revision>
  <dcterms:created xsi:type="dcterms:W3CDTF">2020-09-03T02:02:06Z</dcterms:created>
  <dcterms:modified xsi:type="dcterms:W3CDTF">2022-06-11T01:26:58Z</dcterms:modified>
</cp:coreProperties>
</file>