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304" r:id="rId3"/>
    <p:sldId id="257" r:id="rId4"/>
    <p:sldId id="305" r:id="rId5"/>
    <p:sldId id="306" r:id="rId6"/>
    <p:sldId id="296" r:id="rId7"/>
    <p:sldId id="317" r:id="rId8"/>
    <p:sldId id="309" r:id="rId9"/>
    <p:sldId id="263" r:id="rId10"/>
    <p:sldId id="316" r:id="rId11"/>
    <p:sldId id="265" r:id="rId12"/>
    <p:sldId id="315" r:id="rId13"/>
    <p:sldId id="310" r:id="rId14"/>
    <p:sldId id="311" r:id="rId15"/>
    <p:sldId id="312" r:id="rId16"/>
    <p:sldId id="301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  <p15:guide id="5" pos="1164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3045" userDrawn="1">
          <p15:clr>
            <a:srgbClr val="A4A3A4"/>
          </p15:clr>
        </p15:guide>
        <p15:guide id="11" orient="horz" pos="482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Xue Yong" initials="XY" lastIdx="7" clrIdx="1">
    <p:extLst>
      <p:ext uri="{19B8F6BF-5375-455C-9EA6-DF929625EA0E}">
        <p15:presenceInfo xmlns:p15="http://schemas.microsoft.com/office/powerpoint/2012/main" userId="9af8da658765c6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00B050"/>
    <a:srgbClr val="D6DCE4"/>
    <a:srgbClr val="FFFFFF"/>
    <a:srgbClr val="417EC1"/>
    <a:srgbClr val="8CDBB0"/>
    <a:srgbClr val="E46C0A"/>
    <a:srgbClr val="4F79CA"/>
    <a:srgbClr val="44546A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207" autoAdjust="0"/>
    <p:restoredTop sz="93383" autoAdjust="0"/>
  </p:normalViewPr>
  <p:slideViewPr>
    <p:cSldViewPr snapToGrid="0">
      <p:cViewPr varScale="1">
        <p:scale>
          <a:sx n="74" d="100"/>
          <a:sy n="74" d="100"/>
        </p:scale>
        <p:origin x="84" y="780"/>
      </p:cViewPr>
      <p:guideLst>
        <p:guide pos="3840"/>
        <p:guide pos="5201"/>
        <p:guide orient="horz" pos="3748"/>
        <p:guide pos="1164"/>
        <p:guide pos="6562"/>
        <p:guide orient="horz" pos="572"/>
        <p:guide pos="2479"/>
        <p:guide orient="horz" pos="3045"/>
        <p:guide orient="horz" pos="482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wechat\wechat_file\WeChat%20Files\wxid_p4z9b3c3s9od22\FileStorage\File\2021-06\202104&#19968;&#32423;&#26376;&#25253;\&#25237;&#36164;&#24773;&#20917;&#27719;&#24635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E:\wechat\wechat_file\WeChat%20Files\wxid_p4z9b3c3s9od22\FileStorage\File\2021-06\202104&#19968;&#32423;&#26376;&#25253;\&#25237;&#36164;&#24773;&#20917;&#27719;&#24635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wechat\wechat_file\WeChat%20Files\wxid_p4z9b3c3s9od22\FileStorage\File\2021-06\202104&#19968;&#32423;&#26376;&#25253;\&#19978;&#24066;&#24773;&#20917;&#32479;&#3574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wechat\wechat_file\WeChat%20Files\wxid_p4z9b3c3s9od22\FileStorage\File\2021-06\202104&#19968;&#32423;&#26376;&#25253;\&#20854;&#20182;&#36864;&#20986;&#32479;&#3574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/>
              <a:t>2021</a:t>
            </a:r>
            <a:r>
              <a:rPr lang="zh-CN" altLang="en-US" sz="1800"/>
              <a:t>年基金募集情况</a:t>
            </a:r>
            <a:endParaRPr lang="en-US" altLang="zh-CN" sz="1800"/>
          </a:p>
        </c:rich>
      </c:tx>
      <c:layout>
        <c:manualLayout>
          <c:xMode val="edge"/>
          <c:yMode val="edge"/>
          <c:x val="0.39025960466278342"/>
          <c:y val="1.9318003491944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669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m/d/yyyy</c:formatCode>
                <c:ptCount val="5"/>
                <c:pt idx="0">
                  <c:v>44317</c:v>
                </c:pt>
                <c:pt idx="1">
                  <c:v>44287</c:v>
                </c:pt>
                <c:pt idx="2">
                  <c:v>44256</c:v>
                </c:pt>
                <c:pt idx="3">
                  <c:v>44228</c:v>
                </c:pt>
                <c:pt idx="4">
                  <c:v>44197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1341.34</c:v>
                </c:pt>
                <c:pt idx="1">
                  <c:v>733.64</c:v>
                </c:pt>
                <c:pt idx="2" formatCode="0.00">
                  <c:v>280.39999999999998</c:v>
                </c:pt>
                <c:pt idx="3" formatCode="0.00">
                  <c:v>552.65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m/d/yyyy</c:formatCode>
                <c:ptCount val="5"/>
                <c:pt idx="0">
                  <c:v>44317</c:v>
                </c:pt>
                <c:pt idx="1">
                  <c:v>44287</c:v>
                </c:pt>
                <c:pt idx="2">
                  <c:v>44256</c:v>
                </c:pt>
                <c:pt idx="3">
                  <c:v>44228</c:v>
                </c:pt>
                <c:pt idx="4">
                  <c:v>44197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131</c:v>
                </c:pt>
                <c:pt idx="1">
                  <c:v>250</c:v>
                </c:pt>
                <c:pt idx="2">
                  <c:v>107</c:v>
                </c:pt>
                <c:pt idx="3">
                  <c:v>59</c:v>
                </c:pt>
                <c:pt idx="4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0190568"/>
        <c:crosses val="autoZero"/>
        <c:auto val="1"/>
        <c:lblOffset val="100"/>
        <c:base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0187616"/>
        <c:crosses val="autoZero"/>
        <c:crossBetween val="between"/>
      </c:valAx>
      <c:valAx>
        <c:axId val="8303277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0326736"/>
        <c:crosses val="max"/>
        <c:crossBetween val="between"/>
      </c:valAx>
      <c:dateAx>
        <c:axId val="8303267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33390439165815"/>
          <c:y val="0.24753536255729228"/>
          <c:w val="0.46812867084899323"/>
          <c:h val="0.578338199371915"/>
        </c:manualLayout>
      </c:layout>
      <c:doughnutChart>
        <c:varyColors val="1"/>
        <c:ser>
          <c:idx val="0"/>
          <c:order val="0"/>
          <c:tx>
            <c:strRef>
              <c:f>'数据统计 按行业'!$O$51</c:f>
              <c:strCache>
                <c:ptCount val="1"/>
                <c:pt idx="0">
                  <c:v>融资金额（亿）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C-42F7-9492-E29CA7FF2A75}"/>
              </c:ext>
            </c:extLst>
          </c:dPt>
          <c:dPt>
            <c:idx val="1"/>
            <c:bubble3D val="0"/>
            <c:explosion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C-42F7-9492-E29CA7FF2A75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C-42F7-9492-E29CA7FF2A75}"/>
              </c:ext>
            </c:extLst>
          </c:dPt>
          <c:dPt>
            <c:idx val="3"/>
            <c:bubble3D val="0"/>
            <c:explosion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0C-42F7-9492-E29CA7FF2A75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0C-42F7-9492-E29CA7FF2A75}"/>
              </c:ext>
            </c:extLst>
          </c:dPt>
          <c:dPt>
            <c:idx val="5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0C-42F7-9492-E29CA7FF2A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0C-42F7-9492-E29CA7FF2A75}"/>
              </c:ext>
            </c:extLst>
          </c:dPt>
          <c:dPt>
            <c:idx val="7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0C-42F7-9492-E29CA7FF2A75}"/>
              </c:ext>
            </c:extLst>
          </c:dPt>
          <c:dPt>
            <c:idx val="8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0C-42F7-9492-E29CA7FF2A75}"/>
              </c:ext>
            </c:extLst>
          </c:dPt>
          <c:dPt>
            <c:idx val="9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0C-42F7-9492-E29CA7FF2A7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40C-42F7-9492-E29CA7FF2A75}"/>
              </c:ext>
            </c:extLst>
          </c:dPt>
          <c:dPt>
            <c:idx val="1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40C-42F7-9492-E29CA7FF2A7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40C-42F7-9492-E29CA7FF2A7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040C-42F7-9492-E29CA7FF2A7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040C-42F7-9492-E29CA7FF2A7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C-42F7-9492-E29CA7FF2A75}"/>
                </c:ext>
              </c:extLst>
            </c:dLbl>
            <c:dLbl>
              <c:idx val="1"/>
              <c:layout>
                <c:manualLayout>
                  <c:x val="0.15517707095692049"/>
                  <c:y val="-3.64365235507641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99083929667635"/>
                      <c:h val="0.14877899527970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0C-42F7-9492-E29CA7FF2A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C-42F7-9492-E29CA7FF2A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0C-42F7-9492-E29CA7FF2A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0C-42F7-9492-E29CA7FF2A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0C-42F7-9492-E29CA7FF2A7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0C-42F7-9492-E29CA7FF2A75}"/>
                </c:ext>
              </c:extLst>
            </c:dLbl>
            <c:dLbl>
              <c:idx val="7"/>
              <c:layout>
                <c:manualLayout>
                  <c:x val="0.1632717266882816"/>
                  <c:y val="0.11067455789649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85420183601542"/>
                      <c:h val="0.144310306643104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40C-42F7-9492-E29CA7FF2A75}"/>
                </c:ext>
              </c:extLst>
            </c:dLbl>
            <c:dLbl>
              <c:idx val="8"/>
              <c:layout>
                <c:manualLayout>
                  <c:x val="-9.8865005710924755E-2"/>
                  <c:y val="0.106067981870137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67348997051829"/>
                      <c:h val="0.15946633534970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040C-42F7-9492-E29CA7FF2A7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40C-42F7-9492-E29CA7FF2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'数据统计 按行业'!$M$52:$M$61</c:f>
              <c:strCache>
                <c:ptCount val="10"/>
                <c:pt idx="0">
                  <c:v>公用事业</c:v>
                </c:pt>
                <c:pt idx="1">
                  <c:v>材料</c:v>
                </c:pt>
                <c:pt idx="2">
                  <c:v>日常消费</c:v>
                </c:pt>
                <c:pt idx="3">
                  <c:v>房地产</c:v>
                </c:pt>
                <c:pt idx="4">
                  <c:v>金融</c:v>
                </c:pt>
                <c:pt idx="5">
                  <c:v>可选消费</c:v>
                </c:pt>
                <c:pt idx="6">
                  <c:v>工业</c:v>
                </c:pt>
                <c:pt idx="7">
                  <c:v>医疗保健</c:v>
                </c:pt>
                <c:pt idx="8">
                  <c:v>信息技术</c:v>
                </c:pt>
                <c:pt idx="9">
                  <c:v>电信服务</c:v>
                </c:pt>
              </c:strCache>
            </c:strRef>
          </c:cat>
          <c:val>
            <c:numRef>
              <c:f>'数据统计 按行业'!$O$52:$O$61</c:f>
              <c:numCache>
                <c:formatCode>General</c:formatCode>
                <c:ptCount val="10"/>
                <c:pt idx="0">
                  <c:v>1.1399999999999999</c:v>
                </c:pt>
                <c:pt idx="1">
                  <c:v>92.6</c:v>
                </c:pt>
                <c:pt idx="2">
                  <c:v>1.23</c:v>
                </c:pt>
                <c:pt idx="3">
                  <c:v>0</c:v>
                </c:pt>
                <c:pt idx="4">
                  <c:v>5.24</c:v>
                </c:pt>
                <c:pt idx="5">
                  <c:v>2.88</c:v>
                </c:pt>
                <c:pt idx="6">
                  <c:v>14.19</c:v>
                </c:pt>
                <c:pt idx="7">
                  <c:v>40.44</c:v>
                </c:pt>
                <c:pt idx="8">
                  <c:v>237.76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40C-42F7-9492-E29CA7FF2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36637396692003"/>
          <c:y val="0.19731527974608468"/>
          <c:w val="0.46812867084899323"/>
          <c:h val="0.578338199371915"/>
        </c:manualLayout>
      </c:layout>
      <c:doughnutChart>
        <c:varyColors val="1"/>
        <c:ser>
          <c:idx val="0"/>
          <c:order val="0"/>
          <c:tx>
            <c:strRef>
              <c:f>'数据统计 按行业'!$N$51</c:f>
              <c:strCache>
                <c:ptCount val="1"/>
                <c:pt idx="0">
                  <c:v>案例数量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E5-4A57-AF25-6D95AFF7C0B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E5-4A57-AF25-6D95AFF7C0B0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E5-4A57-AF25-6D95AFF7C0B0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E5-4A57-AF25-6D95AFF7C0B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E5-4A57-AF25-6D95AFF7C0B0}"/>
              </c:ext>
            </c:extLst>
          </c:dPt>
          <c:dPt>
            <c:idx val="5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E5-4A57-AF25-6D95AFF7C0B0}"/>
              </c:ext>
            </c:extLst>
          </c:dPt>
          <c:dPt>
            <c:idx val="6"/>
            <c:bubble3D val="0"/>
            <c:spPr>
              <a:solidFill>
                <a:schemeClr val="bg2">
                  <a:lumMod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CE5-4A57-AF25-6D95AFF7C0B0}"/>
              </c:ext>
            </c:extLst>
          </c:dPt>
          <c:dPt>
            <c:idx val="7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CE5-4A57-AF25-6D95AFF7C0B0}"/>
              </c:ext>
            </c:extLst>
          </c:dPt>
          <c:dPt>
            <c:idx val="8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CE5-4A57-AF25-6D95AFF7C0B0}"/>
              </c:ext>
            </c:extLst>
          </c:dPt>
          <c:dPt>
            <c:idx val="9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CE5-4A57-AF25-6D95AFF7C0B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CE5-4A57-AF25-6D95AFF7C0B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CE5-4A57-AF25-6D95AFF7C0B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CE5-4A57-AF25-6D95AFF7C0B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CE5-4A57-AF25-6D95AFF7C0B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CE5-4A57-AF25-6D95AFF7C0B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E5-4A57-AF25-6D95AFF7C0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E5-4A57-AF25-6D95AFF7C0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E5-4A57-AF25-6D95AFF7C0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E5-4A57-AF25-6D95AFF7C0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E5-4A57-AF25-6D95AFF7C0B0}"/>
                </c:ext>
              </c:extLst>
            </c:dLbl>
            <c:dLbl>
              <c:idx val="5"/>
              <c:layout>
                <c:manualLayout>
                  <c:x val="7.0448656928324624E-2"/>
                  <c:y val="-7.278451014274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E5-4A57-AF25-6D95AFF7C0B0}"/>
                </c:ext>
              </c:extLst>
            </c:dLbl>
            <c:dLbl>
              <c:idx val="6"/>
              <c:layout>
                <c:manualLayout>
                  <c:x val="8.1572129074902286E-2"/>
                  <c:y val="-3.73758295327603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CE5-4A57-AF25-6D95AFF7C0B0}"/>
                </c:ext>
              </c:extLst>
            </c:dLbl>
            <c:dLbl>
              <c:idx val="7"/>
              <c:layout>
                <c:manualLayout>
                  <c:x val="0.1056729853924869"/>
                  <c:y val="-1.967148922776858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CE5-4A57-AF25-6D95AFF7C0B0}"/>
                </c:ext>
              </c:extLst>
            </c:dLbl>
            <c:dLbl>
              <c:idx val="8"/>
              <c:layout>
                <c:manualLayout>
                  <c:x val="-0.12421210563678303"/>
                  <c:y val="1.18028935366610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CE5-4A57-AF25-6D95AFF7C0B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CE5-4A57-AF25-6D95AFF7C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'数据统计 按行业'!$M$52:$M$61</c:f>
              <c:strCache>
                <c:ptCount val="10"/>
                <c:pt idx="0">
                  <c:v>公用事业</c:v>
                </c:pt>
                <c:pt idx="1">
                  <c:v>材料</c:v>
                </c:pt>
                <c:pt idx="2">
                  <c:v>日常消费</c:v>
                </c:pt>
                <c:pt idx="3">
                  <c:v>房地产</c:v>
                </c:pt>
                <c:pt idx="4">
                  <c:v>金融</c:v>
                </c:pt>
                <c:pt idx="5">
                  <c:v>可选消费</c:v>
                </c:pt>
                <c:pt idx="6">
                  <c:v>工业</c:v>
                </c:pt>
                <c:pt idx="7">
                  <c:v>医疗保健</c:v>
                </c:pt>
                <c:pt idx="8">
                  <c:v>信息技术</c:v>
                </c:pt>
                <c:pt idx="9">
                  <c:v>电信服务</c:v>
                </c:pt>
              </c:strCache>
            </c:strRef>
          </c:cat>
          <c:val>
            <c:numRef>
              <c:f>'数据统计 按行业'!$N$52:$N$61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11</c:v>
                </c:pt>
                <c:pt idx="6">
                  <c:v>9</c:v>
                </c:pt>
                <c:pt idx="7">
                  <c:v>30</c:v>
                </c:pt>
                <c:pt idx="8">
                  <c:v>120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FCE5-4A57-AF25-6D95AFF7C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2020</a:t>
            </a:r>
            <a:r>
              <a:rPr lang="zh-CN" sz="1200"/>
              <a:t>年</a:t>
            </a:r>
            <a:r>
              <a:rPr lang="en-US" altLang="zh-CN" sz="1200"/>
              <a:t>5</a:t>
            </a:r>
            <a:r>
              <a:rPr lang="zh-CN" sz="1200"/>
              <a:t>月</a:t>
            </a:r>
            <a:r>
              <a:rPr lang="en-US" sz="1200"/>
              <a:t>-2021</a:t>
            </a:r>
            <a:r>
              <a:rPr lang="zh-CN" sz="1200"/>
              <a:t>年</a:t>
            </a:r>
            <a:r>
              <a:rPr lang="en-US" altLang="zh-CN" sz="1200"/>
              <a:t>5</a:t>
            </a:r>
            <a:r>
              <a:rPr lang="zh-CN" sz="1200"/>
              <a:t>月</a:t>
            </a:r>
            <a:r>
              <a:rPr lang="en-US" sz="1200"/>
              <a:t>A</a:t>
            </a:r>
            <a:r>
              <a:rPr lang="zh-CN" sz="1200"/>
              <a:t>股</a:t>
            </a:r>
            <a:r>
              <a:rPr lang="en-US" sz="1200"/>
              <a:t>IPO</a:t>
            </a:r>
            <a:r>
              <a:rPr lang="zh-CN" sz="1200"/>
              <a:t>情况及退出基金数量</a:t>
            </a:r>
          </a:p>
        </c:rich>
      </c:tx>
      <c:layout>
        <c:manualLayout>
          <c:xMode val="edge"/>
          <c:yMode val="edge"/>
          <c:x val="0.27764168064736394"/>
          <c:y val="7.7146034101584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数据汇总!$A$27:$A$39</c:f>
              <c:numCache>
                <c:formatCode>yyyy"年"m"月"</c:formatCode>
                <c:ptCount val="13"/>
                <c:pt idx="0">
                  <c:v>43982</c:v>
                </c:pt>
                <c:pt idx="1">
                  <c:v>44012</c:v>
                </c:pt>
                <c:pt idx="2">
                  <c:v>44043</c:v>
                </c:pt>
                <c:pt idx="3">
                  <c:v>44074</c:v>
                </c:pt>
                <c:pt idx="4">
                  <c:v>44104</c:v>
                </c:pt>
                <c:pt idx="5">
                  <c:v>44105</c:v>
                </c:pt>
                <c:pt idx="6">
                  <c:v>44165</c:v>
                </c:pt>
                <c:pt idx="7">
                  <c:v>44196</c:v>
                </c:pt>
                <c:pt idx="8">
                  <c:v>44227</c:v>
                </c:pt>
                <c:pt idx="9">
                  <c:v>44255</c:v>
                </c:pt>
                <c:pt idx="10">
                  <c:v>44256</c:v>
                </c:pt>
                <c:pt idx="11">
                  <c:v>44288</c:v>
                </c:pt>
                <c:pt idx="12">
                  <c:v>44319</c:v>
                </c:pt>
              </c:numCache>
            </c:numRef>
          </c:cat>
          <c:val>
            <c:numRef>
              <c:f>数据汇总!$C$27:$C$39</c:f>
              <c:numCache>
                <c:formatCode>0_);[Red]\(0\)</c:formatCode>
                <c:ptCount val="13"/>
                <c:pt idx="0">
                  <c:v>161.1</c:v>
                </c:pt>
                <c:pt idx="1">
                  <c:v>260.56</c:v>
                </c:pt>
                <c:pt idx="2">
                  <c:v>1098.1300000000001</c:v>
                </c:pt>
                <c:pt idx="3">
                  <c:v>630.58000000000004</c:v>
                </c:pt>
                <c:pt idx="4">
                  <c:v>530.44264752780009</c:v>
                </c:pt>
                <c:pt idx="5">
                  <c:v>394.65238078869993</c:v>
                </c:pt>
                <c:pt idx="6">
                  <c:v>286.68</c:v>
                </c:pt>
                <c:pt idx="7">
                  <c:v>460.91844684450018</c:v>
                </c:pt>
                <c:pt idx="8">
                  <c:v>246.38</c:v>
                </c:pt>
                <c:pt idx="9">
                  <c:v>229.23</c:v>
                </c:pt>
                <c:pt idx="10">
                  <c:v>285.68</c:v>
                </c:pt>
                <c:pt idx="11" formatCode="General">
                  <c:v>340</c:v>
                </c:pt>
                <c:pt idx="12" formatCode="General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9-4C48-8AD6-83421FFBA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数据汇总!$A$27:$A$39</c:f>
              <c:numCache>
                <c:formatCode>yyyy"年"m"月"</c:formatCode>
                <c:ptCount val="13"/>
                <c:pt idx="0">
                  <c:v>43982</c:v>
                </c:pt>
                <c:pt idx="1">
                  <c:v>44012</c:v>
                </c:pt>
                <c:pt idx="2">
                  <c:v>44043</c:v>
                </c:pt>
                <c:pt idx="3">
                  <c:v>44074</c:v>
                </c:pt>
                <c:pt idx="4">
                  <c:v>44104</c:v>
                </c:pt>
                <c:pt idx="5">
                  <c:v>44105</c:v>
                </c:pt>
                <c:pt idx="6">
                  <c:v>44165</c:v>
                </c:pt>
                <c:pt idx="7">
                  <c:v>44196</c:v>
                </c:pt>
                <c:pt idx="8">
                  <c:v>44227</c:v>
                </c:pt>
                <c:pt idx="9">
                  <c:v>44255</c:v>
                </c:pt>
                <c:pt idx="10">
                  <c:v>44256</c:v>
                </c:pt>
                <c:pt idx="11">
                  <c:v>44288</c:v>
                </c:pt>
                <c:pt idx="12">
                  <c:v>44319</c:v>
                </c:pt>
              </c:numCache>
            </c:numRef>
          </c:cat>
          <c:val>
            <c:numRef>
              <c:f>数据汇总!$B$27:$B$39</c:f>
              <c:numCache>
                <c:formatCode>General</c:formatCode>
                <c:ptCount val="13"/>
                <c:pt idx="0">
                  <c:v>18</c:v>
                </c:pt>
                <c:pt idx="1">
                  <c:v>26</c:v>
                </c:pt>
                <c:pt idx="2">
                  <c:v>82</c:v>
                </c:pt>
                <c:pt idx="3">
                  <c:v>59</c:v>
                </c:pt>
                <c:pt idx="4">
                  <c:v>67</c:v>
                </c:pt>
                <c:pt idx="5">
                  <c:v>26</c:v>
                </c:pt>
                <c:pt idx="6">
                  <c:v>21</c:v>
                </c:pt>
                <c:pt idx="7">
                  <c:v>54</c:v>
                </c:pt>
                <c:pt idx="8">
                  <c:v>33</c:v>
                </c:pt>
                <c:pt idx="9">
                  <c:v>28</c:v>
                </c:pt>
                <c:pt idx="10">
                  <c:v>39</c:v>
                </c:pt>
                <c:pt idx="11">
                  <c:v>50</c:v>
                </c:pt>
                <c:pt idx="12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79-4C48-8AD6-83421FFBA3FA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数据汇总!$A$27:$A$39</c:f>
              <c:numCache>
                <c:formatCode>yyyy"年"m"月"</c:formatCode>
                <c:ptCount val="13"/>
                <c:pt idx="0">
                  <c:v>43982</c:v>
                </c:pt>
                <c:pt idx="1">
                  <c:v>44012</c:v>
                </c:pt>
                <c:pt idx="2">
                  <c:v>44043</c:v>
                </c:pt>
                <c:pt idx="3">
                  <c:v>44074</c:v>
                </c:pt>
                <c:pt idx="4">
                  <c:v>44104</c:v>
                </c:pt>
                <c:pt idx="5">
                  <c:v>44105</c:v>
                </c:pt>
                <c:pt idx="6">
                  <c:v>44165</c:v>
                </c:pt>
                <c:pt idx="7">
                  <c:v>44196</c:v>
                </c:pt>
                <c:pt idx="8">
                  <c:v>44227</c:v>
                </c:pt>
                <c:pt idx="9">
                  <c:v>44255</c:v>
                </c:pt>
                <c:pt idx="10">
                  <c:v>44256</c:v>
                </c:pt>
                <c:pt idx="11">
                  <c:v>44288</c:v>
                </c:pt>
                <c:pt idx="12">
                  <c:v>44319</c:v>
                </c:pt>
              </c:numCache>
            </c:numRef>
          </c:cat>
          <c:val>
            <c:numRef>
              <c:f>数据汇总!$D$27:$D$39</c:f>
              <c:numCache>
                <c:formatCode>General</c:formatCode>
                <c:ptCount val="13"/>
                <c:pt idx="0">
                  <c:v>66</c:v>
                </c:pt>
                <c:pt idx="1">
                  <c:v>109</c:v>
                </c:pt>
                <c:pt idx="2">
                  <c:v>273</c:v>
                </c:pt>
                <c:pt idx="3">
                  <c:v>209</c:v>
                </c:pt>
                <c:pt idx="4">
                  <c:v>206</c:v>
                </c:pt>
                <c:pt idx="5">
                  <c:v>93</c:v>
                </c:pt>
                <c:pt idx="6">
                  <c:v>68</c:v>
                </c:pt>
                <c:pt idx="7">
                  <c:v>106</c:v>
                </c:pt>
                <c:pt idx="8">
                  <c:v>81</c:v>
                </c:pt>
                <c:pt idx="9">
                  <c:v>87</c:v>
                </c:pt>
                <c:pt idx="10">
                  <c:v>128</c:v>
                </c:pt>
                <c:pt idx="11">
                  <c:v>160</c:v>
                </c:pt>
                <c:pt idx="12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79-4C48-8AD6-83421FFBA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661"/>
          <c:y val="6.3373309870526376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2021</a:t>
            </a:r>
            <a:r>
              <a:rPr lang="zh-CN"/>
              <a:t>年</a:t>
            </a:r>
            <a:r>
              <a:rPr lang="en-US" altLang="zh-CN"/>
              <a:t>5</a:t>
            </a:r>
            <a:r>
              <a:rPr lang="zh-CN"/>
              <a:t>月退出事件比例</a:t>
            </a:r>
          </a:p>
        </c:rich>
      </c:tx>
      <c:layout>
        <c:manualLayout>
          <c:xMode val="edge"/>
          <c:yMode val="edge"/>
          <c:x val="0.3458308817982953"/>
          <c:y val="4.1243827160493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387323678056874"/>
          <c:y val="0.14895061728395062"/>
          <c:w val="0.44985856528626383"/>
          <c:h val="0.73626851851851849"/>
        </c:manualLayout>
      </c:layout>
      <c:doughnutChart>
        <c:varyColors val="1"/>
        <c:ser>
          <c:idx val="0"/>
          <c:order val="0"/>
          <c:tx>
            <c:strRef>
              <c:f>数据汇总!$F$39</c:f>
              <c:strCache>
                <c:ptCount val="1"/>
                <c:pt idx="0">
                  <c:v>2021/05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6.4253906200010896E-2"/>
                  <c:y val="0.121165340715620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7F-446C-8E7E-0A25D55BC0EE}"/>
                </c:ext>
              </c:extLst>
            </c:dLbl>
            <c:dLbl>
              <c:idx val="1"/>
              <c:layout>
                <c:manualLayout>
                  <c:x val="-7.3703010052953669E-2"/>
                  <c:y val="-0.144244453232881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7F-446C-8E7E-0A25D55BC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数据汇总!$H$1:$I$1</c:f>
              <c:strCache>
                <c:ptCount val="2"/>
                <c:pt idx="0">
                  <c:v>M&amp;A</c:v>
                </c:pt>
                <c:pt idx="1">
                  <c:v>股权转让</c:v>
                </c:pt>
              </c:strCache>
            </c:strRef>
          </c:cat>
          <c:val>
            <c:numRef>
              <c:f>数据汇总!$H$39:$I$39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EE-4989-8A95-EAFECFF7A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28975694444444"/>
          <c:y val="0.90125216049382717"/>
          <c:w val="0.252833552055993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 altLang="zh-CN"/>
              <a:t>5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 altLang="zh-CN"/>
              <a:t>5</a:t>
            </a:r>
            <a:r>
              <a:rPr lang="zh-CN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166687424177429E-2"/>
          <c:y val="0.19125632147843469"/>
          <c:w val="0.91805709699292859"/>
          <c:h val="0.63006660245282264"/>
        </c:manualLayout>
      </c:layout>
      <c:lineChart>
        <c:grouping val="standard"/>
        <c:varyColors val="0"/>
        <c:ser>
          <c:idx val="0"/>
          <c:order val="0"/>
          <c:tx>
            <c:strRef>
              <c:f>数据汇总!$H$1</c:f>
              <c:strCache>
                <c:ptCount val="1"/>
                <c:pt idx="0">
                  <c:v>M&amp;A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数据汇总!$F$27:$F$39</c:f>
              <c:numCache>
                <c:formatCode>yyyy/mm</c:formatCode>
                <c:ptCount val="13"/>
                <c:pt idx="0">
                  <c:v>43982</c:v>
                </c:pt>
                <c:pt idx="1">
                  <c:v>44012</c:v>
                </c:pt>
                <c:pt idx="2">
                  <c:v>44043</c:v>
                </c:pt>
                <c:pt idx="3">
                  <c:v>44074</c:v>
                </c:pt>
                <c:pt idx="4">
                  <c:v>44104</c:v>
                </c:pt>
                <c:pt idx="5">
                  <c:v>44135</c:v>
                </c:pt>
                <c:pt idx="6">
                  <c:v>44165</c:v>
                </c:pt>
                <c:pt idx="7">
                  <c:v>44196</c:v>
                </c:pt>
                <c:pt idx="8">
                  <c:v>44227</c:v>
                </c:pt>
                <c:pt idx="9">
                  <c:v>44255</c:v>
                </c:pt>
                <c:pt idx="10">
                  <c:v>44286</c:v>
                </c:pt>
                <c:pt idx="11">
                  <c:v>44287</c:v>
                </c:pt>
                <c:pt idx="12">
                  <c:v>44318</c:v>
                </c:pt>
              </c:numCache>
            </c:numRef>
          </c:cat>
          <c:val>
            <c:numRef>
              <c:f>数据汇总!$H$27:$H$39</c:f>
              <c:numCache>
                <c:formatCode>General</c:formatCode>
                <c:ptCount val="13"/>
                <c:pt idx="0">
                  <c:v>12</c:v>
                </c:pt>
                <c:pt idx="1">
                  <c:v>24</c:v>
                </c:pt>
                <c:pt idx="2">
                  <c:v>35</c:v>
                </c:pt>
                <c:pt idx="3">
                  <c:v>61</c:v>
                </c:pt>
                <c:pt idx="4">
                  <c:v>38</c:v>
                </c:pt>
                <c:pt idx="5">
                  <c:v>14</c:v>
                </c:pt>
                <c:pt idx="6">
                  <c:v>12</c:v>
                </c:pt>
                <c:pt idx="7">
                  <c:v>63</c:v>
                </c:pt>
                <c:pt idx="8">
                  <c:v>31</c:v>
                </c:pt>
                <c:pt idx="9">
                  <c:v>14</c:v>
                </c:pt>
                <c:pt idx="10">
                  <c:v>36</c:v>
                </c:pt>
                <c:pt idx="11">
                  <c:v>97</c:v>
                </c:pt>
                <c:pt idx="12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E5-4214-8501-CBD3E6B7014F}"/>
            </c:ext>
          </c:extLst>
        </c:ser>
        <c:ser>
          <c:idx val="1"/>
          <c:order val="1"/>
          <c:tx>
            <c:strRef>
              <c:f>数据汇总!$I$1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数据汇总!$F$27:$F$39</c:f>
              <c:numCache>
                <c:formatCode>yyyy/mm</c:formatCode>
                <c:ptCount val="13"/>
                <c:pt idx="0">
                  <c:v>43982</c:v>
                </c:pt>
                <c:pt idx="1">
                  <c:v>44012</c:v>
                </c:pt>
                <c:pt idx="2">
                  <c:v>44043</c:v>
                </c:pt>
                <c:pt idx="3">
                  <c:v>44074</c:v>
                </c:pt>
                <c:pt idx="4">
                  <c:v>44104</c:v>
                </c:pt>
                <c:pt idx="5">
                  <c:v>44135</c:v>
                </c:pt>
                <c:pt idx="6">
                  <c:v>44165</c:v>
                </c:pt>
                <c:pt idx="7">
                  <c:v>44196</c:v>
                </c:pt>
                <c:pt idx="8">
                  <c:v>44227</c:v>
                </c:pt>
                <c:pt idx="9">
                  <c:v>44255</c:v>
                </c:pt>
                <c:pt idx="10">
                  <c:v>44286</c:v>
                </c:pt>
                <c:pt idx="11">
                  <c:v>44287</c:v>
                </c:pt>
                <c:pt idx="12">
                  <c:v>44318</c:v>
                </c:pt>
              </c:numCache>
            </c:numRef>
          </c:cat>
          <c:val>
            <c:numRef>
              <c:f>数据汇总!$I$27:$I$39</c:f>
              <c:numCache>
                <c:formatCode>General</c:formatCode>
                <c:ptCount val="13"/>
                <c:pt idx="0">
                  <c:v>21</c:v>
                </c:pt>
                <c:pt idx="1">
                  <c:v>30</c:v>
                </c:pt>
                <c:pt idx="2">
                  <c:v>43</c:v>
                </c:pt>
                <c:pt idx="3">
                  <c:v>7</c:v>
                </c:pt>
                <c:pt idx="4">
                  <c:v>0</c:v>
                </c:pt>
                <c:pt idx="5">
                  <c:v>1</c:v>
                </c:pt>
                <c:pt idx="6">
                  <c:v>11</c:v>
                </c:pt>
                <c:pt idx="7">
                  <c:v>37</c:v>
                </c:pt>
                <c:pt idx="8">
                  <c:v>10</c:v>
                </c:pt>
                <c:pt idx="9">
                  <c:v>25</c:v>
                </c:pt>
                <c:pt idx="10">
                  <c:v>25</c:v>
                </c:pt>
                <c:pt idx="11">
                  <c:v>47</c:v>
                </c:pt>
                <c:pt idx="12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E5-4214-8501-CBD3E6B70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4899040"/>
        <c:axId val="884898384"/>
      </c:lineChart>
      <c:catAx>
        <c:axId val="884899040"/>
        <c:scaling>
          <c:orientation val="minMax"/>
        </c:scaling>
        <c:delete val="0"/>
        <c:axPos val="b"/>
        <c:numFmt formatCode="yyyy/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8384"/>
        <c:crosses val="autoZero"/>
        <c:auto val="0"/>
        <c:lblAlgn val="ctr"/>
        <c:lblOffset val="100"/>
        <c:noMultiLvlLbl val="1"/>
      </c:catAx>
      <c:valAx>
        <c:axId val="88489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73999999999995"/>
          <c:y val="0.13464783950617285"/>
          <c:w val="0.33116740740740741"/>
          <c:h val="8.16670888204828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600" dirty="0"/>
              <a:t>2020.5-2021.5</a:t>
            </a:r>
            <a:r>
              <a:rPr lang="zh-CN" sz="1600" dirty="0"/>
              <a:t>新三板新挂牌及摘牌情况</a:t>
            </a:r>
          </a:p>
        </c:rich>
      </c:tx>
      <c:layout>
        <c:manualLayout>
          <c:xMode val="edge"/>
          <c:yMode val="edge"/>
          <c:x val="0.35072350721784784"/>
          <c:y val="2.5802574188198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6900481189851275E-2"/>
          <c:y val="0.12195630475767993"/>
          <c:w val="0.88254396325459317"/>
          <c:h val="0.6929538050104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44345</c:v>
                </c:pt>
                <c:pt idx="1">
                  <c:v>44316</c:v>
                </c:pt>
                <c:pt idx="2">
                  <c:v>44286</c:v>
                </c:pt>
                <c:pt idx="3">
                  <c:v>44255</c:v>
                </c:pt>
                <c:pt idx="4">
                  <c:v>44227</c:v>
                </c:pt>
                <c:pt idx="5">
                  <c:v>44196</c:v>
                </c:pt>
                <c:pt idx="6">
                  <c:v>44165</c:v>
                </c:pt>
                <c:pt idx="7">
                  <c:v>44135</c:v>
                </c:pt>
                <c:pt idx="8">
                  <c:v>44104</c:v>
                </c:pt>
                <c:pt idx="9">
                  <c:v>44044</c:v>
                </c:pt>
                <c:pt idx="10">
                  <c:v>44043</c:v>
                </c:pt>
                <c:pt idx="11">
                  <c:v>43983</c:v>
                </c:pt>
                <c:pt idx="12">
                  <c:v>43982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4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19</c:v>
                </c:pt>
                <c:pt idx="6">
                  <c:v>10</c:v>
                </c:pt>
                <c:pt idx="7">
                  <c:v>9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  <c:pt idx="11">
                  <c:v>7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B-41AD-BA7F-607FD34BC1B0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45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96B-41AD-BA7F-607FD34BC1B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51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96B-41AD-BA7F-607FD34BC1B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CN"/>
                      <a:t>51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96B-41AD-BA7F-607FD34BC1B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zh-CN"/>
                      <a:t>98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96B-41AD-BA7F-607FD34BC1B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35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96B-41AD-BA7F-607FD34BC1B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/>
                      <a:t>125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96B-41AD-BA7F-607FD34BC1B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47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96B-41AD-BA7F-607FD34BC1B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zh-CN"/>
                      <a:t>76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96B-41AD-BA7F-607FD34BC1B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zh-CN"/>
                      <a:t>159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96B-41AD-BA7F-607FD34BC1B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zh-CN"/>
                      <a:t>72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96B-41AD-BA7F-607FD34BC1B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zh-CN"/>
                      <a:t>207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96B-41AD-BA7F-607FD34BC1B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altLang="zh-CN"/>
                      <a:t>204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A96B-41AD-BA7F-607FD34BC1B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altLang="zh-CN"/>
                      <a:t>65</a:t>
                    </a:r>
                    <a:endParaRPr lang="en-US" altLang="zh-C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A96B-41AD-BA7F-607FD34BC1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44345</c:v>
                </c:pt>
                <c:pt idx="1">
                  <c:v>44316</c:v>
                </c:pt>
                <c:pt idx="2">
                  <c:v>44286</c:v>
                </c:pt>
                <c:pt idx="3">
                  <c:v>44255</c:v>
                </c:pt>
                <c:pt idx="4">
                  <c:v>44227</c:v>
                </c:pt>
                <c:pt idx="5">
                  <c:v>44196</c:v>
                </c:pt>
                <c:pt idx="6">
                  <c:v>44165</c:v>
                </c:pt>
                <c:pt idx="7">
                  <c:v>44135</c:v>
                </c:pt>
                <c:pt idx="8">
                  <c:v>44104</c:v>
                </c:pt>
                <c:pt idx="9">
                  <c:v>44044</c:v>
                </c:pt>
                <c:pt idx="10">
                  <c:v>44043</c:v>
                </c:pt>
                <c:pt idx="11">
                  <c:v>43983</c:v>
                </c:pt>
                <c:pt idx="12">
                  <c:v>43982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-65</c:v>
                </c:pt>
                <c:pt idx="1">
                  <c:v>-204</c:v>
                </c:pt>
                <c:pt idx="2">
                  <c:v>-207</c:v>
                </c:pt>
                <c:pt idx="3">
                  <c:v>-72</c:v>
                </c:pt>
                <c:pt idx="4">
                  <c:v>-159</c:v>
                </c:pt>
                <c:pt idx="5">
                  <c:v>-76</c:v>
                </c:pt>
                <c:pt idx="6">
                  <c:v>-47</c:v>
                </c:pt>
                <c:pt idx="7">
                  <c:v>-125</c:v>
                </c:pt>
                <c:pt idx="8">
                  <c:v>-35</c:v>
                </c:pt>
                <c:pt idx="9">
                  <c:v>-98</c:v>
                </c:pt>
                <c:pt idx="10">
                  <c:v>-51</c:v>
                </c:pt>
                <c:pt idx="11">
                  <c:v>-51</c:v>
                </c:pt>
                <c:pt idx="12">
                  <c:v>-45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B-41AD-BA7F-607FD34BC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万得!$B$259:$B$268</c:f>
              <c:strCache>
                <c:ptCount val="10"/>
                <c:pt idx="0">
                  <c:v>明微电子</c:v>
                </c:pt>
                <c:pt idx="1">
                  <c:v>昊海生科</c:v>
                </c:pt>
                <c:pt idx="2">
                  <c:v>爱博医疗</c:v>
                </c:pt>
                <c:pt idx="3">
                  <c:v>富信科技</c:v>
                </c:pt>
                <c:pt idx="4">
                  <c:v>键凯科技</c:v>
                </c:pt>
                <c:pt idx="5">
                  <c:v>容百科技</c:v>
                </c:pt>
                <c:pt idx="6">
                  <c:v>龙软科技</c:v>
                </c:pt>
                <c:pt idx="7">
                  <c:v>智明达</c:v>
                </c:pt>
                <c:pt idx="8">
                  <c:v>艾隆科技</c:v>
                </c:pt>
                <c:pt idx="9">
                  <c:v>莱伯泰科</c:v>
                </c:pt>
              </c:strCache>
            </c:strRef>
          </c:cat>
          <c:val>
            <c:numRef>
              <c:f>万得!$G$259:$G$268</c:f>
              <c:numCache>
                <c:formatCode>0.00%</c:formatCode>
                <c:ptCount val="10"/>
                <c:pt idx="0">
                  <c:v>0.48124152478529458</c:v>
                </c:pt>
                <c:pt idx="1">
                  <c:v>0.49260975071696467</c:v>
                </c:pt>
                <c:pt idx="2">
                  <c:v>0.51339285714285721</c:v>
                </c:pt>
                <c:pt idx="3">
                  <c:v>0.52325141776937634</c:v>
                </c:pt>
                <c:pt idx="4">
                  <c:v>0.52328546503824969</c:v>
                </c:pt>
                <c:pt idx="5">
                  <c:v>0.5827566320645905</c:v>
                </c:pt>
                <c:pt idx="6">
                  <c:v>0.58333333333333326</c:v>
                </c:pt>
                <c:pt idx="7">
                  <c:v>0.62777380100214764</c:v>
                </c:pt>
                <c:pt idx="8">
                  <c:v>0.78216318785578776</c:v>
                </c:pt>
                <c:pt idx="9">
                  <c:v>1.0669975186104219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2-44A0-8FC8-F5577063D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3534016"/>
        <c:axId val="553530736"/>
      </c:barChart>
      <c:catAx>
        <c:axId val="55353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53530736"/>
        <c:crosses val="autoZero"/>
        <c:auto val="1"/>
        <c:lblAlgn val="ctr"/>
        <c:lblOffset val="100"/>
        <c:noMultiLvlLbl val="0"/>
      </c:catAx>
      <c:valAx>
        <c:axId val="5535307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5535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万得!$B$1:$B$10</c:f>
              <c:strCache>
                <c:ptCount val="10"/>
                <c:pt idx="0">
                  <c:v>热景生物</c:v>
                </c:pt>
                <c:pt idx="1">
                  <c:v>凌志软件</c:v>
                </c:pt>
                <c:pt idx="2">
                  <c:v>建龙微纳</c:v>
                </c:pt>
                <c:pt idx="3">
                  <c:v>正弦电气</c:v>
                </c:pt>
                <c:pt idx="4">
                  <c:v>长阳科技</c:v>
                </c:pt>
                <c:pt idx="5">
                  <c:v>菱电电控</c:v>
                </c:pt>
                <c:pt idx="6">
                  <c:v>硕世生物</c:v>
                </c:pt>
                <c:pt idx="7">
                  <c:v>晶晨股份</c:v>
                </c:pt>
                <c:pt idx="8">
                  <c:v>安恒信息</c:v>
                </c:pt>
                <c:pt idx="9">
                  <c:v>石头科技</c:v>
                </c:pt>
              </c:strCache>
            </c:strRef>
          </c:cat>
          <c:val>
            <c:numRef>
              <c:f>万得!$G$1:$G$10</c:f>
              <c:numCache>
                <c:formatCode>0.00%</c:formatCode>
                <c:ptCount val="10"/>
                <c:pt idx="0">
                  <c:v>-0.18643015521064288</c:v>
                </c:pt>
                <c:pt idx="1">
                  <c:v>-0.129694541812719</c:v>
                </c:pt>
                <c:pt idx="2">
                  <c:v>-9.2580645161290276E-2</c:v>
                </c:pt>
                <c:pt idx="3">
                  <c:v>-9.1210613598673218E-2</c:v>
                </c:pt>
                <c:pt idx="4">
                  <c:v>-6.843267108167761E-2</c:v>
                </c:pt>
                <c:pt idx="5">
                  <c:v>-6.6617647058823559E-2</c:v>
                </c:pt>
                <c:pt idx="6">
                  <c:v>-6.2552359676068092E-2</c:v>
                </c:pt>
                <c:pt idx="7">
                  <c:v>-6.0884800700832242E-2</c:v>
                </c:pt>
                <c:pt idx="8">
                  <c:v>-5.9343065693430619E-2</c:v>
                </c:pt>
                <c:pt idx="9">
                  <c:v>-5.3900709219858123E-2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9-4417-B0F6-B9244F72B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9018256"/>
        <c:axId val="549017272"/>
      </c:barChart>
      <c:catAx>
        <c:axId val="549018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49017272"/>
        <c:crosses val="autoZero"/>
        <c:auto val="1"/>
        <c:lblAlgn val="ctr"/>
        <c:lblOffset val="100"/>
        <c:noMultiLvlLbl val="0"/>
      </c:catAx>
      <c:valAx>
        <c:axId val="54901727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4901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du.com/link?url=r72WoT9Oz2IXNVCTaev4nSYHwl0I5qv0rXmkoyUwP0LT36JFb2uo7f0-G6txkdFKV6JhNWjiEmctRhso0CXkySWrKmC_xkimGQ1kuPN_AJgO-mKFGw4iNI6RQfq80Do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福新发展为华电福新的全资附属公司，主要于中国从事风电、太阳能及其他清洁能源的发电及销售。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顺丰控股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将把嘉里物流作为拓展海外市场的主要平台。</a:t>
            </a:r>
            <a:endParaRPr lang="zh-CN" altLang="en-US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36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挂牌企业</a:t>
            </a:r>
            <a:r>
              <a:rPr lang="en-US" altLang="zh-CN" dirty="0"/>
              <a:t>7519</a:t>
            </a:r>
            <a:r>
              <a:rPr lang="zh-CN" altLang="en-US" dirty="0"/>
              <a:t>家，比上月减少</a:t>
            </a:r>
            <a:r>
              <a:rPr lang="en-US" altLang="zh-CN" dirty="0"/>
              <a:t>61</a:t>
            </a:r>
            <a:r>
              <a:rPr lang="zh-CN" altLang="en-US" dirty="0"/>
              <a:t>家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1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莱伯泰科：实验室产品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IPO</a:t>
            </a:r>
            <a:r>
              <a:rPr lang="zh-CN" altLang="en-US" dirty="0"/>
              <a:t>发审出现的“大进大撤”现象，证监会认为，相关方对注册制的理解存在偏差，形成有效的市场约束需要一个渐进的过程。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819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股权投资，创业，成长基金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370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134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：并购，</a:t>
            </a:r>
            <a:r>
              <a:rPr lang="en-US" altLang="zh-CN" b="0" i="0" u="non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zh-CN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mergers and acquisitions</a:t>
            </a:r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  <p:extLst>
      <p:ext uri="{BB962C8B-B14F-4D97-AF65-F5344CB8AC3E}">
        <p14:creationId xmlns:p14="http://schemas.microsoft.com/office/powerpoint/2010/main" val="203984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93735" y="5234098"/>
            <a:ext cx="7346314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65619" y="1003199"/>
            <a:ext cx="2468119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3265" y="128870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12" name="图表 11">
            <a:extLst>
              <a:ext uri="{FF2B5EF4-FFF2-40B4-BE49-F238E27FC236}">
                <a16:creationId xmlns:a16="http://schemas.microsoft.com/office/drawing/2014/main" id="{53C224BC-801A-4427-8CA2-00512619B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214517"/>
              </p:ext>
            </p:extLst>
          </p:nvPr>
        </p:nvGraphicFramePr>
        <p:xfrm>
          <a:off x="6976178" y="1041400"/>
          <a:ext cx="6720214" cy="440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图表 13">
            <a:extLst>
              <a:ext uri="{FF2B5EF4-FFF2-40B4-BE49-F238E27FC236}">
                <a16:creationId xmlns:a16="http://schemas.microsoft.com/office/drawing/2014/main" id="{5B989BC8-4C5C-48D7-9408-9B60E9CA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345388"/>
              </p:ext>
            </p:extLst>
          </p:nvPr>
        </p:nvGraphicFramePr>
        <p:xfrm>
          <a:off x="1251421" y="1420594"/>
          <a:ext cx="6852767" cy="3980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53548" y="985141"/>
            <a:ext cx="2219602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71195" y="212813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19963" y="5502991"/>
            <a:ext cx="9952074" cy="782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1066.19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家。较前一月并购数量下降，规模急剧减小。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62698"/>
              </p:ext>
            </p:extLst>
          </p:nvPr>
        </p:nvGraphicFramePr>
        <p:xfrm>
          <a:off x="1053548" y="1541721"/>
          <a:ext cx="10091531" cy="3961270"/>
        </p:xfrm>
        <a:graphic>
          <a:graphicData uri="http://schemas.openxmlformats.org/drawingml/2006/table">
            <a:tbl>
              <a:tblPr/>
              <a:tblGrid>
                <a:gridCol w="3384215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3197899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3509417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70212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40104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40104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820.03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751627"/>
                  </a:ext>
                </a:extLst>
              </a:tr>
              <a:tr h="40104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40104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156.93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437024"/>
                  </a:ext>
                </a:extLst>
              </a:tr>
              <a:tr h="52334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23858"/>
                  </a:ext>
                </a:extLst>
              </a:tr>
              <a:tr h="46004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49839"/>
                  </a:ext>
                </a:extLst>
              </a:tr>
              <a:tr h="32189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504169"/>
                  </a:ext>
                </a:extLst>
              </a:tr>
              <a:tr h="349689">
                <a:tc>
                  <a:txBody>
                    <a:bodyPr/>
                    <a:lstStyle/>
                    <a:p>
                      <a:pPr marL="0" algn="ctr" defTabSz="685783" rtl="0" eaLnBrk="1" fontAlgn="b" latinLnBrk="0" hangingPunct="1"/>
                      <a:r>
                        <a:rPr lang="zh-CN" alt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总计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b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b" latinLnBrk="0" hangingPunct="1"/>
                      <a:r>
                        <a:rPr lang="en-US" altLang="zh-CN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1066.19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205688" y="1017403"/>
            <a:ext cx="3889171" cy="369870"/>
            <a:chOff x="1066511" y="1100283"/>
            <a:chExt cx="3889171" cy="369870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634829" y="1149299"/>
              <a:ext cx="369868" cy="271839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35" y="16230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88137"/>
              </p:ext>
            </p:extLst>
          </p:nvPr>
        </p:nvGraphicFramePr>
        <p:xfrm>
          <a:off x="1228725" y="1562100"/>
          <a:ext cx="10067925" cy="4771461"/>
        </p:xfrm>
        <a:graphic>
          <a:graphicData uri="http://schemas.openxmlformats.org/drawingml/2006/table">
            <a:tbl>
              <a:tblPr/>
              <a:tblGrid>
                <a:gridCol w="1088740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2326744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2923795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396046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098260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1234340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85737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endParaRPr lang="en-US" altLang="zh-CN" sz="16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7828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2021-05-25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福新发展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37.19%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华电国际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(600027.SH﹐1071.HK)</a:t>
                      </a:r>
                      <a:endParaRPr lang="en-US" sz="14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新能源发电业者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￥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212.37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7828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2021-05-29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嘉里物流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51.8%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(0636.HK)</a:t>
                      </a:r>
                      <a:endParaRPr lang="zh-CN" altLang="en-US" sz="14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顺丰控股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(002352.SZ)</a:t>
                      </a:r>
                      <a:endParaRPr lang="en-US" sz="14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航空货运与物流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HKD175.55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7828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2021-05-27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广发银行部分股权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中国人寿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(601628.SH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CILJF.OO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LFC.N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0A2E.L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2628.HK)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多元化银行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￥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175.50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7828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2021-05-12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上海医药</a:t>
                      </a:r>
                      <a:r>
                        <a:rPr lang="en-US" altLang="zh-CN" sz="1400" b="0" i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18.02%</a:t>
                      </a:r>
                      <a:r>
                        <a:rPr lang="zh-CN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  <a:r>
                        <a:rPr lang="en-US" altLang="zh-CN" sz="1400" b="0" i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(601607.SH,2607.HK)</a:t>
                      </a:r>
                      <a:endParaRPr lang="zh-CN" altLang="en-US" sz="14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云南白药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(000538.SZ)</a:t>
                      </a:r>
                      <a:endParaRPr lang="en-US" sz="14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保健护理产品经销商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￥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112.29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7828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2021-05-22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TCL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华星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2%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TCL</a:t>
                      </a:r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科技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(000100.SZ)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半导体产品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￥</a:t>
                      </a:r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71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51025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7519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-61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935413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6434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1033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94451" y="141279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7001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466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9" name="图表 38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35654"/>
              </p:ext>
            </p:extLst>
          </p:nvPr>
        </p:nvGraphicFramePr>
        <p:xfrm>
          <a:off x="1390650" y="2492376"/>
          <a:ext cx="9239250" cy="422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863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5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月总市值涨幅前十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1D80236-BD19-4AC2-A082-B08DD849B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29350"/>
              </p:ext>
            </p:extLst>
          </p:nvPr>
        </p:nvGraphicFramePr>
        <p:xfrm>
          <a:off x="1847849" y="3822700"/>
          <a:ext cx="8569326" cy="2679698"/>
        </p:xfrm>
        <a:graphic>
          <a:graphicData uri="http://schemas.openxmlformats.org/drawingml/2006/table">
            <a:tbl>
              <a:tblPr/>
              <a:tblGrid>
                <a:gridCol w="1680906">
                  <a:extLst>
                    <a:ext uri="{9D8B030D-6E8A-4147-A177-3AD203B41FA5}">
                      <a16:colId xmlns:a16="http://schemas.microsoft.com/office/drawing/2014/main" val="605956437"/>
                    </a:ext>
                  </a:extLst>
                </a:gridCol>
                <a:gridCol w="1330651">
                  <a:extLst>
                    <a:ext uri="{9D8B030D-6E8A-4147-A177-3AD203B41FA5}">
                      <a16:colId xmlns:a16="http://schemas.microsoft.com/office/drawing/2014/main" val="104270124"/>
                    </a:ext>
                  </a:extLst>
                </a:gridCol>
                <a:gridCol w="2031162">
                  <a:extLst>
                    <a:ext uri="{9D8B030D-6E8A-4147-A177-3AD203B41FA5}">
                      <a16:colId xmlns:a16="http://schemas.microsoft.com/office/drawing/2014/main" val="709513755"/>
                    </a:ext>
                  </a:extLst>
                </a:gridCol>
                <a:gridCol w="2174482">
                  <a:extLst>
                    <a:ext uri="{9D8B030D-6E8A-4147-A177-3AD203B41FA5}">
                      <a16:colId xmlns:a16="http://schemas.microsoft.com/office/drawing/2014/main" val="651154450"/>
                    </a:ext>
                  </a:extLst>
                </a:gridCol>
                <a:gridCol w="1352125">
                  <a:extLst>
                    <a:ext uri="{9D8B030D-6E8A-4147-A177-3AD203B41FA5}">
                      <a16:colId xmlns:a16="http://schemas.microsoft.com/office/drawing/2014/main" val="943403088"/>
                    </a:ext>
                  </a:extLst>
                </a:gridCol>
              </a:tblGrid>
              <a:tr h="348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2021/4/30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2021/5/31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15684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688699.SH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明微电子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98.72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146.22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48.12%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48512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688366.SH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Arial" panose="020B0604020202020204" pitchFamily="34" charset="0"/>
                        </a:rPr>
                        <a:t>昊海生科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240.19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358.51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49.26%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98345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688050.SH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爱博医疗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235.51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356.42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51.34%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2437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688662.SH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Arial" panose="020B0604020202020204" pitchFamily="34" charset="0"/>
                        </a:rPr>
                        <a:t>富信科技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23.34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35.55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52.33%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06902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688356.SH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键凯科技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89.41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136.20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52.33%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10561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688005.SH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容百科技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310.31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491.14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58.28%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57266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688078.SH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龙软科技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16.13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25.54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58.33%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16404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688636.SH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智明达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34.93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56.85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62.78%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859195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688329.SH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艾隆科技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20.34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36.25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78.22%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15272"/>
                  </a:ext>
                </a:extLst>
              </a:tr>
              <a:tr h="233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688056.SH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莱伯泰科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27.00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55.81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106.70%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38499"/>
                  </a:ext>
                </a:extLst>
              </a:tr>
            </a:tbl>
          </a:graphicData>
        </a:graphic>
      </p:graphicFrame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16D3636B-EAEE-4CBE-A7BF-EBD8E9B93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445891"/>
              </p:ext>
            </p:extLst>
          </p:nvPr>
        </p:nvGraphicFramePr>
        <p:xfrm>
          <a:off x="1847850" y="908050"/>
          <a:ext cx="8569325" cy="292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211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5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月总市值跌幅前十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2706BB1-42D6-4727-B58C-67F9C3B39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57541"/>
              </p:ext>
            </p:extLst>
          </p:nvPr>
        </p:nvGraphicFramePr>
        <p:xfrm>
          <a:off x="1847850" y="3873501"/>
          <a:ext cx="8569325" cy="2581169"/>
        </p:xfrm>
        <a:graphic>
          <a:graphicData uri="http://schemas.openxmlformats.org/drawingml/2006/table">
            <a:tbl>
              <a:tblPr/>
              <a:tblGrid>
                <a:gridCol w="1403350">
                  <a:extLst>
                    <a:ext uri="{9D8B030D-6E8A-4147-A177-3AD203B41FA5}">
                      <a16:colId xmlns:a16="http://schemas.microsoft.com/office/drawing/2014/main" val="167196975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97487982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14042403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4038019537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1495095915"/>
                    </a:ext>
                  </a:extLst>
                </a:gridCol>
              </a:tblGrid>
              <a:tr h="3713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2021/4/30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2021/5/31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420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688068.SH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热景生物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140.25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114.11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-18.64%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57776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688588.SH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Arial" panose="020B0604020202020204" pitchFamily="34" charset="0"/>
                        </a:rPr>
                        <a:t>凌志软件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79.88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69.52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-12.97%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62880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688357.SH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Arial" panose="020B0604020202020204" pitchFamily="34" charset="0"/>
                        </a:rPr>
                        <a:t>建龙微纳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53.77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48.79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-9.26%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28114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688395.SH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正弦电气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25.93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23.56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-9.12%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83241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688299.SH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effectLst/>
                          <a:latin typeface="Arial" panose="020B0604020202020204" pitchFamily="34" charset="0"/>
                        </a:rPr>
                        <a:t>长阳科技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76.80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71.55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-6.84%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3619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688667.SH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菱电电控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effectLst/>
                          <a:latin typeface="Arial" panose="020B0604020202020204" pitchFamily="34" charset="0"/>
                        </a:rPr>
                        <a:t>70.18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65.50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-6.66%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4671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688399.SH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硕世生物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104.96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98.39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-6.26%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27943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688099.SH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晶晨股份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375.43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352.58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-6.09%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3216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688023.SH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安恒信息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202.96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190.92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-5.93%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78793"/>
                  </a:ext>
                </a:extLst>
              </a:tr>
              <a:tr h="190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688169.SH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石头科技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940.00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889.33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-5.39%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0131"/>
                  </a:ext>
                </a:extLst>
              </a:tr>
            </a:tbl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4EF91052-16A7-4D7D-B958-96EAC8A29E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452860"/>
              </p:ext>
            </p:extLst>
          </p:nvPr>
        </p:nvGraphicFramePr>
        <p:xfrm>
          <a:off x="1847850" y="908050"/>
          <a:ext cx="8569325" cy="2973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847850" y="3670703"/>
            <a:ext cx="4621006" cy="357505"/>
            <a:chOff x="7157508" y="740532"/>
            <a:chExt cx="3098167" cy="36987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节奏平稳，并购市场有所回落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8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847850" y="4184864"/>
            <a:ext cx="8569325" cy="21725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今年以来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上市节奏保持稳定，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月规模环比上升。并购市场方面，并购数量及规模均急剧下降，整体有所回落。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深市主板和中小板进行合并后，但对于市场预计合并后会加速市场扩容，深交所方面表示，市场短期内并不会加速扩容，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节奏将持续保持稳定，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退出难度并不会减小。同时证监会主席易会满在陆家嘴论坛上表示，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继续保持了常态化发行，而且增速还很快。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5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847850" y="1494290"/>
            <a:ext cx="8569325" cy="1803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月募集市场升温的情况下，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月募集事件数量开始下降，但是募集金额上升，共发生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1341.34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</a:p>
          <a:p>
            <a:pPr indent="359991" algn="just"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月继续走低，投资数量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起，较前一月有所下降，投资规模也继续下降。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轮为主要融资轮次。分行业来看，信息技术本月热度较高。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851020" y="1057016"/>
            <a:ext cx="4557506" cy="357505"/>
            <a:chOff x="7204928" y="740532"/>
            <a:chExt cx="3549215" cy="36987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204928" y="740532"/>
              <a:ext cx="3261967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募集市场持续下行，投资市场规模下跌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10427686" y="783945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23718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募集市场热度不减，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数量上升规模下降。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投资市场继续走弱，事件规模双下跌。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 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募资金额有所上升。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192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新三板摘牌减少，</a:t>
            </a:r>
            <a:endParaRPr lang="en-US" altLang="zh-CN" dirty="0"/>
          </a:p>
          <a:p>
            <a:r>
              <a:rPr lang="zh-CN" altLang="en-US" dirty="0"/>
              <a:t>精选层保持稳定。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并购数量和规模急剧减少。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9" y="4219574"/>
            <a:ext cx="201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科创板稳定运行，</a:t>
            </a:r>
            <a:endParaRPr lang="en-US" altLang="zh-CN" dirty="0"/>
          </a:p>
          <a:p>
            <a:r>
              <a:rPr lang="zh-CN" altLang="en-US" sz="1800" b="0" i="0" u="none" strike="noStrike" dirty="0">
                <a:effectLst/>
                <a:latin typeface="Arial" panose="020B0604020202020204" pitchFamily="34" charset="0"/>
              </a:rPr>
              <a:t>莱伯泰科</a:t>
            </a:r>
            <a:r>
              <a:rPr lang="zh-CN" altLang="en-US" dirty="0"/>
              <a:t>一枝独秀。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5476CC-5A92-46F5-92CC-5228B83DE6FF}"/>
              </a:ext>
            </a:extLst>
          </p:cNvPr>
          <p:cNvSpPr txBox="1"/>
          <p:nvPr/>
        </p:nvSpPr>
        <p:spPr>
          <a:xfrm>
            <a:off x="2371510" y="5478205"/>
            <a:ext cx="15639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82.83%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8E052-21B6-4ACD-8879-51AC41D46C47}"/>
              </a:ext>
            </a:extLst>
          </p:cNvPr>
          <p:cNvSpPr txBox="1"/>
          <p:nvPr/>
        </p:nvSpPr>
        <p:spPr>
          <a:xfrm>
            <a:off x="2332081" y="6151203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47.60%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1A0AD6-A340-4944-8A98-91A057F64CE9}"/>
              </a:ext>
            </a:extLst>
          </p:cNvPr>
          <p:cNvSpPr txBox="1"/>
          <p:nvPr/>
        </p:nvSpPr>
        <p:spPr>
          <a:xfrm>
            <a:off x="2293492" y="5198172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募集金额</a:t>
            </a:r>
            <a:r>
              <a:rPr lang="zh-CN" altLang="en-US" sz="1600" b="1" dirty="0"/>
              <a:t>环比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235572-52DE-4EB5-B3DA-28A6101D42E7}"/>
              </a:ext>
            </a:extLst>
          </p:cNvPr>
          <p:cNvSpPr txBox="1"/>
          <p:nvPr/>
        </p:nvSpPr>
        <p:spPr>
          <a:xfrm>
            <a:off x="2181952" y="5871170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/>
              <a:t>募集事件规模</a:t>
            </a:r>
            <a:r>
              <a:rPr lang="zh-CN" altLang="en-US" sz="1600" b="1" dirty="0"/>
              <a:t>环比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AE5DCC3-7341-4F68-B271-ABA770A0316E}"/>
              </a:ext>
            </a:extLst>
          </p:cNvPr>
          <p:cNvGrpSpPr/>
          <p:nvPr/>
        </p:nvGrpSpPr>
        <p:grpSpPr>
          <a:xfrm>
            <a:off x="1847850" y="4833938"/>
            <a:ext cx="2284315" cy="342001"/>
            <a:chOff x="7265361" y="731103"/>
            <a:chExt cx="3098166" cy="379297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0AC8110-DAD2-43DE-9775-1A41D0401AD4}"/>
                </a:ext>
              </a:extLst>
            </p:cNvPr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募集市场热度不减</a:t>
              </a: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184005D9-30F7-4690-9914-1D662D6037BA}"/>
                </a:ext>
              </a:extLst>
            </p:cNvPr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箭头: 下 22">
            <a:extLst>
              <a:ext uri="{FF2B5EF4-FFF2-40B4-BE49-F238E27FC236}">
                <a16:creationId xmlns:a16="http://schemas.microsoft.com/office/drawing/2014/main" id="{998B8B4B-EBFC-42A9-B585-93FA3C08CA73}"/>
              </a:ext>
            </a:extLst>
          </p:cNvPr>
          <p:cNvSpPr/>
          <p:nvPr/>
        </p:nvSpPr>
        <p:spPr>
          <a:xfrm>
            <a:off x="1847850" y="5947616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5349A176-A72F-4695-ABDC-97DCD288EE52}"/>
              </a:ext>
            </a:extLst>
          </p:cNvPr>
          <p:cNvSpPr/>
          <p:nvPr/>
        </p:nvSpPr>
        <p:spPr>
          <a:xfrm rot="10800000">
            <a:off x="1856982" y="5274618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:a16="http://schemas.microsoft.com/office/drawing/2014/main" id="{B82038CC-614B-4CCD-B607-4EE42916A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982615"/>
              </p:ext>
            </p:extLst>
          </p:nvPr>
        </p:nvGraphicFramePr>
        <p:xfrm>
          <a:off x="1847850" y="908050"/>
          <a:ext cx="8569325" cy="392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29AF8C8A-65BC-40B8-83D4-D3CB9A7CC47B}"/>
              </a:ext>
            </a:extLst>
          </p:cNvPr>
          <p:cNvSpPr txBox="1"/>
          <p:nvPr/>
        </p:nvSpPr>
        <p:spPr>
          <a:xfrm>
            <a:off x="4390175" y="5022537"/>
            <a:ext cx="5669940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月募集事件数量升温的情况下，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月募集事件数量开始下降，但是募集金额上升，共发生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1341.34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1B0F64E-D96B-4033-8C6E-CD661778E1C5}"/>
              </a:ext>
            </a:extLst>
          </p:cNvPr>
          <p:cNvSpPr txBox="1"/>
          <p:nvPr/>
        </p:nvSpPr>
        <p:spPr>
          <a:xfrm>
            <a:off x="9217935" y="4572328"/>
            <a:ext cx="1199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数据来源：</a:t>
            </a:r>
            <a:r>
              <a:rPr lang="en-US" altLang="zh-CN" sz="1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ifind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625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01729" y="4456198"/>
            <a:ext cx="8388542" cy="15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起基金募集事件，大部分为股权投资基金，募资总额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1341.34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月募资金额总体环比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82.83%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。其中，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只基金已募集完成，其余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只正在募集。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47850" y="4013175"/>
            <a:ext cx="2369158" cy="369871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募集市场热度下降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FB7DDD2-5F89-41B4-8EC3-A78D95A5C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57104"/>
              </p:ext>
            </p:extLst>
          </p:nvPr>
        </p:nvGraphicFramePr>
        <p:xfrm>
          <a:off x="2345169" y="1098245"/>
          <a:ext cx="7501662" cy="2652012"/>
        </p:xfrm>
        <a:graphic>
          <a:graphicData uri="http://schemas.openxmlformats.org/drawingml/2006/table">
            <a:tbl>
              <a:tblPr/>
              <a:tblGrid>
                <a:gridCol w="2499522">
                  <a:extLst>
                    <a:ext uri="{9D8B030D-6E8A-4147-A177-3AD203B41FA5}">
                      <a16:colId xmlns:a16="http://schemas.microsoft.com/office/drawing/2014/main" val="2242357201"/>
                    </a:ext>
                  </a:extLst>
                </a:gridCol>
                <a:gridCol w="2499522">
                  <a:extLst>
                    <a:ext uri="{9D8B030D-6E8A-4147-A177-3AD203B41FA5}">
                      <a16:colId xmlns:a16="http://schemas.microsoft.com/office/drawing/2014/main" val="2018969679"/>
                    </a:ext>
                  </a:extLst>
                </a:gridCol>
                <a:gridCol w="2502618">
                  <a:extLst>
                    <a:ext uri="{9D8B030D-6E8A-4147-A177-3AD203B41FA5}">
                      <a16:colId xmlns:a16="http://schemas.microsoft.com/office/drawing/2014/main" val="1749106597"/>
                    </a:ext>
                  </a:extLst>
                </a:gridCol>
              </a:tblGrid>
              <a:tr h="45989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月募集基金数量及规模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28285"/>
                  </a:ext>
                </a:extLst>
              </a:tr>
              <a:tr h="692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5039"/>
                  </a:ext>
                </a:extLst>
              </a:tr>
              <a:tr h="37497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6485"/>
                  </a:ext>
                </a:extLst>
              </a:tr>
              <a:tr h="37497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044"/>
                  </a:ext>
                </a:extLst>
              </a:tr>
              <a:tr h="37497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1186.36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886445"/>
                  </a:ext>
                </a:extLst>
              </a:tr>
              <a:tr h="37497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创业基金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902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38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47850" y="976835"/>
            <a:ext cx="2260600" cy="383792"/>
            <a:chOff x="7228094" y="994595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228094" y="994595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投资市场由升转跌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99801" y="1038008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847850" y="5594051"/>
            <a:ext cx="8971331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起，环比下降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13.36%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。融资总额为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395.48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分行业来看，除了其他之外，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月投资事件超过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成依旧在信息技术行业，共计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起，融资总额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237.76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0C1862F-2CF9-4472-8478-0425C1B86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00630"/>
              </p:ext>
            </p:extLst>
          </p:nvPr>
        </p:nvGraphicFramePr>
        <p:xfrm>
          <a:off x="1847849" y="1484986"/>
          <a:ext cx="8569326" cy="402859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31466">
                  <a:extLst>
                    <a:ext uri="{9D8B030D-6E8A-4147-A177-3AD203B41FA5}">
                      <a16:colId xmlns:a16="http://schemas.microsoft.com/office/drawing/2014/main" val="794278036"/>
                    </a:ext>
                  </a:extLst>
                </a:gridCol>
                <a:gridCol w="3372307">
                  <a:extLst>
                    <a:ext uri="{9D8B030D-6E8A-4147-A177-3AD203B41FA5}">
                      <a16:colId xmlns:a16="http://schemas.microsoft.com/office/drawing/2014/main" val="2481125731"/>
                    </a:ext>
                  </a:extLst>
                </a:gridCol>
                <a:gridCol w="2465553">
                  <a:extLst>
                    <a:ext uri="{9D8B030D-6E8A-4147-A177-3AD203B41FA5}">
                      <a16:colId xmlns:a16="http://schemas.microsoft.com/office/drawing/2014/main" val="2301429310"/>
                    </a:ext>
                  </a:extLst>
                </a:gridCol>
              </a:tblGrid>
              <a:tr h="30989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  <a:endParaRPr lang="zh-CN" alt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52890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  <a:endParaRPr lang="zh-CN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  <a:endParaRPr lang="zh-CN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融资金额（亿）</a:t>
                      </a:r>
                      <a:endParaRPr lang="zh-CN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13391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公用事业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1.14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54515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92.60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624227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日常消费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1.23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69143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房地产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54788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5.24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83421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可选消费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2.88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298093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14.19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08387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40.44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46549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信息技术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237.76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689666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电信服务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28101"/>
                  </a:ext>
                </a:extLst>
              </a:tr>
              <a:tr h="30989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395.48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图表 30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821045"/>
              </p:ext>
            </p:extLst>
          </p:nvPr>
        </p:nvGraphicFramePr>
        <p:xfrm>
          <a:off x="5759742" y="-287079"/>
          <a:ext cx="8052111" cy="743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文本框 1">
            <a:extLst>
              <a:ext uri="{FF2B5EF4-FFF2-40B4-BE49-F238E27FC236}">
                <a16:creationId xmlns:a16="http://schemas.microsoft.com/office/drawing/2014/main" id="{07A86922-7152-47E4-B963-447EC7DAA4BF}"/>
              </a:ext>
            </a:extLst>
          </p:cNvPr>
          <p:cNvSpPr txBox="1"/>
          <p:nvPr/>
        </p:nvSpPr>
        <p:spPr>
          <a:xfrm>
            <a:off x="7944464" y="3311647"/>
            <a:ext cx="1894748" cy="641362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投资金额分布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4825" y="981075"/>
            <a:ext cx="3797999" cy="369871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60775" y="5602355"/>
            <a:ext cx="8896339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的投资事件发生在信息技术行业，医疗保健紧随其后；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从投资金额来看，信息技术行业占据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的投资规模，材料紧随其后。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540EAF7-5C5A-4C19-BD1A-8CABCEE78A2D}"/>
              </a:ext>
            </a:extLst>
          </p:cNvPr>
          <p:cNvGrpSpPr/>
          <p:nvPr/>
        </p:nvGrpSpPr>
        <p:grpSpPr>
          <a:xfrm>
            <a:off x="0" y="0"/>
            <a:ext cx="7944465" cy="7688826"/>
            <a:chOff x="-2148880" y="48590"/>
            <a:chExt cx="5026248" cy="4038601"/>
          </a:xfrm>
        </p:grpSpPr>
        <p:graphicFrame>
          <p:nvGraphicFramePr>
            <p:cNvPr id="22" name="图表 21">
              <a:extLst>
                <a:ext uri="{FF2B5EF4-FFF2-40B4-BE49-F238E27FC236}">
                  <a16:creationId xmlns:a16="http://schemas.microsoft.com/office/drawing/2014/main" id="{C26EAEF7-9AE5-42D7-BEC5-5639E37A483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85765575"/>
                </p:ext>
              </p:extLst>
            </p:nvPr>
          </p:nvGraphicFramePr>
          <p:xfrm>
            <a:off x="-2148880" y="48590"/>
            <a:ext cx="5026248" cy="40386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3" name="文本框 10">
              <a:extLst>
                <a:ext uri="{FF2B5EF4-FFF2-40B4-BE49-F238E27FC236}">
                  <a16:creationId xmlns:a16="http://schemas.microsoft.com/office/drawing/2014/main" id="{AE6B1176-5CC9-4DFB-B7CC-6849C4698792}"/>
                </a:ext>
              </a:extLst>
            </p:cNvPr>
            <p:cNvSpPr txBox="1"/>
            <p:nvPr/>
          </p:nvSpPr>
          <p:spPr>
            <a:xfrm>
              <a:off x="-626541" y="1788052"/>
              <a:ext cx="1297911" cy="385763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华文新魏" panose="02010800040101010101" pitchFamily="2" charset="-122"/>
                  <a:ea typeface="华文新魏" panose="02010800040101010101" pitchFamily="2" charset="-122"/>
                  <a:cs typeface="+mn-cs"/>
                </a:rPr>
                <a:t>案例数量分布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491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32128" y="5770440"/>
            <a:ext cx="812774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/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49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/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43.36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2F0C6EF-E428-478B-B492-CDC1BD194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147" y="908050"/>
            <a:ext cx="8579705" cy="47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847850" y="986160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847850" y="4852343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2" name="箭头: 五边形 11"/>
          <p:cNvSpPr/>
          <p:nvPr/>
        </p:nvSpPr>
        <p:spPr>
          <a:xfrm>
            <a:off x="1861723" y="1512348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874252" y="257365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874252" y="364106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874252" y="5452893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351468" y="3529923"/>
            <a:ext cx="4779724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普渡科技：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低速自动驾驶，</a:t>
            </a:r>
            <a:r>
              <a:rPr lang="zh-CN" altLang="en-US" sz="1200" b="0" i="0" dirty="0">
                <a:solidFill>
                  <a:srgbClr val="4C4C4C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商用服务机器人，主要客户包括海底捞、呷哺呷哺、京东、碧桂园、洲际酒店、喜来登酒店等</a:t>
            </a:r>
            <a:r>
              <a:rPr lang="zh-CN" altLang="en-US" sz="12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1200" b="0" i="0" dirty="0">
              <a:solidFill>
                <a:srgbClr val="4C4C4C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红杉资本中国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12131" y="1435874"/>
            <a:ext cx="6221376" cy="695190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多禧生物：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研发靶向治疗癌症的单克隆抗体药物。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中信证券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762262" y="122386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751576" y="2659172"/>
            <a:ext cx="138360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亿人民币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693333" y="1671412"/>
            <a:ext cx="10611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371688" y="1223868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127969" y="189452"/>
            <a:ext cx="3464428" cy="4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投资：重要投资事件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0669263" y="1674087"/>
            <a:ext cx="22281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4F018D0-1263-4A09-93B6-53F751A01983}"/>
              </a:ext>
            </a:extLst>
          </p:cNvPr>
          <p:cNvSpPr txBox="1"/>
          <p:nvPr/>
        </p:nvSpPr>
        <p:spPr>
          <a:xfrm>
            <a:off x="2305767" y="2496049"/>
            <a:ext cx="6096000" cy="787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葡萄科技：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电子制造服务，电动自行车充电桩，电动汽车充电桩。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云锋基金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君联资本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源码资本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高榕资本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924603D-A4C9-4A34-84FC-2A8C0C8DBF35}"/>
              </a:ext>
            </a:extLst>
          </p:cNvPr>
          <p:cNvSpPr txBox="1"/>
          <p:nvPr/>
        </p:nvSpPr>
        <p:spPr>
          <a:xfrm>
            <a:off x="10703323" y="2686777"/>
            <a:ext cx="3004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4D9ACE9-46DE-4973-946B-B1020B800112}"/>
              </a:ext>
            </a:extLst>
          </p:cNvPr>
          <p:cNvSpPr txBox="1"/>
          <p:nvPr/>
        </p:nvSpPr>
        <p:spPr>
          <a:xfrm>
            <a:off x="10690283" y="5580618"/>
            <a:ext cx="4035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B40CA6D-2430-4F98-B659-4E2E2EC0BCA8}"/>
              </a:ext>
            </a:extLst>
          </p:cNvPr>
          <p:cNvSpPr txBox="1"/>
          <p:nvPr/>
        </p:nvSpPr>
        <p:spPr>
          <a:xfrm>
            <a:off x="8762262" y="3638021"/>
            <a:ext cx="8896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C79DACF-8412-40C5-BDCF-EB388C956606}"/>
              </a:ext>
            </a:extLst>
          </p:cNvPr>
          <p:cNvSpPr txBox="1"/>
          <p:nvPr/>
        </p:nvSpPr>
        <p:spPr>
          <a:xfrm>
            <a:off x="2349746" y="5258986"/>
            <a:ext cx="6096000" cy="1064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麦科奥特：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致力于双功能和多功能特异性多肽新分子实体药物研发，专注于心血管、代谢性疾病等致死性重大疾病领域</a:t>
            </a:r>
            <a:r>
              <a:rPr lang="zh-CN" altLang="en-US" sz="12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12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纽尔利资本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嘉兴善金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北极光创投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西安精诚大兴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5112DBD-3B02-4DCA-B021-DDA61797312E}"/>
              </a:ext>
            </a:extLst>
          </p:cNvPr>
          <p:cNvSpPr txBox="1"/>
          <p:nvPr/>
        </p:nvSpPr>
        <p:spPr>
          <a:xfrm>
            <a:off x="8762262" y="5580618"/>
            <a:ext cx="11461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E5E6A44-A636-4D31-91E8-DA9BCCA6E135}"/>
              </a:ext>
            </a:extLst>
          </p:cNvPr>
          <p:cNvSpPr txBox="1"/>
          <p:nvPr/>
        </p:nvSpPr>
        <p:spPr>
          <a:xfrm>
            <a:off x="10703323" y="3674292"/>
            <a:ext cx="1887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47850" y="942975"/>
            <a:ext cx="2468119" cy="369871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847849" y="4797425"/>
            <a:ext cx="8569325" cy="1613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节奏小幅回落，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957.53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125.74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289.20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京东物流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245.86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901580"/>
              </p:ext>
            </p:extLst>
          </p:nvPr>
        </p:nvGraphicFramePr>
        <p:xfrm>
          <a:off x="1859092" y="1323974"/>
          <a:ext cx="8558084" cy="380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20947</TotalTime>
  <Words>1775</Words>
  <Application>Microsoft Office PowerPoint</Application>
  <PresentationFormat>宽屏</PresentationFormat>
  <Paragraphs>380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Microsoft YaHei tahoma</vt:lpstr>
      <vt:lpstr>黑体</vt:lpstr>
      <vt:lpstr>华文新魏</vt:lpstr>
      <vt:lpstr>Microsoft Yahei</vt:lpstr>
      <vt:lpstr>Microsoft Yahei</vt:lpstr>
      <vt:lpstr>Microsoft Yahei</vt:lpstr>
      <vt:lpstr>幼圆</vt:lpstr>
      <vt:lpstr>Arial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1575</cp:revision>
  <dcterms:created xsi:type="dcterms:W3CDTF">2018-03-11T13:30:00Z</dcterms:created>
  <dcterms:modified xsi:type="dcterms:W3CDTF">2021-06-11T07:40:04Z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