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tags/tag2.xml" ContentType="application/vnd.openxmlformats-officedocument.presentationml.tags+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theme/themeOverride6.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7.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8.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9.xml" ContentType="application/vnd.openxmlformats-officedocument.themeOverride+xml"/>
  <Override PartName="/ppt/notesSlides/notesSlide14.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10.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1.xml" ContentType="application/vnd.openxmlformats-officedocument.themeOverride+xml"/>
  <Override PartName="/ppt/notesSlides/notesSlide15.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2.xml" ContentType="application/vnd.openxmlformats-officedocument.themeOverride+xml"/>
  <Override PartName="/ppt/notesSlides/notesSlide16.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3.xml" ContentType="application/vnd.openxmlformats-officedocument.themeOverride+xml"/>
  <Override PartName="/ppt/notesSlides/notesSlide17.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4.xml" ContentType="application/vnd.openxmlformats-officedocument.themeOverr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5.xml" ContentType="application/vnd.openxmlformats-officedocument.themeOverride+xml"/>
  <Override PartName="/ppt/notesSlides/notesSlide18.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6.xml" ContentType="application/vnd.openxmlformats-officedocument.themeOverride+xml"/>
  <Override PartName="/ppt/tags/tag3.xml" ContentType="application/vnd.openxmlformats-officedocument.presentationml.tags+xml"/>
  <Override PartName="/ppt/notesSlides/notesSlide19.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7.xml" ContentType="application/vnd.openxmlformats-officedocument.themeOverr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8.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 id="2147483675" r:id="rId3"/>
    <p:sldMasterId id="2147483689" r:id="rId4"/>
    <p:sldMasterId id="2147483703" r:id="rId5"/>
    <p:sldMasterId id="2147483717" r:id="rId6"/>
  </p:sldMasterIdLst>
  <p:notesMasterIdLst>
    <p:notesMasterId r:id="rId32"/>
  </p:notesMasterIdLst>
  <p:sldIdLst>
    <p:sldId id="483" r:id="rId7"/>
    <p:sldId id="484" r:id="rId8"/>
    <p:sldId id="485" r:id="rId9"/>
    <p:sldId id="486" r:id="rId10"/>
    <p:sldId id="487" r:id="rId11"/>
    <p:sldId id="488" r:id="rId12"/>
    <p:sldId id="489" r:id="rId13"/>
    <p:sldId id="490" r:id="rId14"/>
    <p:sldId id="491" r:id="rId15"/>
    <p:sldId id="492" r:id="rId16"/>
    <p:sldId id="493" r:id="rId17"/>
    <p:sldId id="494" r:id="rId18"/>
    <p:sldId id="495" r:id="rId19"/>
    <p:sldId id="496" r:id="rId20"/>
    <p:sldId id="497" r:id="rId21"/>
    <p:sldId id="498" r:id="rId22"/>
    <p:sldId id="499" r:id="rId23"/>
    <p:sldId id="500" r:id="rId24"/>
    <p:sldId id="501" r:id="rId25"/>
    <p:sldId id="502" r:id="rId26"/>
    <p:sldId id="503" r:id="rId27"/>
    <p:sldId id="504" r:id="rId28"/>
    <p:sldId id="505" r:id="rId29"/>
    <p:sldId id="506" r:id="rId30"/>
    <p:sldId id="507" r:id="rId3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nlong Wu" initials="JW" lastIdx="3" clrIdx="0">
    <p:extLst>
      <p:ext uri="{19B8F6BF-5375-455C-9EA6-DF929625EA0E}">
        <p15:presenceInfo xmlns:p15="http://schemas.microsoft.com/office/powerpoint/2012/main" userId="4b647d056bdb0be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1" d="100"/>
          <a:sy n="121" d="100"/>
        </p:scale>
        <p:origin x="120" y="822"/>
      </p:cViewPr>
      <p:guideLst/>
    </p:cSldViewPr>
  </p:slideViewPr>
  <p:notesTextViewPr>
    <p:cViewPr>
      <p:scale>
        <a:sx n="1" d="1"/>
        <a:sy n="1" d="1"/>
      </p:scale>
      <p:origin x="0" y="0"/>
    </p:cViewPr>
  </p:notesTextViewPr>
  <p:notesViewPr>
    <p:cSldViewPr snapToGrid="0" showGuides="1">
      <p:cViewPr varScale="1">
        <p:scale>
          <a:sx n="123" d="100"/>
          <a:sy n="123" d="100"/>
        </p:scale>
        <p:origin x="321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package" Target="../embeddings/Microsoft_Excel_Worksheet16.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Sheet1!$B$1:$B$2</c:f>
              <c:strCache>
                <c:ptCount val="2"/>
                <c:pt idx="0">
                  <c:v>CPI:当月同比</c:v>
                </c:pt>
                <c:pt idx="1">
                  <c:v>月</c:v>
                </c:pt>
              </c:strCache>
            </c:strRef>
          </c:tx>
          <c:spPr>
            <a:ln w="28575" cap="rnd">
              <a:solidFill>
                <a:schemeClr val="accent1"/>
              </a:solidFill>
              <a:round/>
            </a:ln>
            <a:effectLst/>
          </c:spPr>
          <c:marker>
            <c:symbol val="none"/>
          </c:marker>
          <c:cat>
            <c:numRef>
              <c:f>Sheet1!$A$3:$A$15</c:f>
              <c:numCache>
                <c:formatCode>yyyy\-mm;@</c:formatCode>
                <c:ptCount val="13"/>
                <c:pt idx="0">
                  <c:v>43708</c:v>
                </c:pt>
                <c:pt idx="1">
                  <c:v>43738</c:v>
                </c:pt>
                <c:pt idx="2">
                  <c:v>43769</c:v>
                </c:pt>
                <c:pt idx="3">
                  <c:v>43799</c:v>
                </c:pt>
                <c:pt idx="4">
                  <c:v>43830</c:v>
                </c:pt>
                <c:pt idx="5">
                  <c:v>43861</c:v>
                </c:pt>
                <c:pt idx="6">
                  <c:v>43890</c:v>
                </c:pt>
                <c:pt idx="7">
                  <c:v>43921</c:v>
                </c:pt>
                <c:pt idx="8">
                  <c:v>43951</c:v>
                </c:pt>
                <c:pt idx="9">
                  <c:v>43982</c:v>
                </c:pt>
                <c:pt idx="10">
                  <c:v>44012</c:v>
                </c:pt>
                <c:pt idx="11">
                  <c:v>44043</c:v>
                </c:pt>
                <c:pt idx="12">
                  <c:v>44074</c:v>
                </c:pt>
              </c:numCache>
            </c:numRef>
          </c:cat>
          <c:val>
            <c:numRef>
              <c:f>Sheet1!$B$3:$B$15</c:f>
              <c:numCache>
                <c:formatCode>###,###,###,###,##0.00_ </c:formatCode>
                <c:ptCount val="13"/>
                <c:pt idx="0">
                  <c:v>2.8</c:v>
                </c:pt>
                <c:pt idx="1">
                  <c:v>3</c:v>
                </c:pt>
                <c:pt idx="2">
                  <c:v>3.8</c:v>
                </c:pt>
                <c:pt idx="3">
                  <c:v>4.5</c:v>
                </c:pt>
                <c:pt idx="4">
                  <c:v>4.5</c:v>
                </c:pt>
                <c:pt idx="5">
                  <c:v>5.4</c:v>
                </c:pt>
                <c:pt idx="6">
                  <c:v>5.2</c:v>
                </c:pt>
                <c:pt idx="7">
                  <c:v>4.3</c:v>
                </c:pt>
                <c:pt idx="8">
                  <c:v>3.3</c:v>
                </c:pt>
                <c:pt idx="9">
                  <c:v>2.4</c:v>
                </c:pt>
                <c:pt idx="10">
                  <c:v>2.5</c:v>
                </c:pt>
                <c:pt idx="11">
                  <c:v>2.7</c:v>
                </c:pt>
                <c:pt idx="12">
                  <c:v>2.4</c:v>
                </c:pt>
              </c:numCache>
            </c:numRef>
          </c:val>
          <c:smooth val="0"/>
          <c:extLst>
            <c:ext xmlns:c16="http://schemas.microsoft.com/office/drawing/2014/chart" uri="{C3380CC4-5D6E-409C-BE32-E72D297353CC}">
              <c16:uniqueId val="{00000000-DAC7-49B3-8705-44435A585DD8}"/>
            </c:ext>
          </c:extLst>
        </c:ser>
        <c:ser>
          <c:idx val="1"/>
          <c:order val="1"/>
          <c:tx>
            <c:strRef>
              <c:f>Sheet1!$C$1:$C$2</c:f>
              <c:strCache>
                <c:ptCount val="2"/>
                <c:pt idx="0">
                  <c:v>CPI:环比</c:v>
                </c:pt>
                <c:pt idx="1">
                  <c:v>月</c:v>
                </c:pt>
              </c:strCache>
            </c:strRef>
          </c:tx>
          <c:spPr>
            <a:ln w="28575" cap="rnd">
              <a:solidFill>
                <a:schemeClr val="accent2"/>
              </a:solidFill>
              <a:round/>
            </a:ln>
            <a:effectLst/>
          </c:spPr>
          <c:marker>
            <c:symbol val="none"/>
          </c:marker>
          <c:cat>
            <c:numRef>
              <c:f>Sheet1!$A$3:$A$15</c:f>
              <c:numCache>
                <c:formatCode>yyyy\-mm;@</c:formatCode>
                <c:ptCount val="13"/>
                <c:pt idx="0">
                  <c:v>43708</c:v>
                </c:pt>
                <c:pt idx="1">
                  <c:v>43738</c:v>
                </c:pt>
                <c:pt idx="2">
                  <c:v>43769</c:v>
                </c:pt>
                <c:pt idx="3">
                  <c:v>43799</c:v>
                </c:pt>
                <c:pt idx="4">
                  <c:v>43830</c:v>
                </c:pt>
                <c:pt idx="5">
                  <c:v>43861</c:v>
                </c:pt>
                <c:pt idx="6">
                  <c:v>43890</c:v>
                </c:pt>
                <c:pt idx="7">
                  <c:v>43921</c:v>
                </c:pt>
                <c:pt idx="8">
                  <c:v>43951</c:v>
                </c:pt>
                <c:pt idx="9">
                  <c:v>43982</c:v>
                </c:pt>
                <c:pt idx="10">
                  <c:v>44012</c:v>
                </c:pt>
                <c:pt idx="11">
                  <c:v>44043</c:v>
                </c:pt>
                <c:pt idx="12">
                  <c:v>44074</c:v>
                </c:pt>
              </c:numCache>
            </c:numRef>
          </c:cat>
          <c:val>
            <c:numRef>
              <c:f>Sheet1!$C$3:$C$15</c:f>
              <c:numCache>
                <c:formatCode>###,###,###,###,##0.00_ </c:formatCode>
                <c:ptCount val="13"/>
                <c:pt idx="0">
                  <c:v>0.7</c:v>
                </c:pt>
                <c:pt idx="1">
                  <c:v>0.9</c:v>
                </c:pt>
                <c:pt idx="2">
                  <c:v>0.9</c:v>
                </c:pt>
                <c:pt idx="3">
                  <c:v>0.4</c:v>
                </c:pt>
                <c:pt idx="4">
                  <c:v>0</c:v>
                </c:pt>
                <c:pt idx="5">
                  <c:v>1.4</c:v>
                </c:pt>
                <c:pt idx="6">
                  <c:v>0.8</c:v>
                </c:pt>
                <c:pt idx="7">
                  <c:v>-1.2</c:v>
                </c:pt>
                <c:pt idx="8">
                  <c:v>-0.9</c:v>
                </c:pt>
                <c:pt idx="9">
                  <c:v>-0.8</c:v>
                </c:pt>
                <c:pt idx="10">
                  <c:v>-0.1</c:v>
                </c:pt>
                <c:pt idx="11">
                  <c:v>0.6</c:v>
                </c:pt>
                <c:pt idx="12">
                  <c:v>0.4</c:v>
                </c:pt>
              </c:numCache>
            </c:numRef>
          </c:val>
          <c:smooth val="0"/>
          <c:extLst>
            <c:ext xmlns:c16="http://schemas.microsoft.com/office/drawing/2014/chart" uri="{C3380CC4-5D6E-409C-BE32-E72D297353CC}">
              <c16:uniqueId val="{00000001-DAC7-49B3-8705-44435A585DD8}"/>
            </c:ext>
          </c:extLst>
        </c:ser>
        <c:dLbls>
          <c:showLegendKey val="0"/>
          <c:showVal val="0"/>
          <c:showCatName val="0"/>
          <c:showSerName val="0"/>
          <c:showPercent val="0"/>
          <c:showBubbleSize val="0"/>
        </c:dLbls>
        <c:smooth val="0"/>
        <c:axId val="795405384"/>
        <c:axId val="795405712"/>
      </c:lineChart>
      <c:dateAx>
        <c:axId val="795405384"/>
        <c:scaling>
          <c:orientation val="minMax"/>
        </c:scaling>
        <c:delete val="0"/>
        <c:axPos val="b"/>
        <c:numFmt formatCode="yyyy\-mm;@"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zh-CN"/>
          </a:p>
        </c:txPr>
        <c:crossAx val="795405712"/>
        <c:crosses val="autoZero"/>
        <c:auto val="1"/>
        <c:lblOffset val="100"/>
        <c:baseTimeUnit val="months"/>
      </c:dateAx>
      <c:valAx>
        <c:axId val="795405712"/>
        <c:scaling>
          <c:orientation val="minMax"/>
        </c:scaling>
        <c:delete val="0"/>
        <c:axPos val="l"/>
        <c:majorGridlines>
          <c:spPr>
            <a:ln w="9525" cap="flat" cmpd="sng" algn="ctr">
              <a:solidFill>
                <a:schemeClr val="tx1">
                  <a:lumMod val="15000"/>
                  <a:lumOff val="85000"/>
                </a:schemeClr>
              </a:solidFill>
              <a:round/>
            </a:ln>
            <a:effectLst/>
          </c:spPr>
        </c:majorGridlines>
        <c:numFmt formatCode="###,###,###,###,##0.00_ "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zh-CN"/>
          </a:p>
        </c:txPr>
        <c:crossAx val="7954053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manualLayout>
          <c:xMode val="edge"/>
          <c:yMode val="edge"/>
          <c:x val="5.2694444444444447E-2"/>
          <c:y val="3.7037037037037035E-2"/>
        </c:manualLayout>
      </c:layout>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barChart>
        <c:barDir val="col"/>
        <c:grouping val="clustered"/>
        <c:varyColors val="0"/>
        <c:ser>
          <c:idx val="0"/>
          <c:order val="0"/>
          <c:tx>
            <c:strRef>
              <c:f>万得!$C$1</c:f>
              <c:strCache>
                <c:ptCount val="1"/>
                <c:pt idx="0">
                  <c:v>总市值(亿元)</c:v>
                </c:pt>
              </c:strCache>
            </c:strRef>
          </c:tx>
          <c:spPr>
            <a:solidFill>
              <a:srgbClr val="FF6600"/>
            </a:solidFill>
            <a:ln>
              <a:noFill/>
            </a:ln>
            <a:effectLst/>
          </c:spPr>
          <c:invertIfNegative val="0"/>
          <c:cat>
            <c:strRef>
              <c:f>万得!$B$2:$B$11</c:f>
              <c:strCache>
                <c:ptCount val="10"/>
                <c:pt idx="0">
                  <c:v>贵州茅台</c:v>
                </c:pt>
                <c:pt idx="1">
                  <c:v>工商银行</c:v>
                </c:pt>
                <c:pt idx="2">
                  <c:v>建设银行</c:v>
                </c:pt>
                <c:pt idx="3">
                  <c:v>中国平安</c:v>
                </c:pt>
                <c:pt idx="4">
                  <c:v>中国人寿</c:v>
                </c:pt>
                <c:pt idx="5">
                  <c:v>农业银行</c:v>
                </c:pt>
                <c:pt idx="6">
                  <c:v>中国银行</c:v>
                </c:pt>
                <c:pt idx="7">
                  <c:v>招商银行</c:v>
                </c:pt>
                <c:pt idx="8">
                  <c:v>中国石油</c:v>
                </c:pt>
                <c:pt idx="9">
                  <c:v>海天味业</c:v>
                </c:pt>
              </c:strCache>
            </c:strRef>
          </c:cat>
          <c:val>
            <c:numRef>
              <c:f>万得!$C$2:$C$11</c:f>
              <c:numCache>
                <c:formatCode>#,##0.0000_ </c:formatCode>
                <c:ptCount val="10"/>
                <c:pt idx="0">
                  <c:v>22441.973699999999</c:v>
                </c:pt>
                <c:pt idx="1">
                  <c:v>17677.750400000001</c:v>
                </c:pt>
                <c:pt idx="2">
                  <c:v>15500.6806</c:v>
                </c:pt>
                <c:pt idx="3">
                  <c:v>14006.321</c:v>
                </c:pt>
                <c:pt idx="4">
                  <c:v>12346.0231</c:v>
                </c:pt>
                <c:pt idx="5">
                  <c:v>11234.455400000001</c:v>
                </c:pt>
                <c:pt idx="6">
                  <c:v>9655.9195999999993</c:v>
                </c:pt>
                <c:pt idx="7">
                  <c:v>9505.3598000000002</c:v>
                </c:pt>
                <c:pt idx="8">
                  <c:v>8107.8293000000003</c:v>
                </c:pt>
                <c:pt idx="9">
                  <c:v>5936.4920000000002</c:v>
                </c:pt>
              </c:numCache>
            </c:numRef>
          </c:val>
          <c:extLst>
            <c:ext xmlns:c16="http://schemas.microsoft.com/office/drawing/2014/chart" uri="{C3380CC4-5D6E-409C-BE32-E72D297353CC}">
              <c16:uniqueId val="{00000000-4137-4D17-BF1C-40B110B75F02}"/>
            </c:ext>
          </c:extLst>
        </c:ser>
        <c:dLbls>
          <c:showLegendKey val="0"/>
          <c:showVal val="0"/>
          <c:showCatName val="0"/>
          <c:showSerName val="0"/>
          <c:showPercent val="0"/>
          <c:showBubbleSize val="0"/>
        </c:dLbls>
        <c:gapWidth val="219"/>
        <c:overlap val="-27"/>
        <c:axId val="552031424"/>
        <c:axId val="552031752"/>
      </c:barChart>
      <c:catAx>
        <c:axId val="552031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CN"/>
          </a:p>
        </c:txPr>
        <c:crossAx val="552031752"/>
        <c:crosses val="autoZero"/>
        <c:auto val="1"/>
        <c:lblAlgn val="ctr"/>
        <c:lblOffset val="100"/>
        <c:noMultiLvlLbl val="0"/>
      </c:catAx>
      <c:valAx>
        <c:axId val="552031752"/>
        <c:scaling>
          <c:orientation val="minMax"/>
        </c:scaling>
        <c:delete val="0"/>
        <c:axPos val="l"/>
        <c:majorGridlines>
          <c:spPr>
            <a:ln w="9525" cap="flat" cmpd="sng" algn="ctr">
              <a:solidFill>
                <a:schemeClr val="tx1">
                  <a:lumMod val="15000"/>
                  <a:lumOff val="85000"/>
                </a:schemeClr>
              </a:solidFill>
              <a:round/>
            </a:ln>
            <a:effectLst/>
          </c:spPr>
        </c:majorGridlines>
        <c:numFmt formatCode="#,##0_ "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CN"/>
          </a:p>
        </c:txPr>
        <c:crossAx val="5520314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万得!$B$3959:$C$3975</c:f>
              <c:strCache>
                <c:ptCount val="10"/>
                <c:pt idx="0">
                  <c:v>双林股份</c:v>
                </c:pt>
                <c:pt idx="1">
                  <c:v>吉林森工</c:v>
                </c:pt>
                <c:pt idx="2">
                  <c:v>西部牧业</c:v>
                </c:pt>
                <c:pt idx="3">
                  <c:v>乐歌股份</c:v>
                </c:pt>
                <c:pt idx="4">
                  <c:v>有友食品</c:v>
                </c:pt>
                <c:pt idx="5">
                  <c:v>科融环境</c:v>
                </c:pt>
                <c:pt idx="6">
                  <c:v>名臣健康</c:v>
                </c:pt>
                <c:pt idx="7">
                  <c:v>渤海轮渡</c:v>
                </c:pt>
                <c:pt idx="8">
                  <c:v>汇金股份</c:v>
                </c:pt>
                <c:pt idx="9">
                  <c:v>天山生物</c:v>
                </c:pt>
              </c:strCache>
            </c:strRef>
          </c:cat>
          <c:val>
            <c:numRef>
              <c:f>万得!$D$3959:$D$3975</c:f>
              <c:numCache>
                <c:formatCode>#,##0.00_ </c:formatCode>
                <c:ptCount val="10"/>
                <c:pt idx="0">
                  <c:v>74.119699999999995</c:v>
                </c:pt>
                <c:pt idx="1">
                  <c:v>75.772000000000006</c:v>
                </c:pt>
                <c:pt idx="2">
                  <c:v>75.7881</c:v>
                </c:pt>
                <c:pt idx="3">
                  <c:v>77.419399999999996</c:v>
                </c:pt>
                <c:pt idx="4">
                  <c:v>80.010599999999997</c:v>
                </c:pt>
                <c:pt idx="5">
                  <c:v>91.093100000000007</c:v>
                </c:pt>
                <c:pt idx="6">
                  <c:v>92.347999999999999</c:v>
                </c:pt>
                <c:pt idx="7">
                  <c:v>104.4135</c:v>
                </c:pt>
                <c:pt idx="8">
                  <c:v>122.8122</c:v>
                </c:pt>
                <c:pt idx="9">
                  <c:v>201.12360000000001</c:v>
                </c:pt>
              </c:numCache>
            </c:numRef>
          </c:val>
          <c:extLst>
            <c:ext xmlns:c16="http://schemas.microsoft.com/office/drawing/2014/chart" uri="{C3380CC4-5D6E-409C-BE32-E72D297353CC}">
              <c16:uniqueId val="{00000000-480E-417C-B59F-6788C1BC530D}"/>
            </c:ext>
          </c:extLst>
        </c:ser>
        <c:dLbls>
          <c:showLegendKey val="0"/>
          <c:showVal val="0"/>
          <c:showCatName val="0"/>
          <c:showSerName val="0"/>
          <c:showPercent val="0"/>
          <c:showBubbleSize val="0"/>
        </c:dLbls>
        <c:gapWidth val="100"/>
        <c:axId val="798908144"/>
        <c:axId val="798908472"/>
      </c:barChart>
      <c:catAx>
        <c:axId val="7989081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CN"/>
          </a:p>
        </c:txPr>
        <c:crossAx val="798908472"/>
        <c:crosses val="autoZero"/>
        <c:auto val="1"/>
        <c:lblAlgn val="ctr"/>
        <c:lblOffset val="100"/>
        <c:noMultiLvlLbl val="0"/>
      </c:catAx>
      <c:valAx>
        <c:axId val="798908472"/>
        <c:scaling>
          <c:orientation val="minMax"/>
        </c:scaling>
        <c:delete val="1"/>
        <c:axPos val="b"/>
        <c:numFmt formatCode="#,##0.00_ " sourceLinked="1"/>
        <c:majorTickMark val="none"/>
        <c:minorTickMark val="none"/>
        <c:tickLblPos val="nextTo"/>
        <c:crossAx val="798908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万得!$E$4001</c:f>
              <c:strCache>
                <c:ptCount val="1"/>
                <c:pt idx="0">
                  <c:v>8月涨跌幅(%)</c:v>
                </c:pt>
              </c:strCache>
            </c:strRef>
          </c:tx>
          <c:spPr>
            <a:solidFill>
              <a:schemeClr val="accent1"/>
            </a:solidFill>
            <a:ln>
              <a:noFill/>
            </a:ln>
            <a:effectLst/>
          </c:spPr>
          <c:invertIfNegative val="0"/>
          <c:cat>
            <c:strRef>
              <c:f>万得!$D$4002:$D$4011</c:f>
              <c:strCache>
                <c:ptCount val="10"/>
                <c:pt idx="0">
                  <c:v>*ST飞马</c:v>
                </c:pt>
                <c:pt idx="1">
                  <c:v>鼎捷软件</c:v>
                </c:pt>
                <c:pt idx="2">
                  <c:v>正川股份</c:v>
                </c:pt>
                <c:pt idx="3">
                  <c:v>西藏药业</c:v>
                </c:pt>
                <c:pt idx="4">
                  <c:v>海顺新材</c:v>
                </c:pt>
                <c:pt idx="5">
                  <c:v>海利生物</c:v>
                </c:pt>
                <c:pt idx="6">
                  <c:v>光启技术</c:v>
                </c:pt>
                <c:pt idx="7">
                  <c:v>君正集团</c:v>
                </c:pt>
                <c:pt idx="8">
                  <c:v>沈阳化工</c:v>
                </c:pt>
                <c:pt idx="9">
                  <c:v>海汽集团</c:v>
                </c:pt>
              </c:strCache>
            </c:strRef>
          </c:cat>
          <c:val>
            <c:numRef>
              <c:f>万得!$E$4002:$E$4011</c:f>
              <c:numCache>
                <c:formatCode>@</c:formatCode>
                <c:ptCount val="10"/>
                <c:pt idx="0">
                  <c:v>-11.1111</c:v>
                </c:pt>
                <c:pt idx="1">
                  <c:v>-3.5061</c:v>
                </c:pt>
                <c:pt idx="2">
                  <c:v>-35.023699999999998</c:v>
                </c:pt>
                <c:pt idx="3">
                  <c:v>-37.843600000000002</c:v>
                </c:pt>
                <c:pt idx="4">
                  <c:v>-26.848500000000001</c:v>
                </c:pt>
                <c:pt idx="5">
                  <c:v>-37.052100000000003</c:v>
                </c:pt>
                <c:pt idx="6">
                  <c:v>14.5464</c:v>
                </c:pt>
                <c:pt idx="7">
                  <c:v>25.301200000000001</c:v>
                </c:pt>
                <c:pt idx="8">
                  <c:v>-36.673299999999998</c:v>
                </c:pt>
                <c:pt idx="9">
                  <c:v>-26.260300000000001</c:v>
                </c:pt>
              </c:numCache>
            </c:numRef>
          </c:val>
          <c:extLst>
            <c:ext xmlns:c16="http://schemas.microsoft.com/office/drawing/2014/chart" uri="{C3380CC4-5D6E-409C-BE32-E72D297353CC}">
              <c16:uniqueId val="{00000000-D7BA-425F-8832-F0C500BE08B8}"/>
            </c:ext>
          </c:extLst>
        </c:ser>
        <c:ser>
          <c:idx val="1"/>
          <c:order val="1"/>
          <c:tx>
            <c:strRef>
              <c:f>万得!$F$4001</c:f>
              <c:strCache>
                <c:ptCount val="1"/>
                <c:pt idx="0">
                  <c:v>7月涨幅(%)</c:v>
                </c:pt>
              </c:strCache>
            </c:strRef>
          </c:tx>
          <c:spPr>
            <a:solidFill>
              <a:srgbClr val="FF6600"/>
            </a:solidFill>
            <a:ln>
              <a:noFill/>
            </a:ln>
            <a:effectLst/>
          </c:spPr>
          <c:invertIfNegative val="0"/>
          <c:cat>
            <c:strRef>
              <c:f>万得!$D$4002:$D$4011</c:f>
              <c:strCache>
                <c:ptCount val="10"/>
                <c:pt idx="0">
                  <c:v>*ST飞马</c:v>
                </c:pt>
                <c:pt idx="1">
                  <c:v>鼎捷软件</c:v>
                </c:pt>
                <c:pt idx="2">
                  <c:v>正川股份</c:v>
                </c:pt>
                <c:pt idx="3">
                  <c:v>西藏药业</c:v>
                </c:pt>
                <c:pt idx="4">
                  <c:v>海顺新材</c:v>
                </c:pt>
                <c:pt idx="5">
                  <c:v>海利生物</c:v>
                </c:pt>
                <c:pt idx="6">
                  <c:v>光启技术</c:v>
                </c:pt>
                <c:pt idx="7">
                  <c:v>君正集团</c:v>
                </c:pt>
                <c:pt idx="8">
                  <c:v>沈阳化工</c:v>
                </c:pt>
                <c:pt idx="9">
                  <c:v>海汽集团</c:v>
                </c:pt>
              </c:strCache>
            </c:strRef>
          </c:cat>
          <c:val>
            <c:numRef>
              <c:f>万得!$F$4002:$F$4011</c:f>
              <c:numCache>
                <c:formatCode>#,##0.0000_ </c:formatCode>
                <c:ptCount val="10"/>
                <c:pt idx="0">
                  <c:v>131.9588</c:v>
                </c:pt>
                <c:pt idx="1">
                  <c:v>138.67089999999999</c:v>
                </c:pt>
                <c:pt idx="2">
                  <c:v>142.9948</c:v>
                </c:pt>
                <c:pt idx="3">
                  <c:v>144.3817</c:v>
                </c:pt>
                <c:pt idx="4">
                  <c:v>144.4444</c:v>
                </c:pt>
                <c:pt idx="5">
                  <c:v>169.08199999999999</c:v>
                </c:pt>
                <c:pt idx="6">
                  <c:v>172.1379</c:v>
                </c:pt>
                <c:pt idx="7">
                  <c:v>194.09450000000001</c:v>
                </c:pt>
                <c:pt idx="8">
                  <c:v>222.97730000000001</c:v>
                </c:pt>
                <c:pt idx="9">
                  <c:v>249.9896</c:v>
                </c:pt>
              </c:numCache>
            </c:numRef>
          </c:val>
          <c:extLst>
            <c:ext xmlns:c16="http://schemas.microsoft.com/office/drawing/2014/chart" uri="{C3380CC4-5D6E-409C-BE32-E72D297353CC}">
              <c16:uniqueId val="{00000001-D7BA-425F-8832-F0C500BE08B8}"/>
            </c:ext>
          </c:extLst>
        </c:ser>
        <c:dLbls>
          <c:showLegendKey val="0"/>
          <c:showVal val="0"/>
          <c:showCatName val="0"/>
          <c:showSerName val="0"/>
          <c:showPercent val="0"/>
          <c:showBubbleSize val="0"/>
        </c:dLbls>
        <c:gapWidth val="100"/>
        <c:axId val="806845800"/>
        <c:axId val="806848752"/>
      </c:barChart>
      <c:catAx>
        <c:axId val="806845800"/>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CN"/>
          </a:p>
        </c:txPr>
        <c:crossAx val="806848752"/>
        <c:crosses val="autoZero"/>
        <c:auto val="1"/>
        <c:lblAlgn val="ctr"/>
        <c:lblOffset val="100"/>
        <c:noMultiLvlLbl val="0"/>
      </c:catAx>
      <c:valAx>
        <c:axId val="806848752"/>
        <c:scaling>
          <c:orientation val="minMax"/>
        </c:scaling>
        <c:delete val="0"/>
        <c:axPos val="b"/>
        <c:majorGridlines>
          <c:spPr>
            <a:ln w="9525" cap="flat" cmpd="sng" algn="ctr">
              <a:solidFill>
                <a:schemeClr val="tx1">
                  <a:lumMod val="15000"/>
                  <a:lumOff val="85000"/>
                </a:schemeClr>
              </a:solidFill>
              <a:round/>
            </a:ln>
            <a:effectLst/>
          </c:spPr>
        </c:majorGridlines>
        <c:numFmt formatCode="@"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CN"/>
          </a:p>
        </c:txPr>
        <c:crossAx val="8068458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万得!$B$3959:$C$3975</c:f>
              <c:strCache>
                <c:ptCount val="10"/>
                <c:pt idx="0">
                  <c:v>西水股份</c:v>
                </c:pt>
                <c:pt idx="1">
                  <c:v>山东药玻</c:v>
                </c:pt>
                <c:pt idx="2">
                  <c:v>中恒电气</c:v>
                </c:pt>
                <c:pt idx="3">
                  <c:v>贝瑞基因</c:v>
                </c:pt>
                <c:pt idx="4">
                  <c:v>正川股份</c:v>
                </c:pt>
                <c:pt idx="5">
                  <c:v>沈阳化工</c:v>
                </c:pt>
                <c:pt idx="6">
                  <c:v>海利生物</c:v>
                </c:pt>
                <c:pt idx="7">
                  <c:v>西藏药业</c:v>
                </c:pt>
                <c:pt idx="8">
                  <c:v>新天然气</c:v>
                </c:pt>
                <c:pt idx="9">
                  <c:v>千山退</c:v>
                </c:pt>
              </c:strCache>
            </c:strRef>
          </c:cat>
          <c:val>
            <c:numRef>
              <c:f>万得!$D$3959:$D$3975</c:f>
              <c:numCache>
                <c:formatCode>#,##0.00_ </c:formatCode>
                <c:ptCount val="10"/>
                <c:pt idx="0">
                  <c:v>-28.3962</c:v>
                </c:pt>
                <c:pt idx="1">
                  <c:v>-28.832599999999999</c:v>
                </c:pt>
                <c:pt idx="2">
                  <c:v>-31.195</c:v>
                </c:pt>
                <c:pt idx="3">
                  <c:v>-31.3474</c:v>
                </c:pt>
                <c:pt idx="4">
                  <c:v>-35.023699999999998</c:v>
                </c:pt>
                <c:pt idx="5">
                  <c:v>-36.673299999999998</c:v>
                </c:pt>
                <c:pt idx="6">
                  <c:v>-37.052100000000003</c:v>
                </c:pt>
                <c:pt idx="7">
                  <c:v>-37.843600000000002</c:v>
                </c:pt>
                <c:pt idx="8">
                  <c:v>-39.450099999999999</c:v>
                </c:pt>
                <c:pt idx="9">
                  <c:v>-86.351699999999994</c:v>
                </c:pt>
              </c:numCache>
            </c:numRef>
          </c:val>
          <c:extLst>
            <c:ext xmlns:c16="http://schemas.microsoft.com/office/drawing/2014/chart" uri="{C3380CC4-5D6E-409C-BE32-E72D297353CC}">
              <c16:uniqueId val="{00000000-0023-4840-8448-9DA6CC7228B5}"/>
            </c:ext>
          </c:extLst>
        </c:ser>
        <c:dLbls>
          <c:showLegendKey val="0"/>
          <c:showVal val="0"/>
          <c:showCatName val="0"/>
          <c:showSerName val="0"/>
          <c:showPercent val="0"/>
          <c:showBubbleSize val="0"/>
        </c:dLbls>
        <c:gapWidth val="100"/>
        <c:axId val="798908144"/>
        <c:axId val="798908472"/>
      </c:barChart>
      <c:catAx>
        <c:axId val="798908144"/>
        <c:scaling>
          <c:orientation val="minMax"/>
        </c:scaling>
        <c:delete val="0"/>
        <c:axPos val="l"/>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CN"/>
          </a:p>
        </c:txPr>
        <c:crossAx val="798908472"/>
        <c:crosses val="autoZero"/>
        <c:auto val="1"/>
        <c:lblAlgn val="ctr"/>
        <c:lblOffset val="100"/>
        <c:noMultiLvlLbl val="0"/>
      </c:catAx>
      <c:valAx>
        <c:axId val="798908472"/>
        <c:scaling>
          <c:orientation val="minMax"/>
        </c:scaling>
        <c:delete val="1"/>
        <c:axPos val="b"/>
        <c:numFmt formatCode="#,##0.00_ " sourceLinked="1"/>
        <c:majorTickMark val="none"/>
        <c:minorTickMark val="none"/>
        <c:tickLblPos val="nextTo"/>
        <c:crossAx val="798908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热门公司!$F$3</c:f>
              <c:strCache>
                <c:ptCount val="1"/>
                <c:pt idx="0">
                  <c:v>乐歌股份</c:v>
                </c:pt>
              </c:strCache>
            </c:strRef>
          </c:tx>
          <c:spPr>
            <a:ln w="38100" cap="rnd">
              <a:solidFill>
                <a:schemeClr val="accent1"/>
              </a:solidFill>
              <a:round/>
            </a:ln>
            <a:effectLst/>
          </c:spPr>
          <c:marker>
            <c:symbol val="none"/>
          </c:marker>
          <c:cat>
            <c:numRef>
              <c:f>热门公司!$E$4:$E$24</c:f>
              <c:numCache>
                <c:formatCode>yyyy\-mm\-dd</c:formatCode>
                <c:ptCount val="21"/>
                <c:pt idx="0">
                  <c:v>44046</c:v>
                </c:pt>
                <c:pt idx="1">
                  <c:v>44047</c:v>
                </c:pt>
                <c:pt idx="2">
                  <c:v>44048</c:v>
                </c:pt>
                <c:pt idx="3">
                  <c:v>44049</c:v>
                </c:pt>
                <c:pt idx="4">
                  <c:v>44050</c:v>
                </c:pt>
                <c:pt idx="5">
                  <c:v>44053</c:v>
                </c:pt>
                <c:pt idx="6">
                  <c:v>44054</c:v>
                </c:pt>
                <c:pt idx="7">
                  <c:v>44055</c:v>
                </c:pt>
                <c:pt idx="8">
                  <c:v>44056</c:v>
                </c:pt>
                <c:pt idx="9">
                  <c:v>44057</c:v>
                </c:pt>
                <c:pt idx="10">
                  <c:v>44060</c:v>
                </c:pt>
                <c:pt idx="11">
                  <c:v>44061</c:v>
                </c:pt>
                <c:pt idx="12">
                  <c:v>44062</c:v>
                </c:pt>
                <c:pt idx="13">
                  <c:v>44063</c:v>
                </c:pt>
                <c:pt idx="14">
                  <c:v>44064</c:v>
                </c:pt>
                <c:pt idx="15">
                  <c:v>44067</c:v>
                </c:pt>
                <c:pt idx="16">
                  <c:v>44068</c:v>
                </c:pt>
                <c:pt idx="17">
                  <c:v>44069</c:v>
                </c:pt>
                <c:pt idx="18">
                  <c:v>44070</c:v>
                </c:pt>
                <c:pt idx="19">
                  <c:v>44071</c:v>
                </c:pt>
                <c:pt idx="20">
                  <c:v>44074</c:v>
                </c:pt>
              </c:numCache>
            </c:numRef>
          </c:cat>
          <c:val>
            <c:numRef>
              <c:f>热门公司!$F$4:$F$24</c:f>
              <c:numCache>
                <c:formatCode>0.00%</c:formatCode>
                <c:ptCount val="21"/>
                <c:pt idx="0">
                  <c:v>2.0779734811003259E-2</c:v>
                </c:pt>
                <c:pt idx="1">
                  <c:v>0.1228972887393629</c:v>
                </c:pt>
                <c:pt idx="2">
                  <c:v>0.22931141463077687</c:v>
                </c:pt>
                <c:pt idx="3">
                  <c:v>0.35222285874704107</c:v>
                </c:pt>
                <c:pt idx="4">
                  <c:v>0.26043322259611301</c:v>
                </c:pt>
                <c:pt idx="5">
                  <c:v>0.32720722829389115</c:v>
                </c:pt>
                <c:pt idx="6">
                  <c:v>0.27047886947100008</c:v>
                </c:pt>
                <c:pt idx="7">
                  <c:v>0.24290258393209463</c:v>
                </c:pt>
                <c:pt idx="8">
                  <c:v>0.22123550243724033</c:v>
                </c:pt>
                <c:pt idx="9">
                  <c:v>0.21926576775589002</c:v>
                </c:pt>
                <c:pt idx="10">
                  <c:v>0.24191771659141947</c:v>
                </c:pt>
                <c:pt idx="11">
                  <c:v>0.31617671407832892</c:v>
                </c:pt>
                <c:pt idx="12">
                  <c:v>0.30573712026717192</c:v>
                </c:pt>
                <c:pt idx="13">
                  <c:v>0.33449524661488761</c:v>
                </c:pt>
                <c:pt idx="14">
                  <c:v>0.46804325801044389</c:v>
                </c:pt>
                <c:pt idx="15">
                  <c:v>0.58563641848706194</c:v>
                </c:pt>
                <c:pt idx="16">
                  <c:v>0.56002986762950702</c:v>
                </c:pt>
                <c:pt idx="17">
                  <c:v>0.48321021505684181</c:v>
                </c:pt>
                <c:pt idx="18">
                  <c:v>0.48616481707886749</c:v>
                </c:pt>
                <c:pt idx="19">
                  <c:v>0.78339778049464082</c:v>
                </c:pt>
                <c:pt idx="20">
                  <c:v>0.76586714183062243</c:v>
                </c:pt>
              </c:numCache>
            </c:numRef>
          </c:val>
          <c:smooth val="0"/>
          <c:extLst>
            <c:ext xmlns:c16="http://schemas.microsoft.com/office/drawing/2014/chart" uri="{C3380CC4-5D6E-409C-BE32-E72D297353CC}">
              <c16:uniqueId val="{00000000-B8A2-48DB-B795-CE55E7687BD1}"/>
            </c:ext>
          </c:extLst>
        </c:ser>
        <c:dLbls>
          <c:showLegendKey val="0"/>
          <c:showVal val="0"/>
          <c:showCatName val="0"/>
          <c:showSerName val="0"/>
          <c:showPercent val="0"/>
          <c:showBubbleSize val="0"/>
        </c:dLbls>
        <c:smooth val="0"/>
        <c:axId val="823938992"/>
        <c:axId val="823942600"/>
      </c:lineChart>
      <c:catAx>
        <c:axId val="823938992"/>
        <c:scaling>
          <c:orientation val="minMax"/>
        </c:scaling>
        <c:delete val="0"/>
        <c:axPos val="b"/>
        <c:numFmt formatCode="yyyy\-mm\-dd"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zh-CN"/>
          </a:p>
        </c:txPr>
        <c:crossAx val="823942600"/>
        <c:crosses val="autoZero"/>
        <c:auto val="0"/>
        <c:lblAlgn val="ctr"/>
        <c:lblOffset val="100"/>
        <c:noMultiLvlLbl val="0"/>
      </c:catAx>
      <c:valAx>
        <c:axId val="82394260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CN"/>
          </a:p>
        </c:txPr>
        <c:crossAx val="8239389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solidFill>
            <a:ln>
              <a:noFill/>
            </a:ln>
            <a:effectLst/>
          </c:spPr>
          <c:invertIfNegative val="0"/>
          <c:dLbls>
            <c:numFmt formatCode="#,##0.00_);[Red]\(#,##0.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万得!$B$2:$B$11</c:f>
              <c:strCache>
                <c:ptCount val="10"/>
                <c:pt idx="0">
                  <c:v>*ST藏格</c:v>
                </c:pt>
                <c:pt idx="1">
                  <c:v>海德股份</c:v>
                </c:pt>
                <c:pt idx="2">
                  <c:v>*ST银亿</c:v>
                </c:pt>
                <c:pt idx="3">
                  <c:v>*ST贵人</c:v>
                </c:pt>
                <c:pt idx="4">
                  <c:v>供销大集</c:v>
                </c:pt>
                <c:pt idx="5">
                  <c:v>国城矿业</c:v>
                </c:pt>
                <c:pt idx="6">
                  <c:v>九鼎投资</c:v>
                </c:pt>
                <c:pt idx="7">
                  <c:v>希努尔</c:v>
                </c:pt>
                <c:pt idx="8">
                  <c:v>三六零</c:v>
                </c:pt>
                <c:pt idx="9">
                  <c:v>*ST新光</c:v>
                </c:pt>
              </c:strCache>
            </c:strRef>
          </c:cat>
          <c:val>
            <c:numRef>
              <c:f>万得!$C$2:$C$11</c:f>
              <c:numCache>
                <c:formatCode>#,##0.0000_ </c:formatCode>
                <c:ptCount val="10"/>
                <c:pt idx="0">
                  <c:v>78.959999999999994</c:v>
                </c:pt>
                <c:pt idx="1">
                  <c:v>75.09</c:v>
                </c:pt>
                <c:pt idx="2">
                  <c:v>72.94</c:v>
                </c:pt>
                <c:pt idx="3">
                  <c:v>72.37</c:v>
                </c:pt>
                <c:pt idx="4">
                  <c:v>71.08</c:v>
                </c:pt>
                <c:pt idx="5">
                  <c:v>70.87</c:v>
                </c:pt>
                <c:pt idx="6">
                  <c:v>68.900000000000006</c:v>
                </c:pt>
                <c:pt idx="7">
                  <c:v>68.5</c:v>
                </c:pt>
                <c:pt idx="8">
                  <c:v>68.010000000000005</c:v>
                </c:pt>
                <c:pt idx="9">
                  <c:v>67.88</c:v>
                </c:pt>
              </c:numCache>
            </c:numRef>
          </c:val>
          <c:extLst>
            <c:ext xmlns:c16="http://schemas.microsoft.com/office/drawing/2014/chart" uri="{C3380CC4-5D6E-409C-BE32-E72D297353CC}">
              <c16:uniqueId val="{00000000-5CF3-4311-939F-ED9E4E1EF5E1}"/>
            </c:ext>
          </c:extLst>
        </c:ser>
        <c:dLbls>
          <c:showLegendKey val="0"/>
          <c:showVal val="0"/>
          <c:showCatName val="0"/>
          <c:showSerName val="0"/>
          <c:showPercent val="0"/>
          <c:showBubbleSize val="0"/>
        </c:dLbls>
        <c:gapWidth val="100"/>
        <c:overlap val="-27"/>
        <c:axId val="590075160"/>
        <c:axId val="590074504"/>
      </c:barChart>
      <c:catAx>
        <c:axId val="590075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CN"/>
          </a:p>
        </c:txPr>
        <c:crossAx val="590074504"/>
        <c:crosses val="autoZero"/>
        <c:auto val="1"/>
        <c:lblAlgn val="ctr"/>
        <c:lblOffset val="100"/>
        <c:noMultiLvlLbl val="0"/>
      </c:catAx>
      <c:valAx>
        <c:axId val="590074504"/>
        <c:scaling>
          <c:orientation val="minMax"/>
        </c:scaling>
        <c:delete val="0"/>
        <c:axPos val="l"/>
        <c:majorGridlines>
          <c:spPr>
            <a:ln w="9525" cap="flat" cmpd="sng" algn="ctr">
              <a:solidFill>
                <a:schemeClr val="tx1">
                  <a:lumMod val="15000"/>
                  <a:lumOff val="85000"/>
                </a:schemeClr>
              </a:solidFill>
              <a:round/>
            </a:ln>
            <a:effectLst/>
          </c:spPr>
        </c:majorGridlines>
        <c:numFmt formatCode="#,##0.0_ "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CN"/>
          </a:p>
        </c:txPr>
        <c:crossAx val="5900751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solidFill>
            <a:ln>
              <a:noFill/>
            </a:ln>
            <a:effectLst/>
          </c:spPr>
          <c:invertIfNegative val="0"/>
          <c:cat>
            <c:strRef>
              <c:f>万得!$B$2:$B$7</c:f>
              <c:strCache>
                <c:ptCount val="6"/>
                <c:pt idx="0">
                  <c:v>*ST界龙</c:v>
                </c:pt>
                <c:pt idx="1">
                  <c:v>京汉股份</c:v>
                </c:pt>
                <c:pt idx="2">
                  <c:v>深圳新星</c:v>
                </c:pt>
                <c:pt idx="3">
                  <c:v>金城医药</c:v>
                </c:pt>
                <c:pt idx="4">
                  <c:v>济南高新</c:v>
                </c:pt>
                <c:pt idx="5">
                  <c:v>赛摩智能</c:v>
                </c:pt>
              </c:strCache>
            </c:strRef>
          </c:cat>
          <c:val>
            <c:numRef>
              <c:f>万得!$C$2:$C$7</c:f>
            </c:numRef>
          </c:val>
          <c:extLst>
            <c:ext xmlns:c16="http://schemas.microsoft.com/office/drawing/2014/chart" uri="{C3380CC4-5D6E-409C-BE32-E72D297353CC}">
              <c16:uniqueId val="{00000000-9E4D-4D91-9FB8-5B8EE871E3B9}"/>
            </c:ext>
          </c:extLst>
        </c:ser>
        <c:ser>
          <c:idx val="1"/>
          <c:order val="1"/>
          <c:spPr>
            <a:solidFill>
              <a:schemeClr val="accent2"/>
            </a:solidFill>
            <a:ln>
              <a:noFill/>
            </a:ln>
            <a:effectLst/>
          </c:spPr>
          <c:invertIfNegative val="0"/>
          <c:cat>
            <c:strRef>
              <c:f>万得!$B$2:$B$7</c:f>
              <c:strCache>
                <c:ptCount val="6"/>
                <c:pt idx="0">
                  <c:v>*ST界龙</c:v>
                </c:pt>
                <c:pt idx="1">
                  <c:v>京汉股份</c:v>
                </c:pt>
                <c:pt idx="2">
                  <c:v>深圳新星</c:v>
                </c:pt>
                <c:pt idx="3">
                  <c:v>金城医药</c:v>
                </c:pt>
                <c:pt idx="4">
                  <c:v>济南高新</c:v>
                </c:pt>
                <c:pt idx="5">
                  <c:v>赛摩智能</c:v>
                </c:pt>
              </c:strCache>
            </c:strRef>
          </c:cat>
          <c:val>
            <c:numRef>
              <c:f>万得!$D$2:$D$7</c:f>
            </c:numRef>
          </c:val>
          <c:extLst>
            <c:ext xmlns:c16="http://schemas.microsoft.com/office/drawing/2014/chart" uri="{C3380CC4-5D6E-409C-BE32-E72D297353CC}">
              <c16:uniqueId val="{00000001-9E4D-4D91-9FB8-5B8EE871E3B9}"/>
            </c:ext>
          </c:extLst>
        </c:ser>
        <c:ser>
          <c:idx val="2"/>
          <c:order val="2"/>
          <c:spPr>
            <a:solidFill>
              <a:schemeClr val="accent3"/>
            </a:solidFill>
            <a:ln>
              <a:noFill/>
            </a:ln>
            <a:effectLst/>
          </c:spPr>
          <c:invertIfNegative val="0"/>
          <c:cat>
            <c:strRef>
              <c:f>万得!$B$2:$B$7</c:f>
              <c:strCache>
                <c:ptCount val="6"/>
                <c:pt idx="0">
                  <c:v>*ST界龙</c:v>
                </c:pt>
                <c:pt idx="1">
                  <c:v>京汉股份</c:v>
                </c:pt>
                <c:pt idx="2">
                  <c:v>深圳新星</c:v>
                </c:pt>
                <c:pt idx="3">
                  <c:v>金城医药</c:v>
                </c:pt>
                <c:pt idx="4">
                  <c:v>济南高新</c:v>
                </c:pt>
                <c:pt idx="5">
                  <c:v>赛摩智能</c:v>
                </c:pt>
              </c:strCache>
            </c:strRef>
          </c:cat>
          <c:val>
            <c:numRef>
              <c:f>万得!$E$2:$E$7</c:f>
            </c:numRef>
          </c:val>
          <c:extLst>
            <c:ext xmlns:c16="http://schemas.microsoft.com/office/drawing/2014/chart" uri="{C3380CC4-5D6E-409C-BE32-E72D297353CC}">
              <c16:uniqueId val="{00000002-9E4D-4D91-9FB8-5B8EE871E3B9}"/>
            </c:ext>
          </c:extLst>
        </c:ser>
        <c:ser>
          <c:idx val="3"/>
          <c:order val="3"/>
          <c:spPr>
            <a:solidFill>
              <a:schemeClr val="accent4"/>
            </a:solidFill>
            <a:ln>
              <a:noFill/>
            </a:ln>
            <a:effectLst/>
          </c:spPr>
          <c:invertIfNegative val="0"/>
          <c:cat>
            <c:strRef>
              <c:f>万得!$B$2:$B$7</c:f>
              <c:strCache>
                <c:ptCount val="6"/>
                <c:pt idx="0">
                  <c:v>*ST界龙</c:v>
                </c:pt>
                <c:pt idx="1">
                  <c:v>京汉股份</c:v>
                </c:pt>
                <c:pt idx="2">
                  <c:v>深圳新星</c:v>
                </c:pt>
                <c:pt idx="3">
                  <c:v>金城医药</c:v>
                </c:pt>
                <c:pt idx="4">
                  <c:v>济南高新</c:v>
                </c:pt>
                <c:pt idx="5">
                  <c:v>赛摩智能</c:v>
                </c:pt>
              </c:strCache>
            </c:strRef>
          </c:cat>
          <c:val>
            <c:numRef>
              <c:f>万得!$F$2:$F$7</c:f>
            </c:numRef>
          </c:val>
          <c:extLst>
            <c:ext xmlns:c16="http://schemas.microsoft.com/office/drawing/2014/chart" uri="{C3380CC4-5D6E-409C-BE32-E72D297353CC}">
              <c16:uniqueId val="{00000003-9E4D-4D91-9FB8-5B8EE871E3B9}"/>
            </c:ext>
          </c:extLst>
        </c:ser>
        <c:ser>
          <c:idx val="4"/>
          <c:order val="4"/>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万得!$B$2:$B$7</c:f>
              <c:strCache>
                <c:ptCount val="6"/>
                <c:pt idx="0">
                  <c:v>*ST界龙</c:v>
                </c:pt>
                <c:pt idx="1">
                  <c:v>京汉股份</c:v>
                </c:pt>
                <c:pt idx="2">
                  <c:v>深圳新星</c:v>
                </c:pt>
                <c:pt idx="3">
                  <c:v>金城医药</c:v>
                </c:pt>
                <c:pt idx="4">
                  <c:v>济南高新</c:v>
                </c:pt>
                <c:pt idx="5">
                  <c:v>赛摩智能</c:v>
                </c:pt>
              </c:strCache>
            </c:strRef>
          </c:cat>
          <c:val>
            <c:numRef>
              <c:f>万得!$G$2:$G$7</c:f>
              <c:numCache>
                <c:formatCode>0.00_);[Red]\(0.00\)</c:formatCode>
                <c:ptCount val="6"/>
                <c:pt idx="0">
                  <c:v>76.646799999999999</c:v>
                </c:pt>
                <c:pt idx="1">
                  <c:v>75.032600000000002</c:v>
                </c:pt>
                <c:pt idx="2">
                  <c:v>74.0595</c:v>
                </c:pt>
                <c:pt idx="3">
                  <c:v>71.805800000000005</c:v>
                </c:pt>
                <c:pt idx="4">
                  <c:v>67.665000000000006</c:v>
                </c:pt>
                <c:pt idx="5">
                  <c:v>55.813699999999997</c:v>
                </c:pt>
              </c:numCache>
            </c:numRef>
          </c:val>
          <c:extLst>
            <c:ext xmlns:c16="http://schemas.microsoft.com/office/drawing/2014/chart" uri="{C3380CC4-5D6E-409C-BE32-E72D297353CC}">
              <c16:uniqueId val="{00000004-9E4D-4D91-9FB8-5B8EE871E3B9}"/>
            </c:ext>
          </c:extLst>
        </c:ser>
        <c:dLbls>
          <c:showLegendKey val="0"/>
          <c:showVal val="0"/>
          <c:showCatName val="0"/>
          <c:showSerName val="0"/>
          <c:showPercent val="0"/>
          <c:showBubbleSize val="0"/>
        </c:dLbls>
        <c:gapWidth val="219"/>
        <c:overlap val="-27"/>
        <c:axId val="819218512"/>
        <c:axId val="819219824"/>
      </c:barChart>
      <c:catAx>
        <c:axId val="819218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zh-CN"/>
          </a:p>
        </c:txPr>
        <c:crossAx val="819219824"/>
        <c:crosses val="autoZero"/>
        <c:auto val="1"/>
        <c:lblAlgn val="ctr"/>
        <c:lblOffset val="100"/>
        <c:noMultiLvlLbl val="0"/>
      </c:catAx>
      <c:valAx>
        <c:axId val="819219824"/>
        <c:scaling>
          <c:orientation val="minMax"/>
        </c:scaling>
        <c:delete val="0"/>
        <c:axPos val="l"/>
        <c:majorGridlines>
          <c:spPr>
            <a:ln w="9525" cap="flat" cmpd="sng" algn="ctr">
              <a:solidFill>
                <a:schemeClr val="tx1">
                  <a:lumMod val="15000"/>
                  <a:lumOff val="85000"/>
                </a:schemeClr>
              </a:solidFill>
              <a:round/>
            </a:ln>
            <a:effectLst/>
          </c:spPr>
        </c:majorGridlines>
        <c:numFmt formatCode="0.00_);[Red]\(0.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zh-CN"/>
          </a:p>
        </c:txPr>
        <c:crossAx val="8192185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solidFill>
            <a:ln>
              <a:noFill/>
            </a:ln>
            <a:effectLst/>
          </c:spPr>
          <c:invertIfNegative val="0"/>
          <c:cat>
            <c:strRef>
              <c:f>万得!$B$3979:$B$3988</c:f>
              <c:strCache>
                <c:ptCount val="10"/>
                <c:pt idx="0">
                  <c:v>网达软件</c:v>
                </c:pt>
                <c:pt idx="1">
                  <c:v>山河智能</c:v>
                </c:pt>
                <c:pt idx="2">
                  <c:v>通裕重工</c:v>
                </c:pt>
                <c:pt idx="3">
                  <c:v>麦迪科技</c:v>
                </c:pt>
                <c:pt idx="4">
                  <c:v>奇信股份</c:v>
                </c:pt>
                <c:pt idx="5">
                  <c:v>金徽酒</c:v>
                </c:pt>
                <c:pt idx="6">
                  <c:v>恒泰艾普</c:v>
                </c:pt>
                <c:pt idx="7">
                  <c:v>海越能源</c:v>
                </c:pt>
                <c:pt idx="8">
                  <c:v>首航高科</c:v>
                </c:pt>
                <c:pt idx="9">
                  <c:v>新宁物流</c:v>
                </c:pt>
              </c:strCache>
            </c:strRef>
          </c:cat>
          <c:val>
            <c:numRef>
              <c:f>万得!$C$3979:$C$3988</c:f>
            </c:numRef>
          </c:val>
          <c:extLst>
            <c:ext xmlns:c16="http://schemas.microsoft.com/office/drawing/2014/chart" uri="{C3380CC4-5D6E-409C-BE32-E72D297353CC}">
              <c16:uniqueId val="{00000000-BDFB-41EF-9FE1-12710FFE518B}"/>
            </c:ext>
          </c:extLst>
        </c:ser>
        <c:ser>
          <c:idx val="1"/>
          <c:order val="1"/>
          <c:spPr>
            <a:solidFill>
              <a:schemeClr val="accent2"/>
            </a:solidFill>
            <a:ln>
              <a:noFill/>
            </a:ln>
            <a:effectLst/>
          </c:spPr>
          <c:invertIfNegative val="0"/>
          <c:cat>
            <c:strRef>
              <c:f>万得!$B$3979:$B$3988</c:f>
              <c:strCache>
                <c:ptCount val="10"/>
                <c:pt idx="0">
                  <c:v>网达软件</c:v>
                </c:pt>
                <c:pt idx="1">
                  <c:v>山河智能</c:v>
                </c:pt>
                <c:pt idx="2">
                  <c:v>通裕重工</c:v>
                </c:pt>
                <c:pt idx="3">
                  <c:v>麦迪科技</c:v>
                </c:pt>
                <c:pt idx="4">
                  <c:v>奇信股份</c:v>
                </c:pt>
                <c:pt idx="5">
                  <c:v>金徽酒</c:v>
                </c:pt>
                <c:pt idx="6">
                  <c:v>恒泰艾普</c:v>
                </c:pt>
                <c:pt idx="7">
                  <c:v>海越能源</c:v>
                </c:pt>
                <c:pt idx="8">
                  <c:v>首航高科</c:v>
                </c:pt>
                <c:pt idx="9">
                  <c:v>新宁物流</c:v>
                </c:pt>
              </c:strCache>
            </c:strRef>
          </c:cat>
          <c:val>
            <c:numRef>
              <c:f>万得!$D$3979:$D$3988</c:f>
            </c:numRef>
          </c:val>
          <c:extLst>
            <c:ext xmlns:c16="http://schemas.microsoft.com/office/drawing/2014/chart" uri="{C3380CC4-5D6E-409C-BE32-E72D297353CC}">
              <c16:uniqueId val="{00000001-BDFB-41EF-9FE1-12710FFE518B}"/>
            </c:ext>
          </c:extLst>
        </c:ser>
        <c:ser>
          <c:idx val="2"/>
          <c:order val="2"/>
          <c:spPr>
            <a:solidFill>
              <a:schemeClr val="accent3"/>
            </a:solidFill>
            <a:ln>
              <a:noFill/>
            </a:ln>
            <a:effectLst/>
          </c:spPr>
          <c:invertIfNegative val="0"/>
          <c:cat>
            <c:strRef>
              <c:f>万得!$B$3979:$B$3988</c:f>
              <c:strCache>
                <c:ptCount val="10"/>
                <c:pt idx="0">
                  <c:v>网达软件</c:v>
                </c:pt>
                <c:pt idx="1">
                  <c:v>山河智能</c:v>
                </c:pt>
                <c:pt idx="2">
                  <c:v>通裕重工</c:v>
                </c:pt>
                <c:pt idx="3">
                  <c:v>麦迪科技</c:v>
                </c:pt>
                <c:pt idx="4">
                  <c:v>奇信股份</c:v>
                </c:pt>
                <c:pt idx="5">
                  <c:v>金徽酒</c:v>
                </c:pt>
                <c:pt idx="6">
                  <c:v>恒泰艾普</c:v>
                </c:pt>
                <c:pt idx="7">
                  <c:v>海越能源</c:v>
                </c:pt>
                <c:pt idx="8">
                  <c:v>首航高科</c:v>
                </c:pt>
                <c:pt idx="9">
                  <c:v>新宁物流</c:v>
                </c:pt>
              </c:strCache>
            </c:strRef>
          </c:cat>
          <c:val>
            <c:numRef>
              <c:f>万得!$E$3979:$E$3988</c:f>
            </c:numRef>
          </c:val>
          <c:extLst>
            <c:ext xmlns:c16="http://schemas.microsoft.com/office/drawing/2014/chart" uri="{C3380CC4-5D6E-409C-BE32-E72D297353CC}">
              <c16:uniqueId val="{00000002-BDFB-41EF-9FE1-12710FFE518B}"/>
            </c:ext>
          </c:extLst>
        </c:ser>
        <c:ser>
          <c:idx val="3"/>
          <c:order val="3"/>
          <c:spPr>
            <a:solidFill>
              <a:schemeClr val="accent4"/>
            </a:solidFill>
            <a:ln>
              <a:noFill/>
            </a:ln>
            <a:effectLst/>
          </c:spPr>
          <c:invertIfNegative val="0"/>
          <c:cat>
            <c:strRef>
              <c:f>万得!$B$3979:$B$3988</c:f>
              <c:strCache>
                <c:ptCount val="10"/>
                <c:pt idx="0">
                  <c:v>网达软件</c:v>
                </c:pt>
                <c:pt idx="1">
                  <c:v>山河智能</c:v>
                </c:pt>
                <c:pt idx="2">
                  <c:v>通裕重工</c:v>
                </c:pt>
                <c:pt idx="3">
                  <c:v>麦迪科技</c:v>
                </c:pt>
                <c:pt idx="4">
                  <c:v>奇信股份</c:v>
                </c:pt>
                <c:pt idx="5">
                  <c:v>金徽酒</c:v>
                </c:pt>
                <c:pt idx="6">
                  <c:v>恒泰艾普</c:v>
                </c:pt>
                <c:pt idx="7">
                  <c:v>海越能源</c:v>
                </c:pt>
                <c:pt idx="8">
                  <c:v>首航高科</c:v>
                </c:pt>
                <c:pt idx="9">
                  <c:v>新宁物流</c:v>
                </c:pt>
              </c:strCache>
            </c:strRef>
          </c:cat>
          <c:val>
            <c:numRef>
              <c:f>万得!$F$3979:$F$3988</c:f>
            </c:numRef>
          </c:val>
          <c:extLst>
            <c:ext xmlns:c16="http://schemas.microsoft.com/office/drawing/2014/chart" uri="{C3380CC4-5D6E-409C-BE32-E72D297353CC}">
              <c16:uniqueId val="{00000003-BDFB-41EF-9FE1-12710FFE518B}"/>
            </c:ext>
          </c:extLst>
        </c:ser>
        <c:ser>
          <c:idx val="4"/>
          <c:order val="4"/>
          <c:spPr>
            <a:solidFill>
              <a:schemeClr val="tx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万得!$B$3979:$B$3988</c:f>
              <c:strCache>
                <c:ptCount val="10"/>
                <c:pt idx="0">
                  <c:v>网达软件</c:v>
                </c:pt>
                <c:pt idx="1">
                  <c:v>山河智能</c:v>
                </c:pt>
                <c:pt idx="2">
                  <c:v>通裕重工</c:v>
                </c:pt>
                <c:pt idx="3">
                  <c:v>麦迪科技</c:v>
                </c:pt>
                <c:pt idx="4">
                  <c:v>奇信股份</c:v>
                </c:pt>
                <c:pt idx="5">
                  <c:v>金徽酒</c:v>
                </c:pt>
                <c:pt idx="6">
                  <c:v>恒泰艾普</c:v>
                </c:pt>
                <c:pt idx="7">
                  <c:v>海越能源</c:v>
                </c:pt>
                <c:pt idx="8">
                  <c:v>首航高科</c:v>
                </c:pt>
                <c:pt idx="9">
                  <c:v>新宁物流</c:v>
                </c:pt>
              </c:strCache>
            </c:strRef>
          </c:cat>
          <c:val>
            <c:numRef>
              <c:f>万得!$G$3979:$G$3988</c:f>
              <c:numCache>
                <c:formatCode>0.00_ </c:formatCode>
                <c:ptCount val="10"/>
                <c:pt idx="0">
                  <c:v>-52.369</c:v>
                </c:pt>
                <c:pt idx="1">
                  <c:v>-54.135899999999999</c:v>
                </c:pt>
                <c:pt idx="2">
                  <c:v>-57.670900000000003</c:v>
                </c:pt>
                <c:pt idx="3">
                  <c:v>-57.795700000000004</c:v>
                </c:pt>
                <c:pt idx="4">
                  <c:v>-66.297799999999995</c:v>
                </c:pt>
                <c:pt idx="5">
                  <c:v>-78.056899999999999</c:v>
                </c:pt>
                <c:pt idx="6">
                  <c:v>-84.210499999999996</c:v>
                </c:pt>
                <c:pt idx="7">
                  <c:v>-94.5137</c:v>
                </c:pt>
                <c:pt idx="8">
                  <c:v>-99.952200000000005</c:v>
                </c:pt>
                <c:pt idx="9">
                  <c:v>-99.982900000000001</c:v>
                </c:pt>
              </c:numCache>
            </c:numRef>
          </c:val>
          <c:extLst>
            <c:ext xmlns:c16="http://schemas.microsoft.com/office/drawing/2014/chart" uri="{C3380CC4-5D6E-409C-BE32-E72D297353CC}">
              <c16:uniqueId val="{00000004-BDFB-41EF-9FE1-12710FFE518B}"/>
            </c:ext>
          </c:extLst>
        </c:ser>
        <c:dLbls>
          <c:showLegendKey val="0"/>
          <c:showVal val="0"/>
          <c:showCatName val="0"/>
          <c:showSerName val="0"/>
          <c:showPercent val="0"/>
          <c:showBubbleSize val="0"/>
        </c:dLbls>
        <c:gapWidth val="100"/>
        <c:overlap val="-27"/>
        <c:axId val="821803496"/>
        <c:axId val="821804152"/>
      </c:barChart>
      <c:catAx>
        <c:axId val="821803496"/>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zh-CN"/>
          </a:p>
        </c:txPr>
        <c:crossAx val="821804152"/>
        <c:crosses val="autoZero"/>
        <c:auto val="1"/>
        <c:lblAlgn val="ctr"/>
        <c:lblOffset val="100"/>
        <c:noMultiLvlLbl val="0"/>
      </c:catAx>
      <c:valAx>
        <c:axId val="821804152"/>
        <c:scaling>
          <c:orientation val="minMax"/>
        </c:scaling>
        <c:delete val="0"/>
        <c:axPos val="l"/>
        <c:majorGridlines>
          <c:spPr>
            <a:ln w="9525" cap="flat" cmpd="sng" algn="ctr">
              <a:solidFill>
                <a:schemeClr val="tx1">
                  <a:lumMod val="15000"/>
                  <a:lumOff val="85000"/>
                </a:schemeClr>
              </a:solidFill>
              <a:round/>
            </a:ln>
            <a:effectLst/>
          </c:spPr>
        </c:majorGridlines>
        <c:numFmt formatCode="0.00_ "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zh-CN"/>
          </a:p>
        </c:txPr>
        <c:crossAx val="8218034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Sheet1!$H$1:$H$2</c:f>
              <c:strCache>
                <c:ptCount val="2"/>
                <c:pt idx="0">
                  <c:v>PPI:全部工业品:当月同比</c:v>
                </c:pt>
                <c:pt idx="1">
                  <c:v>月</c:v>
                </c:pt>
              </c:strCache>
            </c:strRef>
          </c:tx>
          <c:spPr>
            <a:ln w="28575" cap="rnd">
              <a:solidFill>
                <a:schemeClr val="accent1"/>
              </a:solidFill>
              <a:round/>
            </a:ln>
            <a:effectLst/>
          </c:spPr>
          <c:marker>
            <c:symbol val="none"/>
          </c:marker>
          <c:cat>
            <c:numRef>
              <c:f>Sheet1!$G$3:$G$15</c:f>
              <c:numCache>
                <c:formatCode>yyyy\-mm;@</c:formatCode>
                <c:ptCount val="13"/>
                <c:pt idx="0">
                  <c:v>43708</c:v>
                </c:pt>
                <c:pt idx="1">
                  <c:v>43738</c:v>
                </c:pt>
                <c:pt idx="2">
                  <c:v>43769</c:v>
                </c:pt>
                <c:pt idx="3">
                  <c:v>43799</c:v>
                </c:pt>
                <c:pt idx="4">
                  <c:v>43830</c:v>
                </c:pt>
                <c:pt idx="5">
                  <c:v>43861</c:v>
                </c:pt>
                <c:pt idx="6">
                  <c:v>43890</c:v>
                </c:pt>
                <c:pt idx="7">
                  <c:v>43921</c:v>
                </c:pt>
                <c:pt idx="8">
                  <c:v>43951</c:v>
                </c:pt>
                <c:pt idx="9">
                  <c:v>43982</c:v>
                </c:pt>
                <c:pt idx="10">
                  <c:v>44012</c:v>
                </c:pt>
                <c:pt idx="11">
                  <c:v>44043</c:v>
                </c:pt>
                <c:pt idx="12">
                  <c:v>44074</c:v>
                </c:pt>
              </c:numCache>
            </c:numRef>
          </c:cat>
          <c:val>
            <c:numRef>
              <c:f>Sheet1!$H$3:$H$15</c:f>
              <c:numCache>
                <c:formatCode>###,###,###,###,##0.00_ </c:formatCode>
                <c:ptCount val="13"/>
                <c:pt idx="0">
                  <c:v>-0.8</c:v>
                </c:pt>
                <c:pt idx="1">
                  <c:v>-1.2</c:v>
                </c:pt>
                <c:pt idx="2">
                  <c:v>-1.6</c:v>
                </c:pt>
                <c:pt idx="3">
                  <c:v>-1.4</c:v>
                </c:pt>
                <c:pt idx="4">
                  <c:v>-0.5</c:v>
                </c:pt>
                <c:pt idx="5">
                  <c:v>0.1</c:v>
                </c:pt>
                <c:pt idx="6">
                  <c:v>-0.4</c:v>
                </c:pt>
                <c:pt idx="7">
                  <c:v>-1.5</c:v>
                </c:pt>
                <c:pt idx="8">
                  <c:v>-3.1</c:v>
                </c:pt>
                <c:pt idx="9">
                  <c:v>-3.7</c:v>
                </c:pt>
                <c:pt idx="10">
                  <c:v>-3</c:v>
                </c:pt>
                <c:pt idx="11">
                  <c:v>-2.4</c:v>
                </c:pt>
                <c:pt idx="12">
                  <c:v>-2</c:v>
                </c:pt>
              </c:numCache>
            </c:numRef>
          </c:val>
          <c:smooth val="0"/>
          <c:extLst>
            <c:ext xmlns:c16="http://schemas.microsoft.com/office/drawing/2014/chart" uri="{C3380CC4-5D6E-409C-BE32-E72D297353CC}">
              <c16:uniqueId val="{00000001-55E4-4C9F-9E5E-D351CD3C078F}"/>
            </c:ext>
          </c:extLst>
        </c:ser>
        <c:ser>
          <c:idx val="1"/>
          <c:order val="1"/>
          <c:tx>
            <c:strRef>
              <c:f>Sheet1!$I$1:$I$2</c:f>
              <c:strCache>
                <c:ptCount val="2"/>
                <c:pt idx="0">
                  <c:v>PPI:全部工业品:环比</c:v>
                </c:pt>
                <c:pt idx="1">
                  <c:v>月</c:v>
                </c:pt>
              </c:strCache>
            </c:strRef>
          </c:tx>
          <c:spPr>
            <a:ln w="28575" cap="rnd">
              <a:solidFill>
                <a:schemeClr val="accent2"/>
              </a:solidFill>
              <a:round/>
            </a:ln>
            <a:effectLst/>
          </c:spPr>
          <c:marker>
            <c:symbol val="none"/>
          </c:marker>
          <c:cat>
            <c:numRef>
              <c:f>Sheet1!$G$3:$G$15</c:f>
              <c:numCache>
                <c:formatCode>yyyy\-mm;@</c:formatCode>
                <c:ptCount val="13"/>
                <c:pt idx="0">
                  <c:v>43708</c:v>
                </c:pt>
                <c:pt idx="1">
                  <c:v>43738</c:v>
                </c:pt>
                <c:pt idx="2">
                  <c:v>43769</c:v>
                </c:pt>
                <c:pt idx="3">
                  <c:v>43799</c:v>
                </c:pt>
                <c:pt idx="4">
                  <c:v>43830</c:v>
                </c:pt>
                <c:pt idx="5">
                  <c:v>43861</c:v>
                </c:pt>
                <c:pt idx="6">
                  <c:v>43890</c:v>
                </c:pt>
                <c:pt idx="7">
                  <c:v>43921</c:v>
                </c:pt>
                <c:pt idx="8">
                  <c:v>43951</c:v>
                </c:pt>
                <c:pt idx="9">
                  <c:v>43982</c:v>
                </c:pt>
                <c:pt idx="10">
                  <c:v>44012</c:v>
                </c:pt>
                <c:pt idx="11">
                  <c:v>44043</c:v>
                </c:pt>
                <c:pt idx="12">
                  <c:v>44074</c:v>
                </c:pt>
              </c:numCache>
            </c:numRef>
          </c:cat>
          <c:val>
            <c:numRef>
              <c:f>Sheet1!$I$3:$I$15</c:f>
              <c:numCache>
                <c:formatCode>###,###,###,###,##0.00_ </c:formatCode>
                <c:ptCount val="13"/>
                <c:pt idx="0">
                  <c:v>-0.1</c:v>
                </c:pt>
                <c:pt idx="1">
                  <c:v>0.1</c:v>
                </c:pt>
                <c:pt idx="2">
                  <c:v>0.1</c:v>
                </c:pt>
                <c:pt idx="3">
                  <c:v>-0.1</c:v>
                </c:pt>
                <c:pt idx="4">
                  <c:v>0</c:v>
                </c:pt>
                <c:pt idx="5">
                  <c:v>0</c:v>
                </c:pt>
                <c:pt idx="6">
                  <c:v>-0.5</c:v>
                </c:pt>
                <c:pt idx="7">
                  <c:v>-1</c:v>
                </c:pt>
                <c:pt idx="8">
                  <c:v>-1.3</c:v>
                </c:pt>
                <c:pt idx="9">
                  <c:v>-0.4</c:v>
                </c:pt>
                <c:pt idx="10">
                  <c:v>0.4</c:v>
                </c:pt>
                <c:pt idx="11">
                  <c:v>0.4</c:v>
                </c:pt>
                <c:pt idx="12">
                  <c:v>0.3</c:v>
                </c:pt>
              </c:numCache>
            </c:numRef>
          </c:val>
          <c:smooth val="0"/>
          <c:extLst>
            <c:ext xmlns:c16="http://schemas.microsoft.com/office/drawing/2014/chart" uri="{C3380CC4-5D6E-409C-BE32-E72D297353CC}">
              <c16:uniqueId val="{00000002-55E4-4C9F-9E5E-D351CD3C078F}"/>
            </c:ext>
          </c:extLst>
        </c:ser>
        <c:dLbls>
          <c:showLegendKey val="0"/>
          <c:showVal val="0"/>
          <c:showCatName val="0"/>
          <c:showSerName val="0"/>
          <c:showPercent val="0"/>
          <c:showBubbleSize val="0"/>
        </c:dLbls>
        <c:smooth val="0"/>
        <c:axId val="798375040"/>
        <c:axId val="798372744"/>
      </c:lineChart>
      <c:dateAx>
        <c:axId val="798375040"/>
        <c:scaling>
          <c:orientation val="minMax"/>
        </c:scaling>
        <c:delete val="0"/>
        <c:axPos val="b"/>
        <c:numFmt formatCode="yyyy\-mm;@"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zh-CN"/>
          </a:p>
        </c:txPr>
        <c:crossAx val="798372744"/>
        <c:crosses val="autoZero"/>
        <c:auto val="1"/>
        <c:lblOffset val="100"/>
        <c:baseTimeUnit val="months"/>
      </c:dateAx>
      <c:valAx>
        <c:axId val="798372744"/>
        <c:scaling>
          <c:orientation val="minMax"/>
        </c:scaling>
        <c:delete val="0"/>
        <c:axPos val="l"/>
        <c:majorGridlines>
          <c:spPr>
            <a:ln w="9525" cap="flat" cmpd="sng" algn="ctr">
              <a:solidFill>
                <a:schemeClr val="tx1">
                  <a:lumMod val="15000"/>
                  <a:lumOff val="85000"/>
                </a:schemeClr>
              </a:solidFill>
              <a:round/>
            </a:ln>
            <a:effectLst/>
          </c:spPr>
        </c:majorGridlines>
        <c:numFmt formatCode="###,###,###,###,##0.00_ "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zh-CN"/>
          </a:p>
        </c:txPr>
        <c:crossAx val="7983750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Sheet1!$B$1:$B$2</c:f>
              <c:strCache>
                <c:ptCount val="2"/>
                <c:pt idx="0">
                  <c:v>PMI</c:v>
                </c:pt>
                <c:pt idx="1">
                  <c:v>月</c:v>
                </c:pt>
              </c:strCache>
            </c:strRef>
          </c:tx>
          <c:spPr>
            <a:ln w="38100" cap="rnd">
              <a:solidFill>
                <a:schemeClr val="accent1"/>
              </a:solidFill>
              <a:round/>
            </a:ln>
            <a:effectLst/>
          </c:spPr>
          <c:marker>
            <c:symbol val="none"/>
          </c:marker>
          <c:cat>
            <c:numRef>
              <c:f>Sheet1!$A$3:$A$64</c:f>
              <c:numCache>
                <c:formatCode>yyyy\-mm;@</c:formatCode>
                <c:ptCount val="13"/>
                <c:pt idx="0">
                  <c:v>43708</c:v>
                </c:pt>
                <c:pt idx="1">
                  <c:v>43738</c:v>
                </c:pt>
                <c:pt idx="2">
                  <c:v>43769</c:v>
                </c:pt>
                <c:pt idx="3">
                  <c:v>43799</c:v>
                </c:pt>
                <c:pt idx="4">
                  <c:v>43830</c:v>
                </c:pt>
                <c:pt idx="5">
                  <c:v>43861</c:v>
                </c:pt>
                <c:pt idx="6">
                  <c:v>43890</c:v>
                </c:pt>
                <c:pt idx="7">
                  <c:v>43921</c:v>
                </c:pt>
                <c:pt idx="8">
                  <c:v>43951</c:v>
                </c:pt>
                <c:pt idx="9">
                  <c:v>43982</c:v>
                </c:pt>
                <c:pt idx="10">
                  <c:v>44012</c:v>
                </c:pt>
                <c:pt idx="11">
                  <c:v>44043</c:v>
                </c:pt>
                <c:pt idx="12">
                  <c:v>44074</c:v>
                </c:pt>
              </c:numCache>
            </c:numRef>
          </c:cat>
          <c:val>
            <c:numRef>
              <c:f>Sheet1!$B$3:$B$64</c:f>
              <c:numCache>
                <c:formatCode>###,###,###,###,##0.00_ </c:formatCode>
                <c:ptCount val="13"/>
                <c:pt idx="0">
                  <c:v>49.5</c:v>
                </c:pt>
                <c:pt idx="1">
                  <c:v>49.8</c:v>
                </c:pt>
                <c:pt idx="2">
                  <c:v>49.3</c:v>
                </c:pt>
                <c:pt idx="3">
                  <c:v>50.2</c:v>
                </c:pt>
                <c:pt idx="4">
                  <c:v>50.2</c:v>
                </c:pt>
                <c:pt idx="5">
                  <c:v>50</c:v>
                </c:pt>
                <c:pt idx="6">
                  <c:v>35.700000000000003</c:v>
                </c:pt>
                <c:pt idx="7">
                  <c:v>52</c:v>
                </c:pt>
                <c:pt idx="8">
                  <c:v>50.8</c:v>
                </c:pt>
                <c:pt idx="9">
                  <c:v>50.6</c:v>
                </c:pt>
                <c:pt idx="10">
                  <c:v>50.9</c:v>
                </c:pt>
                <c:pt idx="11">
                  <c:v>51.1</c:v>
                </c:pt>
                <c:pt idx="12">
                  <c:v>51</c:v>
                </c:pt>
              </c:numCache>
            </c:numRef>
          </c:val>
          <c:smooth val="0"/>
          <c:extLst>
            <c:ext xmlns:c16="http://schemas.microsoft.com/office/drawing/2014/chart" uri="{C3380CC4-5D6E-409C-BE32-E72D297353CC}">
              <c16:uniqueId val="{00000000-E82F-4B2E-9688-86166858C380}"/>
            </c:ext>
          </c:extLst>
        </c:ser>
        <c:ser>
          <c:idx val="1"/>
          <c:order val="1"/>
          <c:tx>
            <c:strRef>
              <c:f>Sheet1!$C$1:$C$2</c:f>
              <c:strCache>
                <c:ptCount val="2"/>
                <c:pt idx="0">
                  <c:v>财新中国PMI</c:v>
                </c:pt>
                <c:pt idx="1">
                  <c:v>月</c:v>
                </c:pt>
              </c:strCache>
            </c:strRef>
          </c:tx>
          <c:spPr>
            <a:ln w="38100" cap="rnd">
              <a:solidFill>
                <a:schemeClr val="accent2"/>
              </a:solidFill>
              <a:round/>
            </a:ln>
            <a:effectLst/>
          </c:spPr>
          <c:marker>
            <c:symbol val="none"/>
          </c:marker>
          <c:cat>
            <c:numRef>
              <c:f>Sheet1!$A$3:$A$64</c:f>
              <c:numCache>
                <c:formatCode>yyyy\-mm;@</c:formatCode>
                <c:ptCount val="13"/>
                <c:pt idx="0">
                  <c:v>43708</c:v>
                </c:pt>
                <c:pt idx="1">
                  <c:v>43738</c:v>
                </c:pt>
                <c:pt idx="2">
                  <c:v>43769</c:v>
                </c:pt>
                <c:pt idx="3">
                  <c:v>43799</c:v>
                </c:pt>
                <c:pt idx="4">
                  <c:v>43830</c:v>
                </c:pt>
                <c:pt idx="5">
                  <c:v>43861</c:v>
                </c:pt>
                <c:pt idx="6">
                  <c:v>43890</c:v>
                </c:pt>
                <c:pt idx="7">
                  <c:v>43921</c:v>
                </c:pt>
                <c:pt idx="8">
                  <c:v>43951</c:v>
                </c:pt>
                <c:pt idx="9">
                  <c:v>43982</c:v>
                </c:pt>
                <c:pt idx="10">
                  <c:v>44012</c:v>
                </c:pt>
                <c:pt idx="11">
                  <c:v>44043</c:v>
                </c:pt>
                <c:pt idx="12">
                  <c:v>44074</c:v>
                </c:pt>
              </c:numCache>
            </c:numRef>
          </c:cat>
          <c:val>
            <c:numRef>
              <c:f>Sheet1!$C$3:$C$64</c:f>
              <c:numCache>
                <c:formatCode>###,###,###,###,##0.00_ </c:formatCode>
                <c:ptCount val="13"/>
                <c:pt idx="0">
                  <c:v>50.4</c:v>
                </c:pt>
                <c:pt idx="1">
                  <c:v>51.4</c:v>
                </c:pt>
                <c:pt idx="2">
                  <c:v>51.7</c:v>
                </c:pt>
                <c:pt idx="3">
                  <c:v>51.8</c:v>
                </c:pt>
                <c:pt idx="4">
                  <c:v>51.5</c:v>
                </c:pt>
                <c:pt idx="5">
                  <c:v>51.1</c:v>
                </c:pt>
                <c:pt idx="6">
                  <c:v>40.299999999999997</c:v>
                </c:pt>
                <c:pt idx="7">
                  <c:v>50.1</c:v>
                </c:pt>
                <c:pt idx="8">
                  <c:v>49.4</c:v>
                </c:pt>
                <c:pt idx="9">
                  <c:v>50.7</c:v>
                </c:pt>
                <c:pt idx="10">
                  <c:v>51.2</c:v>
                </c:pt>
                <c:pt idx="11">
                  <c:v>52.8</c:v>
                </c:pt>
                <c:pt idx="12">
                  <c:v>53.1</c:v>
                </c:pt>
              </c:numCache>
            </c:numRef>
          </c:val>
          <c:smooth val="0"/>
          <c:extLst>
            <c:ext xmlns:c16="http://schemas.microsoft.com/office/drawing/2014/chart" uri="{C3380CC4-5D6E-409C-BE32-E72D297353CC}">
              <c16:uniqueId val="{00000001-E82F-4B2E-9688-86166858C380}"/>
            </c:ext>
          </c:extLst>
        </c:ser>
        <c:dLbls>
          <c:showLegendKey val="0"/>
          <c:showVal val="0"/>
          <c:showCatName val="0"/>
          <c:showSerName val="0"/>
          <c:showPercent val="0"/>
          <c:showBubbleSize val="0"/>
        </c:dLbls>
        <c:smooth val="0"/>
        <c:axId val="601844216"/>
        <c:axId val="601841920"/>
      </c:lineChart>
      <c:dateAx>
        <c:axId val="601844216"/>
        <c:scaling>
          <c:orientation val="minMax"/>
        </c:scaling>
        <c:delete val="0"/>
        <c:axPos val="b"/>
        <c:numFmt formatCode="yyyy\-mm;@"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CN"/>
          </a:p>
        </c:txPr>
        <c:crossAx val="601841920"/>
        <c:crosses val="autoZero"/>
        <c:auto val="1"/>
        <c:lblOffset val="100"/>
        <c:baseTimeUnit val="months"/>
      </c:dateAx>
      <c:valAx>
        <c:axId val="601841920"/>
        <c:scaling>
          <c:orientation val="minMax"/>
        </c:scaling>
        <c:delete val="0"/>
        <c:axPos val="l"/>
        <c:majorGridlines>
          <c:spPr>
            <a:ln w="9525" cap="flat" cmpd="sng" algn="ctr">
              <a:solidFill>
                <a:schemeClr val="tx1">
                  <a:lumMod val="15000"/>
                  <a:lumOff val="85000"/>
                </a:schemeClr>
              </a:solidFill>
              <a:round/>
            </a:ln>
            <a:effectLst/>
          </c:spPr>
        </c:majorGridlines>
        <c:numFmt formatCode="###,###,###,###,##0.00_ "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CN"/>
          </a:p>
        </c:txPr>
        <c:crossAx val="6018442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指数涨跌幅!$H$3</c:f>
              <c:strCache>
                <c:ptCount val="1"/>
                <c:pt idx="0">
                  <c:v>上证指数</c:v>
                </c:pt>
              </c:strCache>
            </c:strRef>
          </c:tx>
          <c:spPr>
            <a:ln w="38100" cap="rnd">
              <a:solidFill>
                <a:schemeClr val="accent1"/>
              </a:solidFill>
              <a:round/>
            </a:ln>
            <a:effectLst/>
          </c:spPr>
          <c:marker>
            <c:symbol val="none"/>
          </c:marker>
          <c:cat>
            <c:numRef>
              <c:f>指数涨跌幅!$G$4:$G$24</c:f>
              <c:numCache>
                <c:formatCode>yyyy\-mm\-dd</c:formatCode>
                <c:ptCount val="21"/>
                <c:pt idx="0">
                  <c:v>44046</c:v>
                </c:pt>
                <c:pt idx="1">
                  <c:v>44047</c:v>
                </c:pt>
                <c:pt idx="2">
                  <c:v>44048</c:v>
                </c:pt>
                <c:pt idx="3">
                  <c:v>44049</c:v>
                </c:pt>
                <c:pt idx="4">
                  <c:v>44050</c:v>
                </c:pt>
                <c:pt idx="5">
                  <c:v>44053</c:v>
                </c:pt>
                <c:pt idx="6">
                  <c:v>44054</c:v>
                </c:pt>
                <c:pt idx="7">
                  <c:v>44055</c:v>
                </c:pt>
                <c:pt idx="8">
                  <c:v>44056</c:v>
                </c:pt>
                <c:pt idx="9">
                  <c:v>44057</c:v>
                </c:pt>
                <c:pt idx="10">
                  <c:v>44060</c:v>
                </c:pt>
                <c:pt idx="11">
                  <c:v>44061</c:v>
                </c:pt>
                <c:pt idx="12">
                  <c:v>44062</c:v>
                </c:pt>
                <c:pt idx="13">
                  <c:v>44063</c:v>
                </c:pt>
                <c:pt idx="14">
                  <c:v>44064</c:v>
                </c:pt>
                <c:pt idx="15">
                  <c:v>44067</c:v>
                </c:pt>
                <c:pt idx="16">
                  <c:v>44068</c:v>
                </c:pt>
                <c:pt idx="17">
                  <c:v>44069</c:v>
                </c:pt>
                <c:pt idx="18">
                  <c:v>44070</c:v>
                </c:pt>
                <c:pt idx="19">
                  <c:v>44071</c:v>
                </c:pt>
                <c:pt idx="20">
                  <c:v>44074</c:v>
                </c:pt>
              </c:numCache>
            </c:numRef>
          </c:cat>
          <c:val>
            <c:numRef>
              <c:f>指数涨跌幅!$H$4:$H$24</c:f>
              <c:numCache>
                <c:formatCode>0.00%</c:formatCode>
                <c:ptCount val="21"/>
                <c:pt idx="0">
                  <c:v>1.7510328151923549E-2</c:v>
                </c:pt>
                <c:pt idx="1">
                  <c:v>1.863470660858213E-2</c:v>
                </c:pt>
                <c:pt idx="2">
                  <c:v>2.041032245707064E-2</c:v>
                </c:pt>
                <c:pt idx="3">
                  <c:v>2.3098625335025824E-2</c:v>
                </c:pt>
                <c:pt idx="4">
                  <c:v>1.3301695933225499E-2</c:v>
                </c:pt>
                <c:pt idx="5">
                  <c:v>2.092017039845695E-2</c:v>
                </c:pt>
                <c:pt idx="6">
                  <c:v>9.1490756891263736E-3</c:v>
                </c:pt>
                <c:pt idx="7">
                  <c:v>2.7973056850494338E-3</c:v>
                </c:pt>
                <c:pt idx="8">
                  <c:v>3.238543489265E-3</c:v>
                </c:pt>
                <c:pt idx="9">
                  <c:v>1.5133595659102328E-2</c:v>
                </c:pt>
                <c:pt idx="10">
                  <c:v>3.8910648664889358E-2</c:v>
                </c:pt>
                <c:pt idx="11">
                  <c:v>4.2623148927350973E-2</c:v>
                </c:pt>
                <c:pt idx="12">
                  <c:v>2.9644141182200157E-2</c:v>
                </c:pt>
                <c:pt idx="13">
                  <c:v>1.6281629658431163E-2</c:v>
                </c:pt>
                <c:pt idx="14">
                  <c:v>2.1352223930678038E-2</c:v>
                </c:pt>
                <c:pt idx="15">
                  <c:v>2.284944153432944E-2</c:v>
                </c:pt>
                <c:pt idx="16">
                  <c:v>1.920588373466936E-2</c:v>
                </c:pt>
                <c:pt idx="17">
                  <c:v>5.9614082328842688E-3</c:v>
                </c:pt>
                <c:pt idx="18">
                  <c:v>1.2116683154549612E-2</c:v>
                </c:pt>
                <c:pt idx="19">
                  <c:v>2.8338343142226385E-2</c:v>
                </c:pt>
                <c:pt idx="20">
                  <c:v>2.588242651487227E-2</c:v>
                </c:pt>
              </c:numCache>
            </c:numRef>
          </c:val>
          <c:smooth val="0"/>
          <c:extLst>
            <c:ext xmlns:c16="http://schemas.microsoft.com/office/drawing/2014/chart" uri="{C3380CC4-5D6E-409C-BE32-E72D297353CC}">
              <c16:uniqueId val="{00000000-AA7E-4C1E-BABA-D7559568CDDD}"/>
            </c:ext>
          </c:extLst>
        </c:ser>
        <c:ser>
          <c:idx val="1"/>
          <c:order val="1"/>
          <c:tx>
            <c:strRef>
              <c:f>指数涨跌幅!$I$3</c:f>
              <c:strCache>
                <c:ptCount val="1"/>
                <c:pt idx="0">
                  <c:v>深证成指</c:v>
                </c:pt>
              </c:strCache>
            </c:strRef>
          </c:tx>
          <c:spPr>
            <a:ln w="38100" cap="rnd">
              <a:solidFill>
                <a:schemeClr val="accent2"/>
              </a:solidFill>
              <a:round/>
            </a:ln>
            <a:effectLst/>
          </c:spPr>
          <c:marker>
            <c:symbol val="none"/>
          </c:marker>
          <c:cat>
            <c:numRef>
              <c:f>指数涨跌幅!$G$4:$G$24</c:f>
              <c:numCache>
                <c:formatCode>yyyy\-mm\-dd</c:formatCode>
                <c:ptCount val="21"/>
                <c:pt idx="0">
                  <c:v>44046</c:v>
                </c:pt>
                <c:pt idx="1">
                  <c:v>44047</c:v>
                </c:pt>
                <c:pt idx="2">
                  <c:v>44048</c:v>
                </c:pt>
                <c:pt idx="3">
                  <c:v>44049</c:v>
                </c:pt>
                <c:pt idx="4">
                  <c:v>44050</c:v>
                </c:pt>
                <c:pt idx="5">
                  <c:v>44053</c:v>
                </c:pt>
                <c:pt idx="6">
                  <c:v>44054</c:v>
                </c:pt>
                <c:pt idx="7">
                  <c:v>44055</c:v>
                </c:pt>
                <c:pt idx="8">
                  <c:v>44056</c:v>
                </c:pt>
                <c:pt idx="9">
                  <c:v>44057</c:v>
                </c:pt>
                <c:pt idx="10">
                  <c:v>44060</c:v>
                </c:pt>
                <c:pt idx="11">
                  <c:v>44061</c:v>
                </c:pt>
                <c:pt idx="12">
                  <c:v>44062</c:v>
                </c:pt>
                <c:pt idx="13">
                  <c:v>44063</c:v>
                </c:pt>
                <c:pt idx="14">
                  <c:v>44064</c:v>
                </c:pt>
                <c:pt idx="15">
                  <c:v>44067</c:v>
                </c:pt>
                <c:pt idx="16">
                  <c:v>44068</c:v>
                </c:pt>
                <c:pt idx="17">
                  <c:v>44069</c:v>
                </c:pt>
                <c:pt idx="18">
                  <c:v>44070</c:v>
                </c:pt>
                <c:pt idx="19">
                  <c:v>44071</c:v>
                </c:pt>
                <c:pt idx="20">
                  <c:v>44074</c:v>
                </c:pt>
              </c:numCache>
            </c:numRef>
          </c:cat>
          <c:val>
            <c:numRef>
              <c:f>指数涨跌幅!$I$4:$I$24</c:f>
              <c:numCache>
                <c:formatCode>0.00%</c:formatCode>
                <c:ptCount val="21"/>
                <c:pt idx="0">
                  <c:v>2.3953806436198377E-2</c:v>
                </c:pt>
                <c:pt idx="1">
                  <c:v>1.6320458719889519E-2</c:v>
                </c:pt>
                <c:pt idx="2">
                  <c:v>2.3687137473965336E-2</c:v>
                </c:pt>
                <c:pt idx="3">
                  <c:v>1.651628823964213E-2</c:v>
                </c:pt>
                <c:pt idx="4">
                  <c:v>7.7849328311407895E-4</c:v>
                </c:pt>
                <c:pt idx="5">
                  <c:v>1.424766627628804E-3</c:v>
                </c:pt>
                <c:pt idx="6">
                  <c:v>-1.2583705625974551E-2</c:v>
                </c:pt>
                <c:pt idx="7">
                  <c:v>-2.4150442532772765E-2</c:v>
                </c:pt>
                <c:pt idx="8">
                  <c:v>-2.5411767366291915E-2</c:v>
                </c:pt>
                <c:pt idx="9">
                  <c:v>-1.0916144710029996E-2</c:v>
                </c:pt>
                <c:pt idx="10">
                  <c:v>7.6509750861177839E-3</c:v>
                </c:pt>
                <c:pt idx="11">
                  <c:v>9.5531398693811109E-3</c:v>
                </c:pt>
                <c:pt idx="12">
                  <c:v>-1.1514243420749248E-2</c:v>
                </c:pt>
                <c:pt idx="13">
                  <c:v>-2.3241093159139026E-2</c:v>
                </c:pt>
                <c:pt idx="14">
                  <c:v>-1.1723425453156522E-2</c:v>
                </c:pt>
                <c:pt idx="15">
                  <c:v>2.1124980207705146E-3</c:v>
                </c:pt>
                <c:pt idx="16">
                  <c:v>2.3115025201931871E-3</c:v>
                </c:pt>
                <c:pt idx="17">
                  <c:v>-1.5360412326763995E-2</c:v>
                </c:pt>
                <c:pt idx="18">
                  <c:v>-7.5372550867978116E-3</c:v>
                </c:pt>
                <c:pt idx="19">
                  <c:v>1.5650618667152782E-2</c:v>
                </c:pt>
                <c:pt idx="20">
                  <c:v>8.8243317184737435E-3</c:v>
                </c:pt>
              </c:numCache>
            </c:numRef>
          </c:val>
          <c:smooth val="0"/>
          <c:extLst>
            <c:ext xmlns:c16="http://schemas.microsoft.com/office/drawing/2014/chart" uri="{C3380CC4-5D6E-409C-BE32-E72D297353CC}">
              <c16:uniqueId val="{00000001-AA7E-4C1E-BABA-D7559568CDDD}"/>
            </c:ext>
          </c:extLst>
        </c:ser>
        <c:ser>
          <c:idx val="2"/>
          <c:order val="2"/>
          <c:tx>
            <c:strRef>
              <c:f>指数涨跌幅!$J$3</c:f>
              <c:strCache>
                <c:ptCount val="1"/>
                <c:pt idx="0">
                  <c:v>中小板指</c:v>
                </c:pt>
              </c:strCache>
            </c:strRef>
          </c:tx>
          <c:spPr>
            <a:ln w="38100" cap="rnd">
              <a:solidFill>
                <a:schemeClr val="accent3"/>
              </a:solidFill>
              <a:round/>
            </a:ln>
            <a:effectLst/>
          </c:spPr>
          <c:marker>
            <c:symbol val="none"/>
          </c:marker>
          <c:cat>
            <c:numRef>
              <c:f>指数涨跌幅!$G$4:$G$24</c:f>
              <c:numCache>
                <c:formatCode>yyyy\-mm\-dd</c:formatCode>
                <c:ptCount val="21"/>
                <c:pt idx="0">
                  <c:v>44046</c:v>
                </c:pt>
                <c:pt idx="1">
                  <c:v>44047</c:v>
                </c:pt>
                <c:pt idx="2">
                  <c:v>44048</c:v>
                </c:pt>
                <c:pt idx="3">
                  <c:v>44049</c:v>
                </c:pt>
                <c:pt idx="4">
                  <c:v>44050</c:v>
                </c:pt>
                <c:pt idx="5">
                  <c:v>44053</c:v>
                </c:pt>
                <c:pt idx="6">
                  <c:v>44054</c:v>
                </c:pt>
                <c:pt idx="7">
                  <c:v>44055</c:v>
                </c:pt>
                <c:pt idx="8">
                  <c:v>44056</c:v>
                </c:pt>
                <c:pt idx="9">
                  <c:v>44057</c:v>
                </c:pt>
                <c:pt idx="10">
                  <c:v>44060</c:v>
                </c:pt>
                <c:pt idx="11">
                  <c:v>44061</c:v>
                </c:pt>
                <c:pt idx="12">
                  <c:v>44062</c:v>
                </c:pt>
                <c:pt idx="13">
                  <c:v>44063</c:v>
                </c:pt>
                <c:pt idx="14">
                  <c:v>44064</c:v>
                </c:pt>
                <c:pt idx="15">
                  <c:v>44067</c:v>
                </c:pt>
                <c:pt idx="16">
                  <c:v>44068</c:v>
                </c:pt>
                <c:pt idx="17">
                  <c:v>44069</c:v>
                </c:pt>
                <c:pt idx="18">
                  <c:v>44070</c:v>
                </c:pt>
                <c:pt idx="19">
                  <c:v>44071</c:v>
                </c:pt>
                <c:pt idx="20">
                  <c:v>44074</c:v>
                </c:pt>
              </c:numCache>
            </c:numRef>
          </c:cat>
          <c:val>
            <c:numRef>
              <c:f>指数涨跌幅!$J$4:$J$24</c:f>
              <c:numCache>
                <c:formatCode>0.00%</c:formatCode>
                <c:ptCount val="21"/>
                <c:pt idx="0">
                  <c:v>2.2886798246169793E-2</c:v>
                </c:pt>
                <c:pt idx="1">
                  <c:v>1.2262260841364947E-2</c:v>
                </c:pt>
                <c:pt idx="2">
                  <c:v>2.0619058446680105E-2</c:v>
                </c:pt>
                <c:pt idx="3">
                  <c:v>1.4847468147393794E-2</c:v>
                </c:pt>
                <c:pt idx="4">
                  <c:v>8.8793189049396481E-4</c:v>
                </c:pt>
                <c:pt idx="5">
                  <c:v>-9.4635048923297216E-4</c:v>
                </c:pt>
                <c:pt idx="6">
                  <c:v>-1.2478241300217463E-2</c:v>
                </c:pt>
                <c:pt idx="7">
                  <c:v>-1.8861218712543537E-2</c:v>
                </c:pt>
                <c:pt idx="8">
                  <c:v>-2.1511457835966641E-2</c:v>
                </c:pt>
                <c:pt idx="9">
                  <c:v>-6.9294427448877149E-3</c:v>
                </c:pt>
                <c:pt idx="10">
                  <c:v>1.022471827028304E-2</c:v>
                </c:pt>
                <c:pt idx="11">
                  <c:v>9.6072901305512826E-3</c:v>
                </c:pt>
                <c:pt idx="12">
                  <c:v>-1.0656910265511188E-2</c:v>
                </c:pt>
                <c:pt idx="13">
                  <c:v>-2.0884489495612057E-2</c:v>
                </c:pt>
                <c:pt idx="14">
                  <c:v>-3.3594270474613941E-3</c:v>
                </c:pt>
                <c:pt idx="15">
                  <c:v>1.3703656412282328E-2</c:v>
                </c:pt>
                <c:pt idx="16">
                  <c:v>9.1480950761209101E-3</c:v>
                </c:pt>
                <c:pt idx="17">
                  <c:v>-6.4530049057098804E-3</c:v>
                </c:pt>
                <c:pt idx="18">
                  <c:v>-1.9160838231297994E-3</c:v>
                </c:pt>
                <c:pt idx="19">
                  <c:v>2.00272469010081E-2</c:v>
                </c:pt>
                <c:pt idx="20">
                  <c:v>7.3915977923599829E-3</c:v>
                </c:pt>
              </c:numCache>
            </c:numRef>
          </c:val>
          <c:smooth val="0"/>
          <c:extLst>
            <c:ext xmlns:c16="http://schemas.microsoft.com/office/drawing/2014/chart" uri="{C3380CC4-5D6E-409C-BE32-E72D297353CC}">
              <c16:uniqueId val="{00000002-AA7E-4C1E-BABA-D7559568CDDD}"/>
            </c:ext>
          </c:extLst>
        </c:ser>
        <c:ser>
          <c:idx val="3"/>
          <c:order val="3"/>
          <c:tx>
            <c:strRef>
              <c:f>指数涨跌幅!$K$3</c:f>
              <c:strCache>
                <c:ptCount val="1"/>
                <c:pt idx="0">
                  <c:v>创业板指</c:v>
                </c:pt>
              </c:strCache>
            </c:strRef>
          </c:tx>
          <c:spPr>
            <a:ln w="38100" cap="rnd">
              <a:solidFill>
                <a:schemeClr val="accent4"/>
              </a:solidFill>
              <a:round/>
            </a:ln>
            <a:effectLst/>
          </c:spPr>
          <c:marker>
            <c:symbol val="none"/>
          </c:marker>
          <c:cat>
            <c:numRef>
              <c:f>指数涨跌幅!$G$4:$G$24</c:f>
              <c:numCache>
                <c:formatCode>yyyy\-mm\-dd</c:formatCode>
                <c:ptCount val="21"/>
                <c:pt idx="0">
                  <c:v>44046</c:v>
                </c:pt>
                <c:pt idx="1">
                  <c:v>44047</c:v>
                </c:pt>
                <c:pt idx="2">
                  <c:v>44048</c:v>
                </c:pt>
                <c:pt idx="3">
                  <c:v>44049</c:v>
                </c:pt>
                <c:pt idx="4">
                  <c:v>44050</c:v>
                </c:pt>
                <c:pt idx="5">
                  <c:v>44053</c:v>
                </c:pt>
                <c:pt idx="6">
                  <c:v>44054</c:v>
                </c:pt>
                <c:pt idx="7">
                  <c:v>44055</c:v>
                </c:pt>
                <c:pt idx="8">
                  <c:v>44056</c:v>
                </c:pt>
                <c:pt idx="9">
                  <c:v>44057</c:v>
                </c:pt>
                <c:pt idx="10">
                  <c:v>44060</c:v>
                </c:pt>
                <c:pt idx="11">
                  <c:v>44061</c:v>
                </c:pt>
                <c:pt idx="12">
                  <c:v>44062</c:v>
                </c:pt>
                <c:pt idx="13">
                  <c:v>44063</c:v>
                </c:pt>
                <c:pt idx="14">
                  <c:v>44064</c:v>
                </c:pt>
                <c:pt idx="15">
                  <c:v>44067</c:v>
                </c:pt>
                <c:pt idx="16">
                  <c:v>44068</c:v>
                </c:pt>
                <c:pt idx="17">
                  <c:v>44069</c:v>
                </c:pt>
                <c:pt idx="18">
                  <c:v>44070</c:v>
                </c:pt>
                <c:pt idx="19">
                  <c:v>44071</c:v>
                </c:pt>
                <c:pt idx="20">
                  <c:v>44074</c:v>
                </c:pt>
              </c:numCache>
            </c:numRef>
          </c:cat>
          <c:val>
            <c:numRef>
              <c:f>指数涨跌幅!$K$4:$K$24</c:f>
              <c:numCache>
                <c:formatCode>0.00%</c:formatCode>
                <c:ptCount val="21"/>
                <c:pt idx="0">
                  <c:v>2.6286866014657351E-2</c:v>
                </c:pt>
                <c:pt idx="1">
                  <c:v>1.3395185905071605E-2</c:v>
                </c:pt>
                <c:pt idx="2">
                  <c:v>2.3195859139719444E-2</c:v>
                </c:pt>
                <c:pt idx="3">
                  <c:v>6.7875443076157449E-3</c:v>
                </c:pt>
                <c:pt idx="4">
                  <c:v>-1.6257602937511884E-2</c:v>
                </c:pt>
                <c:pt idx="5">
                  <c:v>-2.1515240861074703E-2</c:v>
                </c:pt>
                <c:pt idx="6">
                  <c:v>-3.8169638561181829E-2</c:v>
                </c:pt>
                <c:pt idx="7">
                  <c:v>-5.7200261658457707E-2</c:v>
                </c:pt>
                <c:pt idx="8">
                  <c:v>-6.1801285097036973E-2</c:v>
                </c:pt>
                <c:pt idx="9">
                  <c:v>-4.5319957452955473E-2</c:v>
                </c:pt>
                <c:pt idx="10">
                  <c:v>-3.5417974917219319E-2</c:v>
                </c:pt>
                <c:pt idx="11">
                  <c:v>-3.374801700994623E-2</c:v>
                </c:pt>
                <c:pt idx="12">
                  <c:v>-6.5308869235806699E-2</c:v>
                </c:pt>
                <c:pt idx="13">
                  <c:v>-7.424283281411137E-2</c:v>
                </c:pt>
                <c:pt idx="14">
                  <c:v>-5.8291411482536359E-2</c:v>
                </c:pt>
                <c:pt idx="15">
                  <c:v>-3.9625995537382552E-2</c:v>
                </c:pt>
                <c:pt idx="16">
                  <c:v>-3.3553554665060714E-2</c:v>
                </c:pt>
                <c:pt idx="17">
                  <c:v>-5.4108825506820279E-2</c:v>
                </c:pt>
                <c:pt idx="18">
                  <c:v>-3.8001469414142508E-2</c:v>
                </c:pt>
                <c:pt idx="19">
                  <c:v>-1.3436754198809187E-2</c:v>
                </c:pt>
                <c:pt idx="20">
                  <c:v>-2.3998856979241423E-2</c:v>
                </c:pt>
              </c:numCache>
            </c:numRef>
          </c:val>
          <c:smooth val="0"/>
          <c:extLst>
            <c:ext xmlns:c16="http://schemas.microsoft.com/office/drawing/2014/chart" uri="{C3380CC4-5D6E-409C-BE32-E72D297353CC}">
              <c16:uniqueId val="{00000003-AA7E-4C1E-BABA-D7559568CDDD}"/>
            </c:ext>
          </c:extLst>
        </c:ser>
        <c:ser>
          <c:idx val="4"/>
          <c:order val="4"/>
          <c:tx>
            <c:strRef>
              <c:f>指数涨跌幅!$L$3</c:f>
              <c:strCache>
                <c:ptCount val="1"/>
                <c:pt idx="0">
                  <c:v>科创50</c:v>
                </c:pt>
              </c:strCache>
            </c:strRef>
          </c:tx>
          <c:spPr>
            <a:ln w="38100" cap="rnd">
              <a:solidFill>
                <a:schemeClr val="accent5"/>
              </a:solidFill>
              <a:round/>
            </a:ln>
            <a:effectLst/>
          </c:spPr>
          <c:marker>
            <c:symbol val="none"/>
          </c:marker>
          <c:cat>
            <c:numRef>
              <c:f>指数涨跌幅!$G$4:$G$24</c:f>
              <c:numCache>
                <c:formatCode>yyyy\-mm\-dd</c:formatCode>
                <c:ptCount val="21"/>
                <c:pt idx="0">
                  <c:v>44046</c:v>
                </c:pt>
                <c:pt idx="1">
                  <c:v>44047</c:v>
                </c:pt>
                <c:pt idx="2">
                  <c:v>44048</c:v>
                </c:pt>
                <c:pt idx="3">
                  <c:v>44049</c:v>
                </c:pt>
                <c:pt idx="4">
                  <c:v>44050</c:v>
                </c:pt>
                <c:pt idx="5">
                  <c:v>44053</c:v>
                </c:pt>
                <c:pt idx="6">
                  <c:v>44054</c:v>
                </c:pt>
                <c:pt idx="7">
                  <c:v>44055</c:v>
                </c:pt>
                <c:pt idx="8">
                  <c:v>44056</c:v>
                </c:pt>
                <c:pt idx="9">
                  <c:v>44057</c:v>
                </c:pt>
                <c:pt idx="10">
                  <c:v>44060</c:v>
                </c:pt>
                <c:pt idx="11">
                  <c:v>44061</c:v>
                </c:pt>
                <c:pt idx="12">
                  <c:v>44062</c:v>
                </c:pt>
                <c:pt idx="13">
                  <c:v>44063</c:v>
                </c:pt>
                <c:pt idx="14">
                  <c:v>44064</c:v>
                </c:pt>
                <c:pt idx="15">
                  <c:v>44067</c:v>
                </c:pt>
                <c:pt idx="16">
                  <c:v>44068</c:v>
                </c:pt>
                <c:pt idx="17">
                  <c:v>44069</c:v>
                </c:pt>
                <c:pt idx="18">
                  <c:v>44070</c:v>
                </c:pt>
                <c:pt idx="19">
                  <c:v>44071</c:v>
                </c:pt>
                <c:pt idx="20">
                  <c:v>44074</c:v>
                </c:pt>
              </c:numCache>
            </c:numRef>
          </c:cat>
          <c:val>
            <c:numRef>
              <c:f>指数涨跌幅!$L$4:$L$24</c:f>
              <c:numCache>
                <c:formatCode>0.00%</c:formatCode>
                <c:ptCount val="21"/>
                <c:pt idx="0">
                  <c:v>7.2596505801412414E-2</c:v>
                </c:pt>
                <c:pt idx="1">
                  <c:v>3.5082437505304043E-2</c:v>
                </c:pt>
                <c:pt idx="2">
                  <c:v>4.9997805649843574E-2</c:v>
                </c:pt>
                <c:pt idx="3">
                  <c:v>4.024689347434629E-2</c:v>
                </c:pt>
                <c:pt idx="4">
                  <c:v>9.1389396424161884E-3</c:v>
                </c:pt>
                <c:pt idx="5">
                  <c:v>1.495112547690769E-2</c:v>
                </c:pt>
                <c:pt idx="6">
                  <c:v>-1.396915378190966E-2</c:v>
                </c:pt>
                <c:pt idx="7">
                  <c:v>-3.5911928302384655E-2</c:v>
                </c:pt>
                <c:pt idx="8">
                  <c:v>-2.9575676130837225E-2</c:v>
                </c:pt>
                <c:pt idx="9">
                  <c:v>-1.9125017416002033E-2</c:v>
                </c:pt>
                <c:pt idx="10">
                  <c:v>-1.0955954104769905E-2</c:v>
                </c:pt>
                <c:pt idx="11">
                  <c:v>-3.0879529912031245E-4</c:v>
                </c:pt>
                <c:pt idx="12">
                  <c:v>-2.7069292025969527E-2</c:v>
                </c:pt>
                <c:pt idx="13">
                  <c:v>-4.6528881745941275E-2</c:v>
                </c:pt>
                <c:pt idx="14">
                  <c:v>-4.3135438199829124E-2</c:v>
                </c:pt>
                <c:pt idx="15">
                  <c:v>-4.1183524078762912E-2</c:v>
                </c:pt>
                <c:pt idx="16">
                  <c:v>-5.636016530066168E-2</c:v>
                </c:pt>
                <c:pt idx="17">
                  <c:v>-8.5706161708801187E-2</c:v>
                </c:pt>
                <c:pt idx="18">
                  <c:v>-6.3066218349473235E-2</c:v>
                </c:pt>
                <c:pt idx="19">
                  <c:v>-6.5657997044765493E-2</c:v>
                </c:pt>
                <c:pt idx="20">
                  <c:v>-5.9314143961531673E-2</c:v>
                </c:pt>
              </c:numCache>
            </c:numRef>
          </c:val>
          <c:smooth val="0"/>
          <c:extLst>
            <c:ext xmlns:c16="http://schemas.microsoft.com/office/drawing/2014/chart" uri="{C3380CC4-5D6E-409C-BE32-E72D297353CC}">
              <c16:uniqueId val="{00000004-AA7E-4C1E-BABA-D7559568CDDD}"/>
            </c:ext>
          </c:extLst>
        </c:ser>
        <c:dLbls>
          <c:showLegendKey val="0"/>
          <c:showVal val="0"/>
          <c:showCatName val="0"/>
          <c:showSerName val="0"/>
          <c:showPercent val="0"/>
          <c:showBubbleSize val="0"/>
        </c:dLbls>
        <c:smooth val="0"/>
        <c:axId val="782226592"/>
        <c:axId val="782227248"/>
      </c:lineChart>
      <c:catAx>
        <c:axId val="782226592"/>
        <c:scaling>
          <c:orientation val="minMax"/>
        </c:scaling>
        <c:delete val="0"/>
        <c:axPos val="b"/>
        <c:numFmt formatCode="yyyy\-mm\-dd"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CN"/>
          </a:p>
        </c:txPr>
        <c:crossAx val="782227248"/>
        <c:crosses val="autoZero"/>
        <c:auto val="0"/>
        <c:lblAlgn val="ctr"/>
        <c:lblOffset val="100"/>
        <c:noMultiLvlLbl val="0"/>
      </c:catAx>
      <c:valAx>
        <c:axId val="78222724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CN"/>
          </a:p>
        </c:txPr>
        <c:crossAx val="782226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万得!$F$3</c:f>
              <c:strCache>
                <c:ptCount val="1"/>
                <c:pt idx="0">
                  <c:v>全部A股</c:v>
                </c:pt>
              </c:strCache>
            </c:strRef>
          </c:tx>
          <c:spPr>
            <a:ln w="38100" cap="rnd">
              <a:solidFill>
                <a:schemeClr val="accent1"/>
              </a:solidFill>
              <a:round/>
            </a:ln>
            <a:effectLst/>
          </c:spPr>
          <c:marker>
            <c:symbol val="none"/>
          </c:marker>
          <c:cat>
            <c:numRef>
              <c:f>万得!$E$4:$E$24</c:f>
              <c:numCache>
                <c:formatCode>yyyy\-mm\-dd</c:formatCode>
                <c:ptCount val="21"/>
                <c:pt idx="0">
                  <c:v>44046</c:v>
                </c:pt>
                <c:pt idx="1">
                  <c:v>44047</c:v>
                </c:pt>
                <c:pt idx="2">
                  <c:v>44048</c:v>
                </c:pt>
                <c:pt idx="3">
                  <c:v>44049</c:v>
                </c:pt>
                <c:pt idx="4">
                  <c:v>44050</c:v>
                </c:pt>
                <c:pt idx="5">
                  <c:v>44053</c:v>
                </c:pt>
                <c:pt idx="6">
                  <c:v>44054</c:v>
                </c:pt>
                <c:pt idx="7">
                  <c:v>44055</c:v>
                </c:pt>
                <c:pt idx="8">
                  <c:v>44056</c:v>
                </c:pt>
                <c:pt idx="9">
                  <c:v>44057</c:v>
                </c:pt>
                <c:pt idx="10">
                  <c:v>44060</c:v>
                </c:pt>
                <c:pt idx="11">
                  <c:v>44061</c:v>
                </c:pt>
                <c:pt idx="12">
                  <c:v>44062</c:v>
                </c:pt>
                <c:pt idx="13">
                  <c:v>44063</c:v>
                </c:pt>
                <c:pt idx="14">
                  <c:v>44064</c:v>
                </c:pt>
                <c:pt idx="15">
                  <c:v>44067</c:v>
                </c:pt>
                <c:pt idx="16">
                  <c:v>44068</c:v>
                </c:pt>
                <c:pt idx="17">
                  <c:v>44069</c:v>
                </c:pt>
                <c:pt idx="18">
                  <c:v>44070</c:v>
                </c:pt>
                <c:pt idx="19">
                  <c:v>44071</c:v>
                </c:pt>
                <c:pt idx="20">
                  <c:v>44074</c:v>
                </c:pt>
              </c:numCache>
            </c:numRef>
          </c:cat>
          <c:val>
            <c:numRef>
              <c:f>万得!$F$4:$F$24</c:f>
              <c:numCache>
                <c:formatCode>0.00%</c:formatCode>
                <c:ptCount val="21"/>
                <c:pt idx="0">
                  <c:v>2.1110512456380182E-2</c:v>
                </c:pt>
                <c:pt idx="1">
                  <c:v>1.951558489188332E-2</c:v>
                </c:pt>
                <c:pt idx="2">
                  <c:v>2.4711558512327869E-2</c:v>
                </c:pt>
                <c:pt idx="3">
                  <c:v>2.325122797638679E-2</c:v>
                </c:pt>
                <c:pt idx="4">
                  <c:v>1.0939816350653553E-2</c:v>
                </c:pt>
                <c:pt idx="5">
                  <c:v>1.624684609761351E-2</c:v>
                </c:pt>
                <c:pt idx="6">
                  <c:v>4.231368650488454E-3</c:v>
                </c:pt>
                <c:pt idx="7">
                  <c:v>-3.1990818431721912E-3</c:v>
                </c:pt>
                <c:pt idx="8">
                  <c:v>-2.3343801802603314E-3</c:v>
                </c:pt>
                <c:pt idx="9">
                  <c:v>8.855481685821287E-3</c:v>
                </c:pt>
                <c:pt idx="10">
                  <c:v>3.0694117529394216E-2</c:v>
                </c:pt>
                <c:pt idx="11">
                  <c:v>3.6027607419998331E-2</c:v>
                </c:pt>
                <c:pt idx="12">
                  <c:v>2.0264391129512394E-2</c:v>
                </c:pt>
                <c:pt idx="13">
                  <c:v>6.8842948793021996E-3</c:v>
                </c:pt>
                <c:pt idx="14">
                  <c:v>1.4040651756827449E-2</c:v>
                </c:pt>
                <c:pt idx="15">
                  <c:v>2.3157837845354079E-2</c:v>
                </c:pt>
                <c:pt idx="16">
                  <c:v>2.2134888569743882E-2</c:v>
                </c:pt>
                <c:pt idx="17">
                  <c:v>5.5914839510378123E-3</c:v>
                </c:pt>
                <c:pt idx="18">
                  <c:v>1.2648811092790258E-2</c:v>
                </c:pt>
                <c:pt idx="19">
                  <c:v>2.9213453531028444E-2</c:v>
                </c:pt>
                <c:pt idx="20">
                  <c:v>2.5233370750340711E-2</c:v>
                </c:pt>
              </c:numCache>
            </c:numRef>
          </c:val>
          <c:smooth val="0"/>
          <c:extLst>
            <c:ext xmlns:c16="http://schemas.microsoft.com/office/drawing/2014/chart" uri="{C3380CC4-5D6E-409C-BE32-E72D297353CC}">
              <c16:uniqueId val="{00000000-6C2A-4BAF-894A-FCF0EFCB8AB4}"/>
            </c:ext>
          </c:extLst>
        </c:ser>
        <c:ser>
          <c:idx val="1"/>
          <c:order val="1"/>
          <c:tx>
            <c:strRef>
              <c:f>万得!$G$3</c:f>
              <c:strCache>
                <c:ptCount val="1"/>
                <c:pt idx="0">
                  <c:v>上证A股</c:v>
                </c:pt>
              </c:strCache>
            </c:strRef>
          </c:tx>
          <c:spPr>
            <a:ln w="38100" cap="rnd">
              <a:solidFill>
                <a:schemeClr val="accent2"/>
              </a:solidFill>
              <a:round/>
            </a:ln>
            <a:effectLst/>
          </c:spPr>
          <c:marker>
            <c:symbol val="none"/>
          </c:marker>
          <c:cat>
            <c:numRef>
              <c:f>万得!$E$4:$E$24</c:f>
              <c:numCache>
                <c:formatCode>yyyy\-mm\-dd</c:formatCode>
                <c:ptCount val="21"/>
                <c:pt idx="0">
                  <c:v>44046</c:v>
                </c:pt>
                <c:pt idx="1">
                  <c:v>44047</c:v>
                </c:pt>
                <c:pt idx="2">
                  <c:v>44048</c:v>
                </c:pt>
                <c:pt idx="3">
                  <c:v>44049</c:v>
                </c:pt>
                <c:pt idx="4">
                  <c:v>44050</c:v>
                </c:pt>
                <c:pt idx="5">
                  <c:v>44053</c:v>
                </c:pt>
                <c:pt idx="6">
                  <c:v>44054</c:v>
                </c:pt>
                <c:pt idx="7">
                  <c:v>44055</c:v>
                </c:pt>
                <c:pt idx="8">
                  <c:v>44056</c:v>
                </c:pt>
                <c:pt idx="9">
                  <c:v>44057</c:v>
                </c:pt>
                <c:pt idx="10">
                  <c:v>44060</c:v>
                </c:pt>
                <c:pt idx="11">
                  <c:v>44061</c:v>
                </c:pt>
                <c:pt idx="12">
                  <c:v>44062</c:v>
                </c:pt>
                <c:pt idx="13">
                  <c:v>44063</c:v>
                </c:pt>
                <c:pt idx="14">
                  <c:v>44064</c:v>
                </c:pt>
                <c:pt idx="15">
                  <c:v>44067</c:v>
                </c:pt>
                <c:pt idx="16">
                  <c:v>44068</c:v>
                </c:pt>
                <c:pt idx="17">
                  <c:v>44069</c:v>
                </c:pt>
                <c:pt idx="18">
                  <c:v>44070</c:v>
                </c:pt>
                <c:pt idx="19">
                  <c:v>44071</c:v>
                </c:pt>
                <c:pt idx="20">
                  <c:v>44074</c:v>
                </c:pt>
              </c:numCache>
            </c:numRef>
          </c:cat>
          <c:val>
            <c:numRef>
              <c:f>万得!$G$4:$G$24</c:f>
              <c:numCache>
                <c:formatCode>0.00%</c:formatCode>
                <c:ptCount val="21"/>
                <c:pt idx="0">
                  <c:v>1.7590660940081992E-2</c:v>
                </c:pt>
                <c:pt idx="1">
                  <c:v>1.9149663424853358E-2</c:v>
                </c:pt>
                <c:pt idx="2">
                  <c:v>2.2225426845632335E-2</c:v>
                </c:pt>
                <c:pt idx="3">
                  <c:v>2.3859163823454654E-2</c:v>
                </c:pt>
                <c:pt idx="4">
                  <c:v>1.2480120446335619E-2</c:v>
                </c:pt>
                <c:pt idx="5">
                  <c:v>1.9531242708287877E-2</c:v>
                </c:pt>
                <c:pt idx="6">
                  <c:v>9.5363218482278356E-3</c:v>
                </c:pt>
                <c:pt idx="7">
                  <c:v>5.6028779954926389E-3</c:v>
                </c:pt>
                <c:pt idx="8">
                  <c:v>6.5835229852715393E-3</c:v>
                </c:pt>
                <c:pt idx="9">
                  <c:v>1.729105337300596E-2</c:v>
                </c:pt>
                <c:pt idx="10">
                  <c:v>4.0860930298326714E-2</c:v>
                </c:pt>
                <c:pt idx="11">
                  <c:v>4.6495399909400437E-2</c:v>
                </c:pt>
                <c:pt idx="12">
                  <c:v>3.3345451739916321E-2</c:v>
                </c:pt>
                <c:pt idx="13">
                  <c:v>1.9217996910106283E-2</c:v>
                </c:pt>
                <c:pt idx="14">
                  <c:v>2.3958697105207261E-2</c:v>
                </c:pt>
                <c:pt idx="15">
                  <c:v>2.4882999352663138E-2</c:v>
                </c:pt>
                <c:pt idx="16">
                  <c:v>2.1263371356158967E-2</c:v>
                </c:pt>
                <c:pt idx="17">
                  <c:v>7.0197348842757634E-3</c:v>
                </c:pt>
                <c:pt idx="18">
                  <c:v>1.2577932514121537E-2</c:v>
                </c:pt>
                <c:pt idx="19">
                  <c:v>2.7536775827410098E-2</c:v>
                </c:pt>
                <c:pt idx="20">
                  <c:v>2.3839207783651784E-2</c:v>
                </c:pt>
              </c:numCache>
            </c:numRef>
          </c:val>
          <c:smooth val="0"/>
          <c:extLst>
            <c:ext xmlns:c16="http://schemas.microsoft.com/office/drawing/2014/chart" uri="{C3380CC4-5D6E-409C-BE32-E72D297353CC}">
              <c16:uniqueId val="{00000001-6C2A-4BAF-894A-FCF0EFCB8AB4}"/>
            </c:ext>
          </c:extLst>
        </c:ser>
        <c:ser>
          <c:idx val="2"/>
          <c:order val="2"/>
          <c:tx>
            <c:strRef>
              <c:f>万得!$H$3</c:f>
              <c:strCache>
                <c:ptCount val="1"/>
                <c:pt idx="0">
                  <c:v>深证A股</c:v>
                </c:pt>
              </c:strCache>
            </c:strRef>
          </c:tx>
          <c:spPr>
            <a:ln w="38100" cap="rnd">
              <a:solidFill>
                <a:schemeClr val="accent3"/>
              </a:solidFill>
              <a:round/>
            </a:ln>
            <a:effectLst/>
          </c:spPr>
          <c:marker>
            <c:symbol val="none"/>
          </c:marker>
          <c:cat>
            <c:numRef>
              <c:f>万得!$E$4:$E$24</c:f>
              <c:numCache>
                <c:formatCode>yyyy\-mm\-dd</c:formatCode>
                <c:ptCount val="21"/>
                <c:pt idx="0">
                  <c:v>44046</c:v>
                </c:pt>
                <c:pt idx="1">
                  <c:v>44047</c:v>
                </c:pt>
                <c:pt idx="2">
                  <c:v>44048</c:v>
                </c:pt>
                <c:pt idx="3">
                  <c:v>44049</c:v>
                </c:pt>
                <c:pt idx="4">
                  <c:v>44050</c:v>
                </c:pt>
                <c:pt idx="5">
                  <c:v>44053</c:v>
                </c:pt>
                <c:pt idx="6">
                  <c:v>44054</c:v>
                </c:pt>
                <c:pt idx="7">
                  <c:v>44055</c:v>
                </c:pt>
                <c:pt idx="8">
                  <c:v>44056</c:v>
                </c:pt>
                <c:pt idx="9">
                  <c:v>44057</c:v>
                </c:pt>
                <c:pt idx="10">
                  <c:v>44060</c:v>
                </c:pt>
                <c:pt idx="11">
                  <c:v>44061</c:v>
                </c:pt>
                <c:pt idx="12">
                  <c:v>44062</c:v>
                </c:pt>
                <c:pt idx="13">
                  <c:v>44063</c:v>
                </c:pt>
                <c:pt idx="14">
                  <c:v>44064</c:v>
                </c:pt>
                <c:pt idx="15">
                  <c:v>44067</c:v>
                </c:pt>
                <c:pt idx="16">
                  <c:v>44068</c:v>
                </c:pt>
                <c:pt idx="17">
                  <c:v>44069</c:v>
                </c:pt>
                <c:pt idx="18">
                  <c:v>44070</c:v>
                </c:pt>
                <c:pt idx="19">
                  <c:v>44071</c:v>
                </c:pt>
                <c:pt idx="20">
                  <c:v>44074</c:v>
                </c:pt>
              </c:numCache>
            </c:numRef>
          </c:cat>
          <c:val>
            <c:numRef>
              <c:f>万得!$H$4:$H$24</c:f>
              <c:numCache>
                <c:formatCode>0.00%</c:formatCode>
                <c:ptCount val="21"/>
                <c:pt idx="0">
                  <c:v>2.6201416722060777E-2</c:v>
                </c:pt>
                <c:pt idx="1">
                  <c:v>2.0044831977671818E-2</c:v>
                </c:pt>
                <c:pt idx="2">
                  <c:v>2.8307351757696608E-2</c:v>
                </c:pt>
                <c:pt idx="3">
                  <c:v>2.2371945659276804E-2</c:v>
                </c:pt>
                <c:pt idx="4">
                  <c:v>8.7120119518482309E-3</c:v>
                </c:pt>
                <c:pt idx="5">
                  <c:v>1.1496489828874745E-2</c:v>
                </c:pt>
                <c:pt idx="6">
                  <c:v>-3.4414007088366949E-3</c:v>
                </c:pt>
                <c:pt idx="7">
                  <c:v>-1.5929713996712058E-2</c:v>
                </c:pt>
                <c:pt idx="8">
                  <c:v>-1.523270587841985E-2</c:v>
                </c:pt>
                <c:pt idx="9">
                  <c:v>-3.3452283972378316E-3</c:v>
                </c:pt>
                <c:pt idx="10">
                  <c:v>1.5989443126472658E-2</c:v>
                </c:pt>
                <c:pt idx="11">
                  <c:v>2.0887613818027617E-2</c:v>
                </c:pt>
                <c:pt idx="12">
                  <c:v>1.3447216625266378E-3</c:v>
                </c:pt>
                <c:pt idx="13">
                  <c:v>-1.0954439507531832E-2</c:v>
                </c:pt>
                <c:pt idx="14">
                  <c:v>-3.0422021789466847E-4</c:v>
                </c:pt>
                <c:pt idx="15">
                  <c:v>2.0662666661035667E-2</c:v>
                </c:pt>
                <c:pt idx="16">
                  <c:v>2.3395399327009292E-2</c:v>
                </c:pt>
                <c:pt idx="17">
                  <c:v>3.5257465939859678E-3</c:v>
                </c:pt>
                <c:pt idx="18">
                  <c:v>1.2751325661035651E-2</c:v>
                </c:pt>
                <c:pt idx="19">
                  <c:v>3.1638500620088328E-2</c:v>
                </c:pt>
                <c:pt idx="20">
                  <c:v>2.7249805506434743E-2</c:v>
                </c:pt>
              </c:numCache>
            </c:numRef>
          </c:val>
          <c:smooth val="0"/>
          <c:extLst>
            <c:ext xmlns:c16="http://schemas.microsoft.com/office/drawing/2014/chart" uri="{C3380CC4-5D6E-409C-BE32-E72D297353CC}">
              <c16:uniqueId val="{00000002-6C2A-4BAF-894A-FCF0EFCB8AB4}"/>
            </c:ext>
          </c:extLst>
        </c:ser>
        <c:dLbls>
          <c:showLegendKey val="0"/>
          <c:showVal val="0"/>
          <c:showCatName val="0"/>
          <c:showSerName val="0"/>
          <c:showPercent val="0"/>
          <c:showBubbleSize val="0"/>
        </c:dLbls>
        <c:smooth val="0"/>
        <c:axId val="789449016"/>
        <c:axId val="789450984"/>
      </c:lineChart>
      <c:catAx>
        <c:axId val="789449016"/>
        <c:scaling>
          <c:orientation val="minMax"/>
        </c:scaling>
        <c:delete val="0"/>
        <c:axPos val="b"/>
        <c:numFmt formatCode="yyyy\-mm\-dd"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CN"/>
          </a:p>
        </c:txPr>
        <c:crossAx val="789450984"/>
        <c:crosses val="autoZero"/>
        <c:auto val="0"/>
        <c:lblAlgn val="ctr"/>
        <c:lblOffset val="100"/>
        <c:noMultiLvlLbl val="0"/>
      </c:catAx>
      <c:valAx>
        <c:axId val="78945098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CN"/>
          </a:p>
        </c:txPr>
        <c:crossAx val="7894490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万得!$E$3</c:f>
              <c:strCache>
                <c:ptCount val="1"/>
                <c:pt idx="0">
                  <c:v>富时中国A50</c:v>
                </c:pt>
              </c:strCache>
            </c:strRef>
          </c:tx>
          <c:spPr>
            <a:ln w="38100" cap="rnd">
              <a:solidFill>
                <a:schemeClr val="accent1"/>
              </a:solidFill>
              <a:round/>
            </a:ln>
            <a:effectLst/>
          </c:spPr>
          <c:marker>
            <c:symbol val="none"/>
          </c:marker>
          <c:cat>
            <c:numRef>
              <c:f>万得!$D$4:$D$24</c:f>
              <c:numCache>
                <c:formatCode>yyyy\-m\-d;@</c:formatCode>
                <c:ptCount val="21"/>
                <c:pt idx="0">
                  <c:v>44046</c:v>
                </c:pt>
                <c:pt idx="1">
                  <c:v>44047</c:v>
                </c:pt>
                <c:pt idx="2">
                  <c:v>44048</c:v>
                </c:pt>
                <c:pt idx="3">
                  <c:v>44049</c:v>
                </c:pt>
                <c:pt idx="4">
                  <c:v>44050</c:v>
                </c:pt>
                <c:pt idx="5">
                  <c:v>44053</c:v>
                </c:pt>
                <c:pt idx="6">
                  <c:v>44054</c:v>
                </c:pt>
                <c:pt idx="7">
                  <c:v>44055</c:v>
                </c:pt>
                <c:pt idx="8">
                  <c:v>44056</c:v>
                </c:pt>
                <c:pt idx="9">
                  <c:v>44057</c:v>
                </c:pt>
                <c:pt idx="10">
                  <c:v>44060</c:v>
                </c:pt>
                <c:pt idx="11">
                  <c:v>44061</c:v>
                </c:pt>
                <c:pt idx="12">
                  <c:v>44062</c:v>
                </c:pt>
                <c:pt idx="13">
                  <c:v>44063</c:v>
                </c:pt>
                <c:pt idx="14">
                  <c:v>44064</c:v>
                </c:pt>
                <c:pt idx="15">
                  <c:v>44067</c:v>
                </c:pt>
                <c:pt idx="16">
                  <c:v>44068</c:v>
                </c:pt>
                <c:pt idx="17">
                  <c:v>44069</c:v>
                </c:pt>
                <c:pt idx="18">
                  <c:v>44070</c:v>
                </c:pt>
                <c:pt idx="19">
                  <c:v>44071</c:v>
                </c:pt>
                <c:pt idx="20">
                  <c:v>44074</c:v>
                </c:pt>
              </c:numCache>
            </c:numRef>
          </c:cat>
          <c:val>
            <c:numRef>
              <c:f>万得!$E$4:$E$24</c:f>
              <c:numCache>
                <c:formatCode>0.00%</c:formatCode>
                <c:ptCount val="21"/>
                <c:pt idx="0">
                  <c:v>6.3083390483569257E-3</c:v>
                </c:pt>
                <c:pt idx="1">
                  <c:v>1.39536009883936E-2</c:v>
                </c:pt>
                <c:pt idx="2">
                  <c:v>6.1251092834668786E-3</c:v>
                </c:pt>
                <c:pt idx="3">
                  <c:v>3.3851699063434104E-3</c:v>
                </c:pt>
                <c:pt idx="4">
                  <c:v>-5.3673233272431009E-3</c:v>
                </c:pt>
                <c:pt idx="5">
                  <c:v>5.7390179931626761E-4</c:v>
                </c:pt>
                <c:pt idx="6">
                  <c:v>-1.2695205138810728E-3</c:v>
                </c:pt>
                <c:pt idx="7">
                  <c:v>-2.3394514624353047E-3</c:v>
                </c:pt>
                <c:pt idx="8">
                  <c:v>-6.3109566164268882E-3</c:v>
                </c:pt>
                <c:pt idx="9">
                  <c:v>7.7460383107261777E-3</c:v>
                </c:pt>
                <c:pt idx="10">
                  <c:v>3.0079129082751788E-2</c:v>
                </c:pt>
                <c:pt idx="11">
                  <c:v>2.7101645403288632E-2</c:v>
                </c:pt>
                <c:pt idx="12">
                  <c:v>1.2866655847385333E-2</c:v>
                </c:pt>
                <c:pt idx="13">
                  <c:v>8.5070962270394901E-5</c:v>
                </c:pt>
                <c:pt idx="14">
                  <c:v>6.6944303386609061E-3</c:v>
                </c:pt>
                <c:pt idx="15">
                  <c:v>1.1578157964997837E-2</c:v>
                </c:pt>
                <c:pt idx="16">
                  <c:v>1.763848243873567E-2</c:v>
                </c:pt>
                <c:pt idx="17">
                  <c:v>9.8001748535470057E-3</c:v>
                </c:pt>
                <c:pt idx="18">
                  <c:v>1.0795505112110471E-2</c:v>
                </c:pt>
                <c:pt idx="19">
                  <c:v>3.5118602009245325E-2</c:v>
                </c:pt>
                <c:pt idx="20">
                  <c:v>2.9120444777166465E-2</c:v>
                </c:pt>
              </c:numCache>
            </c:numRef>
          </c:val>
          <c:smooth val="0"/>
          <c:extLst>
            <c:ext xmlns:c16="http://schemas.microsoft.com/office/drawing/2014/chart" uri="{C3380CC4-5D6E-409C-BE32-E72D297353CC}">
              <c16:uniqueId val="{00000000-81EE-4FAC-BD0A-B0433480B106}"/>
            </c:ext>
          </c:extLst>
        </c:ser>
        <c:dLbls>
          <c:showLegendKey val="0"/>
          <c:showVal val="0"/>
          <c:showCatName val="0"/>
          <c:showSerName val="0"/>
          <c:showPercent val="0"/>
          <c:showBubbleSize val="0"/>
        </c:dLbls>
        <c:smooth val="0"/>
        <c:axId val="783005008"/>
        <c:axId val="783007632"/>
      </c:lineChart>
      <c:catAx>
        <c:axId val="783005008"/>
        <c:scaling>
          <c:orientation val="minMax"/>
        </c:scaling>
        <c:delete val="0"/>
        <c:axPos val="b"/>
        <c:numFmt formatCode="yyyy\-m\-d;@"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CN"/>
          </a:p>
        </c:txPr>
        <c:crossAx val="783007632"/>
        <c:crosses val="autoZero"/>
        <c:auto val="0"/>
        <c:lblAlgn val="ctr"/>
        <c:lblOffset val="100"/>
        <c:noMultiLvlLbl val="0"/>
      </c:catAx>
      <c:valAx>
        <c:axId val="78300763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CN"/>
          </a:p>
        </c:txPr>
        <c:crossAx val="7830050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总成交额(万元)</c:v>
                </c:pt>
              </c:strCache>
            </c:strRef>
          </c:tx>
          <c:spPr>
            <a:solidFill>
              <a:schemeClr val="accent1"/>
            </a:solidFill>
            <a:ln>
              <a:noFill/>
            </a:ln>
            <a:effectLst/>
          </c:spPr>
          <c:invertIfNegative val="0"/>
          <c:cat>
            <c:strRef>
              <c:f>Sheet1!$A$2:$A$242</c:f>
              <c:strCache>
                <c:ptCount val="21"/>
                <c:pt idx="0">
                  <c:v>2020-08-03</c:v>
                </c:pt>
                <c:pt idx="1">
                  <c:v>2020-08-04</c:v>
                </c:pt>
                <c:pt idx="2">
                  <c:v>2020-08-05</c:v>
                </c:pt>
                <c:pt idx="3">
                  <c:v>2020-08-06</c:v>
                </c:pt>
                <c:pt idx="4">
                  <c:v>2020-08-07</c:v>
                </c:pt>
                <c:pt idx="5">
                  <c:v>2020-08-10</c:v>
                </c:pt>
                <c:pt idx="6">
                  <c:v>2020-08-11</c:v>
                </c:pt>
                <c:pt idx="7">
                  <c:v>2020-08-12</c:v>
                </c:pt>
                <c:pt idx="8">
                  <c:v>2020-08-13</c:v>
                </c:pt>
                <c:pt idx="9">
                  <c:v>2020-08-14</c:v>
                </c:pt>
                <c:pt idx="10">
                  <c:v>2020-08-17</c:v>
                </c:pt>
                <c:pt idx="11">
                  <c:v>2020-08-18</c:v>
                </c:pt>
                <c:pt idx="12">
                  <c:v>2020-08-19</c:v>
                </c:pt>
                <c:pt idx="13">
                  <c:v>2020-08-20</c:v>
                </c:pt>
                <c:pt idx="14">
                  <c:v>2020-08-21</c:v>
                </c:pt>
                <c:pt idx="15">
                  <c:v>2020-08-24</c:v>
                </c:pt>
                <c:pt idx="16">
                  <c:v>2020-08-25</c:v>
                </c:pt>
                <c:pt idx="17">
                  <c:v>2020-08-26</c:v>
                </c:pt>
                <c:pt idx="18">
                  <c:v>2020-08-27</c:v>
                </c:pt>
                <c:pt idx="19">
                  <c:v>2020-08-28</c:v>
                </c:pt>
                <c:pt idx="20">
                  <c:v>2020-08-31</c:v>
                </c:pt>
              </c:strCache>
            </c:strRef>
          </c:cat>
          <c:val>
            <c:numRef>
              <c:f>Sheet1!$B$2:$B$242</c:f>
              <c:numCache>
                <c:formatCode>#,##0.00</c:formatCode>
                <c:ptCount val="21"/>
                <c:pt idx="0">
                  <c:v>238504.80000000008</c:v>
                </c:pt>
                <c:pt idx="1">
                  <c:v>285223.43</c:v>
                </c:pt>
                <c:pt idx="2">
                  <c:v>232792.96999999997</c:v>
                </c:pt>
                <c:pt idx="3">
                  <c:v>291578.59999999992</c:v>
                </c:pt>
                <c:pt idx="4">
                  <c:v>99667.809999999983</c:v>
                </c:pt>
                <c:pt idx="5">
                  <c:v>143901.44999999998</c:v>
                </c:pt>
                <c:pt idx="6">
                  <c:v>143181.09000000008</c:v>
                </c:pt>
                <c:pt idx="7">
                  <c:v>173105.16000000003</c:v>
                </c:pt>
                <c:pt idx="8">
                  <c:v>181585.84</c:v>
                </c:pt>
                <c:pt idx="9">
                  <c:v>137886.90999999997</c:v>
                </c:pt>
                <c:pt idx="10">
                  <c:v>219775.08</c:v>
                </c:pt>
                <c:pt idx="11">
                  <c:v>195699.80000000005</c:v>
                </c:pt>
                <c:pt idx="12">
                  <c:v>279878.49000000005</c:v>
                </c:pt>
                <c:pt idx="13">
                  <c:v>239474.46000000011</c:v>
                </c:pt>
                <c:pt idx="14">
                  <c:v>257017.24000000011</c:v>
                </c:pt>
                <c:pt idx="15">
                  <c:v>212937.22999999998</c:v>
                </c:pt>
                <c:pt idx="16">
                  <c:v>236578.3</c:v>
                </c:pt>
                <c:pt idx="17">
                  <c:v>161782.57999999999</c:v>
                </c:pt>
                <c:pt idx="18">
                  <c:v>230848.25000000006</c:v>
                </c:pt>
                <c:pt idx="19">
                  <c:v>292806.14</c:v>
                </c:pt>
                <c:pt idx="20">
                  <c:v>308697.81</c:v>
                </c:pt>
              </c:numCache>
            </c:numRef>
          </c:val>
          <c:extLst>
            <c:ext xmlns:c16="http://schemas.microsoft.com/office/drawing/2014/chart" uri="{C3380CC4-5D6E-409C-BE32-E72D297353CC}">
              <c16:uniqueId val="{00000000-472D-4E7C-8852-7D80C69DD677}"/>
            </c:ext>
          </c:extLst>
        </c:ser>
        <c:dLbls>
          <c:showLegendKey val="0"/>
          <c:showVal val="0"/>
          <c:showCatName val="0"/>
          <c:showSerName val="0"/>
          <c:showPercent val="0"/>
          <c:showBubbleSize val="0"/>
        </c:dLbls>
        <c:gapWidth val="100"/>
        <c:overlap val="-27"/>
        <c:axId val="913536360"/>
        <c:axId val="913537016"/>
      </c:barChart>
      <c:lineChart>
        <c:grouping val="standard"/>
        <c:varyColors val="0"/>
        <c:ser>
          <c:idx val="1"/>
          <c:order val="1"/>
          <c:tx>
            <c:strRef>
              <c:f>Sheet1!$C$1</c:f>
              <c:strCache>
                <c:ptCount val="1"/>
                <c:pt idx="0">
                  <c:v>折价率</c:v>
                </c:pt>
              </c:strCache>
            </c:strRef>
          </c:tx>
          <c:spPr>
            <a:ln w="28575" cap="rnd">
              <a:solidFill>
                <a:schemeClr val="accent2"/>
              </a:solidFill>
              <a:round/>
            </a:ln>
            <a:effectLst/>
          </c:spPr>
          <c:marker>
            <c:symbol val="none"/>
          </c:marker>
          <c:cat>
            <c:strRef>
              <c:f>Sheet1!$A$2:$A$242</c:f>
              <c:strCache>
                <c:ptCount val="21"/>
                <c:pt idx="0">
                  <c:v>2020-08-03</c:v>
                </c:pt>
                <c:pt idx="1">
                  <c:v>2020-08-04</c:v>
                </c:pt>
                <c:pt idx="2">
                  <c:v>2020-08-05</c:v>
                </c:pt>
                <c:pt idx="3">
                  <c:v>2020-08-06</c:v>
                </c:pt>
                <c:pt idx="4">
                  <c:v>2020-08-07</c:v>
                </c:pt>
                <c:pt idx="5">
                  <c:v>2020-08-10</c:v>
                </c:pt>
                <c:pt idx="6">
                  <c:v>2020-08-11</c:v>
                </c:pt>
                <c:pt idx="7">
                  <c:v>2020-08-12</c:v>
                </c:pt>
                <c:pt idx="8">
                  <c:v>2020-08-13</c:v>
                </c:pt>
                <c:pt idx="9">
                  <c:v>2020-08-14</c:v>
                </c:pt>
                <c:pt idx="10">
                  <c:v>2020-08-17</c:v>
                </c:pt>
                <c:pt idx="11">
                  <c:v>2020-08-18</c:v>
                </c:pt>
                <c:pt idx="12">
                  <c:v>2020-08-19</c:v>
                </c:pt>
                <c:pt idx="13">
                  <c:v>2020-08-20</c:v>
                </c:pt>
                <c:pt idx="14">
                  <c:v>2020-08-21</c:v>
                </c:pt>
                <c:pt idx="15">
                  <c:v>2020-08-24</c:v>
                </c:pt>
                <c:pt idx="16">
                  <c:v>2020-08-25</c:v>
                </c:pt>
                <c:pt idx="17">
                  <c:v>2020-08-26</c:v>
                </c:pt>
                <c:pt idx="18">
                  <c:v>2020-08-27</c:v>
                </c:pt>
                <c:pt idx="19">
                  <c:v>2020-08-28</c:v>
                </c:pt>
                <c:pt idx="20">
                  <c:v>2020-08-31</c:v>
                </c:pt>
              </c:strCache>
            </c:strRef>
          </c:cat>
          <c:val>
            <c:numRef>
              <c:f>Sheet1!$C$2:$C$242</c:f>
              <c:numCache>
                <c:formatCode>#,##0.00</c:formatCode>
                <c:ptCount val="21"/>
                <c:pt idx="0">
                  <c:v>6.8049806381698579</c:v>
                </c:pt>
                <c:pt idx="1">
                  <c:v>2.2151582114688351</c:v>
                </c:pt>
                <c:pt idx="2">
                  <c:v>6.4939079575126746</c:v>
                </c:pt>
                <c:pt idx="3">
                  <c:v>4.1126236741679385</c:v>
                </c:pt>
                <c:pt idx="4">
                  <c:v>3.7746386628709891</c:v>
                </c:pt>
                <c:pt idx="5">
                  <c:v>6.3904761361805171</c:v>
                </c:pt>
                <c:pt idx="6">
                  <c:v>3.5521783681767891</c:v>
                </c:pt>
                <c:pt idx="7">
                  <c:v>1.4928306568372836</c:v>
                </c:pt>
                <c:pt idx="8">
                  <c:v>6.5956030198215858</c:v>
                </c:pt>
                <c:pt idx="9">
                  <c:v>4.719335150923734</c:v>
                </c:pt>
                <c:pt idx="10">
                  <c:v>4.7457631973004784</c:v>
                </c:pt>
                <c:pt idx="11">
                  <c:v>4.9509231767344586</c:v>
                </c:pt>
                <c:pt idx="12">
                  <c:v>4.844279924043585</c:v>
                </c:pt>
                <c:pt idx="13">
                  <c:v>1.8692382836114307</c:v>
                </c:pt>
                <c:pt idx="14">
                  <c:v>4.0744354875722131</c:v>
                </c:pt>
                <c:pt idx="15">
                  <c:v>5.6995755826740604</c:v>
                </c:pt>
                <c:pt idx="16">
                  <c:v>4.1425372719133025</c:v>
                </c:pt>
                <c:pt idx="17">
                  <c:v>5.8570252171333488</c:v>
                </c:pt>
                <c:pt idx="18">
                  <c:v>5.4050656665333872</c:v>
                </c:pt>
                <c:pt idx="19">
                  <c:v>6.4386625064252367</c:v>
                </c:pt>
                <c:pt idx="20">
                  <c:v>4.3969178939646012</c:v>
                </c:pt>
              </c:numCache>
            </c:numRef>
          </c:val>
          <c:smooth val="0"/>
          <c:extLst>
            <c:ext xmlns:c16="http://schemas.microsoft.com/office/drawing/2014/chart" uri="{C3380CC4-5D6E-409C-BE32-E72D297353CC}">
              <c16:uniqueId val="{00000001-472D-4E7C-8852-7D80C69DD677}"/>
            </c:ext>
          </c:extLst>
        </c:ser>
        <c:dLbls>
          <c:showLegendKey val="0"/>
          <c:showVal val="0"/>
          <c:showCatName val="0"/>
          <c:showSerName val="0"/>
          <c:showPercent val="0"/>
          <c:showBubbleSize val="0"/>
        </c:dLbls>
        <c:marker val="1"/>
        <c:smooth val="0"/>
        <c:axId val="914006920"/>
        <c:axId val="914006592"/>
      </c:lineChart>
      <c:catAx>
        <c:axId val="913536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CN"/>
          </a:p>
        </c:txPr>
        <c:crossAx val="913537016"/>
        <c:crosses val="autoZero"/>
        <c:auto val="1"/>
        <c:lblAlgn val="ctr"/>
        <c:lblOffset val="100"/>
        <c:noMultiLvlLbl val="0"/>
      </c:catAx>
      <c:valAx>
        <c:axId val="91353701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CN"/>
          </a:p>
        </c:txPr>
        <c:crossAx val="913536360"/>
        <c:crosses val="autoZero"/>
        <c:crossBetween val="between"/>
      </c:valAx>
      <c:valAx>
        <c:axId val="914006592"/>
        <c:scaling>
          <c:orientation val="minMax"/>
        </c:scaling>
        <c:delete val="0"/>
        <c:axPos val="r"/>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914006920"/>
        <c:crosses val="max"/>
        <c:crossBetween val="between"/>
      </c:valAx>
      <c:catAx>
        <c:axId val="914006920"/>
        <c:scaling>
          <c:orientation val="minMax"/>
        </c:scaling>
        <c:delete val="1"/>
        <c:axPos val="b"/>
        <c:numFmt formatCode="General" sourceLinked="1"/>
        <c:majorTickMark val="out"/>
        <c:minorTickMark val="none"/>
        <c:tickLblPos val="nextTo"/>
        <c:crossAx val="91400659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Sheet1!$C$1</c:f>
              <c:strCache>
                <c:ptCount val="1"/>
                <c:pt idx="0">
                  <c:v>月成交量(手)</c:v>
                </c:pt>
              </c:strCache>
            </c:strRef>
          </c:tx>
          <c:spPr>
            <a:solidFill>
              <a:schemeClr val="accent1"/>
            </a:solidFill>
            <a:ln>
              <a:noFill/>
            </a:ln>
            <a:effectLst/>
          </c:spPr>
          <c:invertIfNegative val="0"/>
          <c:cat>
            <c:strRef>
              <c:f>Sheet1!$B$2:$B$11</c:f>
              <c:strCache>
                <c:ptCount val="10"/>
                <c:pt idx="0">
                  <c:v>玻璃2101</c:v>
                </c:pt>
                <c:pt idx="1">
                  <c:v>铁矿石2101</c:v>
                </c:pt>
                <c:pt idx="2">
                  <c:v>沪银2012</c:v>
                </c:pt>
                <c:pt idx="3">
                  <c:v>棕榈油2101</c:v>
                </c:pt>
                <c:pt idx="4">
                  <c:v>燃油2101</c:v>
                </c:pt>
                <c:pt idx="5">
                  <c:v>甲醇2101</c:v>
                </c:pt>
                <c:pt idx="6">
                  <c:v>豆粕2101</c:v>
                </c:pt>
                <c:pt idx="7">
                  <c:v>螺纹钢2010</c:v>
                </c:pt>
                <c:pt idx="8">
                  <c:v>玉米2101</c:v>
                </c:pt>
                <c:pt idx="9">
                  <c:v>沥青2012</c:v>
                </c:pt>
              </c:strCache>
            </c:strRef>
          </c:cat>
          <c:val>
            <c:numRef>
              <c:f>Sheet1!$C$2:$C$11</c:f>
              <c:numCache>
                <c:formatCode>#,##0.0000_ </c:formatCode>
                <c:ptCount val="10"/>
                <c:pt idx="0">
                  <c:v>26611785</c:v>
                </c:pt>
                <c:pt idx="1">
                  <c:v>13727525</c:v>
                </c:pt>
                <c:pt idx="2">
                  <c:v>67628787</c:v>
                </c:pt>
                <c:pt idx="3">
                  <c:v>13406117</c:v>
                </c:pt>
                <c:pt idx="4">
                  <c:v>22518207</c:v>
                </c:pt>
                <c:pt idx="5">
                  <c:v>12271532</c:v>
                </c:pt>
                <c:pt idx="6">
                  <c:v>16166063</c:v>
                </c:pt>
                <c:pt idx="7">
                  <c:v>14138434</c:v>
                </c:pt>
                <c:pt idx="8">
                  <c:v>12636756</c:v>
                </c:pt>
                <c:pt idx="9">
                  <c:v>12265312</c:v>
                </c:pt>
              </c:numCache>
            </c:numRef>
          </c:val>
          <c:extLst>
            <c:ext xmlns:c16="http://schemas.microsoft.com/office/drawing/2014/chart" uri="{C3380CC4-5D6E-409C-BE32-E72D297353CC}">
              <c16:uniqueId val="{00000000-CA7F-4E21-967F-36D461B6DCAE}"/>
            </c:ext>
          </c:extLst>
        </c:ser>
        <c:dLbls>
          <c:showLegendKey val="0"/>
          <c:showVal val="0"/>
          <c:showCatName val="0"/>
          <c:showSerName val="0"/>
          <c:showPercent val="0"/>
          <c:showBubbleSize val="0"/>
        </c:dLbls>
        <c:gapWidth val="100"/>
        <c:overlap val="-27"/>
        <c:axId val="800007184"/>
        <c:axId val="800008496"/>
      </c:barChart>
      <c:scatterChart>
        <c:scatterStyle val="lineMarker"/>
        <c:varyColors val="0"/>
        <c:ser>
          <c:idx val="1"/>
          <c:order val="1"/>
          <c:tx>
            <c:strRef>
              <c:f>Sheet1!$D$1</c:f>
              <c:strCache>
                <c:ptCount val="1"/>
                <c:pt idx="0">
                  <c:v>月涨跌幅(%)</c:v>
                </c:pt>
              </c:strCache>
            </c:strRef>
          </c:tx>
          <c:spPr>
            <a:ln w="25400" cap="rnd">
              <a:noFill/>
              <a:round/>
            </a:ln>
            <a:effectLst/>
          </c:spPr>
          <c:marker>
            <c:symbol val="circle"/>
            <c:size val="8"/>
            <c:spPr>
              <a:solidFill>
                <a:schemeClr val="accent2"/>
              </a:solidFill>
              <a:ln w="34925">
                <a:solidFill>
                  <a:schemeClr val="accent2"/>
                </a:solidFill>
              </a:ln>
              <a:effectLst/>
            </c:spPr>
          </c:marker>
          <c:xVal>
            <c:strRef>
              <c:f>Sheet1!$B$2:$B$11</c:f>
              <c:strCache>
                <c:ptCount val="10"/>
                <c:pt idx="0">
                  <c:v>玻璃2101</c:v>
                </c:pt>
                <c:pt idx="1">
                  <c:v>铁矿石2101</c:v>
                </c:pt>
                <c:pt idx="2">
                  <c:v>沪银2012</c:v>
                </c:pt>
                <c:pt idx="3">
                  <c:v>棕榈油2101</c:v>
                </c:pt>
                <c:pt idx="4">
                  <c:v>燃油2101</c:v>
                </c:pt>
                <c:pt idx="5">
                  <c:v>甲醇2101</c:v>
                </c:pt>
                <c:pt idx="6">
                  <c:v>豆粕2101</c:v>
                </c:pt>
                <c:pt idx="7">
                  <c:v>螺纹钢2010</c:v>
                </c:pt>
                <c:pt idx="8">
                  <c:v>玉米2101</c:v>
                </c:pt>
                <c:pt idx="9">
                  <c:v>沥青2012</c:v>
                </c:pt>
              </c:strCache>
            </c:strRef>
          </c:xVal>
          <c:yVal>
            <c:numRef>
              <c:f>Sheet1!$D$2:$D$11</c:f>
              <c:numCache>
                <c:formatCode>#,##0.00_ </c:formatCode>
                <c:ptCount val="10"/>
                <c:pt idx="0">
                  <c:v>12.956200000000001</c:v>
                </c:pt>
                <c:pt idx="1">
                  <c:v>12.0106</c:v>
                </c:pt>
                <c:pt idx="2">
                  <c:v>11.5999</c:v>
                </c:pt>
                <c:pt idx="3">
                  <c:v>7.6471</c:v>
                </c:pt>
                <c:pt idx="4">
                  <c:v>6.7976999999999999</c:v>
                </c:pt>
                <c:pt idx="5">
                  <c:v>3.6107</c:v>
                </c:pt>
                <c:pt idx="6">
                  <c:v>1.8449</c:v>
                </c:pt>
                <c:pt idx="7">
                  <c:v>1.5966</c:v>
                </c:pt>
                <c:pt idx="8">
                  <c:v>0.17710000000000001</c:v>
                </c:pt>
                <c:pt idx="9">
                  <c:v>-3.6246999999999998</c:v>
                </c:pt>
              </c:numCache>
            </c:numRef>
          </c:yVal>
          <c:smooth val="0"/>
          <c:extLst>
            <c:ext xmlns:c16="http://schemas.microsoft.com/office/drawing/2014/chart" uri="{C3380CC4-5D6E-409C-BE32-E72D297353CC}">
              <c16:uniqueId val="{00000001-CA7F-4E21-967F-36D461B6DCAE}"/>
            </c:ext>
          </c:extLst>
        </c:ser>
        <c:dLbls>
          <c:showLegendKey val="0"/>
          <c:showVal val="0"/>
          <c:showCatName val="0"/>
          <c:showSerName val="0"/>
          <c:showPercent val="0"/>
          <c:showBubbleSize val="0"/>
        </c:dLbls>
        <c:axId val="797916448"/>
        <c:axId val="797919072"/>
      </c:scatterChart>
      <c:catAx>
        <c:axId val="800007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CN"/>
          </a:p>
        </c:txPr>
        <c:crossAx val="800008496"/>
        <c:crosses val="autoZero"/>
        <c:auto val="1"/>
        <c:lblAlgn val="ctr"/>
        <c:lblOffset val="100"/>
        <c:noMultiLvlLbl val="0"/>
      </c:catAx>
      <c:valAx>
        <c:axId val="800008496"/>
        <c:scaling>
          <c:orientation val="minMax"/>
        </c:scaling>
        <c:delete val="0"/>
        <c:axPos val="l"/>
        <c:majorGridlines>
          <c:spPr>
            <a:ln w="9525" cap="flat" cmpd="sng" algn="ctr">
              <a:solidFill>
                <a:schemeClr val="tx1">
                  <a:lumMod val="15000"/>
                  <a:lumOff val="85000"/>
                </a:schemeClr>
              </a:solidFill>
              <a:round/>
            </a:ln>
            <a:effectLst/>
          </c:spPr>
        </c:majorGridlines>
        <c:numFmt formatCode="#,##0_ "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CN"/>
          </a:p>
        </c:txPr>
        <c:crossAx val="800007184"/>
        <c:crosses val="autoZero"/>
        <c:crossBetween val="between"/>
      </c:valAx>
      <c:valAx>
        <c:axId val="797919072"/>
        <c:scaling>
          <c:orientation val="minMax"/>
        </c:scaling>
        <c:delete val="0"/>
        <c:axPos val="r"/>
        <c:numFmt formatCode="#,##0.0_ " sourceLinked="0"/>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CN"/>
          </a:p>
        </c:txPr>
        <c:crossAx val="797916448"/>
        <c:crosses val="max"/>
        <c:crossBetween val="midCat"/>
      </c:valAx>
      <c:valAx>
        <c:axId val="797916448"/>
        <c:scaling>
          <c:orientation val="minMax"/>
        </c:scaling>
        <c:delete val="1"/>
        <c:axPos val="b"/>
        <c:numFmt formatCode="General" sourceLinked="1"/>
        <c:majorTickMark val="out"/>
        <c:minorTickMark val="none"/>
        <c:tickLblPos val="nextTo"/>
        <c:crossAx val="797919072"/>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zh-CN" altLang="en-US" sz="1000"/>
              <a:t>总市值</a:t>
            </a:r>
            <a:r>
              <a:rPr lang="en-US" altLang="zh-CN" sz="1000"/>
              <a:t>(</a:t>
            </a:r>
            <a:r>
              <a:rPr lang="zh-CN" altLang="en-US" sz="1000"/>
              <a:t>亿元</a:t>
            </a:r>
            <a:r>
              <a:rPr lang="en-US" altLang="zh-CN" sz="1000"/>
              <a:t>)</a:t>
            </a:r>
          </a:p>
        </c:rich>
      </c:tx>
      <c:layout>
        <c:manualLayout>
          <c:xMode val="edge"/>
          <c:yMode val="edge"/>
          <c:x val="3.2652668416447976E-2"/>
          <c:y val="2.777777777777777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barChart>
        <c:barDir val="col"/>
        <c:grouping val="clustered"/>
        <c:varyColors val="0"/>
        <c:ser>
          <c:idx val="0"/>
          <c:order val="0"/>
          <c:tx>
            <c:strRef>
              <c:f>万得!$C$1</c:f>
              <c:strCache>
                <c:ptCount val="1"/>
                <c:pt idx="0">
                  <c:v>总市值(亿元)</c:v>
                </c:pt>
              </c:strCache>
            </c:strRef>
          </c:tx>
          <c:spPr>
            <a:solidFill>
              <a:schemeClr val="accent1"/>
            </a:solidFill>
            <a:ln>
              <a:noFill/>
            </a:ln>
            <a:effectLst/>
          </c:spPr>
          <c:invertIfNegative val="0"/>
          <c:cat>
            <c:strRef>
              <c:f>万得!$B$2:$B$11</c:f>
              <c:strCache>
                <c:ptCount val="10"/>
                <c:pt idx="0">
                  <c:v>五粮液</c:v>
                </c:pt>
                <c:pt idx="1">
                  <c:v>美的集团</c:v>
                </c:pt>
                <c:pt idx="2">
                  <c:v>宁德时代</c:v>
                </c:pt>
                <c:pt idx="3">
                  <c:v>迈瑞医疗</c:v>
                </c:pt>
                <c:pt idx="4">
                  <c:v>顺丰控股</c:v>
                </c:pt>
                <c:pt idx="5">
                  <c:v>立讯精密</c:v>
                </c:pt>
                <c:pt idx="6">
                  <c:v>海康威视</c:v>
                </c:pt>
                <c:pt idx="7">
                  <c:v>牧原股份</c:v>
                </c:pt>
                <c:pt idx="8">
                  <c:v>格力电器</c:v>
                </c:pt>
                <c:pt idx="9">
                  <c:v>万科A</c:v>
                </c:pt>
              </c:strCache>
            </c:strRef>
          </c:cat>
          <c:val>
            <c:numRef>
              <c:f>万得!$C$2:$C$11</c:f>
              <c:numCache>
                <c:formatCode>#,##0.0000_ </c:formatCode>
                <c:ptCount val="10"/>
                <c:pt idx="0">
                  <c:v>9315.8592000000008</c:v>
                </c:pt>
                <c:pt idx="1">
                  <c:v>4953.1747999999998</c:v>
                </c:pt>
                <c:pt idx="2">
                  <c:v>4806.8697000000002</c:v>
                </c:pt>
                <c:pt idx="3">
                  <c:v>4163.1346999999996</c:v>
                </c:pt>
                <c:pt idx="4">
                  <c:v>3877.5308</c:v>
                </c:pt>
                <c:pt idx="5">
                  <c:v>3841.1291000000001</c:v>
                </c:pt>
                <c:pt idx="6">
                  <c:v>3496.9029999999998</c:v>
                </c:pt>
                <c:pt idx="7">
                  <c:v>3290.5983999999999</c:v>
                </c:pt>
                <c:pt idx="8">
                  <c:v>3278.5733</c:v>
                </c:pt>
                <c:pt idx="9">
                  <c:v>3168.1556</c:v>
                </c:pt>
              </c:numCache>
            </c:numRef>
          </c:val>
          <c:extLst>
            <c:ext xmlns:c16="http://schemas.microsoft.com/office/drawing/2014/chart" uri="{C3380CC4-5D6E-409C-BE32-E72D297353CC}">
              <c16:uniqueId val="{00000000-821A-46D2-895F-B2FE46DFCA77}"/>
            </c:ext>
          </c:extLst>
        </c:ser>
        <c:dLbls>
          <c:showLegendKey val="0"/>
          <c:showVal val="0"/>
          <c:showCatName val="0"/>
          <c:showSerName val="0"/>
          <c:showPercent val="0"/>
          <c:showBubbleSize val="0"/>
        </c:dLbls>
        <c:gapWidth val="219"/>
        <c:overlap val="-27"/>
        <c:axId val="796029008"/>
        <c:axId val="793764504"/>
      </c:barChart>
      <c:catAx>
        <c:axId val="796029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CN"/>
          </a:p>
        </c:txPr>
        <c:crossAx val="793764504"/>
        <c:crosses val="autoZero"/>
        <c:auto val="1"/>
        <c:lblAlgn val="ctr"/>
        <c:lblOffset val="100"/>
        <c:noMultiLvlLbl val="0"/>
      </c:catAx>
      <c:valAx>
        <c:axId val="793764504"/>
        <c:scaling>
          <c:orientation val="minMax"/>
        </c:scaling>
        <c:delete val="0"/>
        <c:axPos val="l"/>
        <c:majorGridlines>
          <c:spPr>
            <a:ln w="9525" cap="flat" cmpd="sng" algn="ctr">
              <a:solidFill>
                <a:schemeClr val="tx1">
                  <a:lumMod val="15000"/>
                  <a:lumOff val="85000"/>
                </a:schemeClr>
              </a:solidFill>
              <a:round/>
            </a:ln>
            <a:effectLst/>
          </c:spPr>
        </c:majorGridlines>
        <c:numFmt formatCode="#,##0_ "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CN"/>
          </a:p>
        </c:txPr>
        <c:crossAx val="7960290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068496-0E47-45CD-BA62-E6988DA66CEA}" type="datetimeFigureOut">
              <a:rPr lang="zh-CN" altLang="en-US" smtClean="0"/>
              <a:t>2020/9/11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A1AEDE-A97D-4FF8-B8CE-E84DB2AF6E51}" type="slidenum">
              <a:rPr lang="zh-CN" altLang="en-US" smtClean="0"/>
              <a:t>‹#›</a:t>
            </a:fld>
            <a:endParaRPr lang="zh-CN" altLang="en-US"/>
          </a:p>
        </p:txBody>
      </p:sp>
    </p:spTree>
    <p:extLst>
      <p:ext uri="{BB962C8B-B14F-4D97-AF65-F5344CB8AC3E}">
        <p14:creationId xmlns:p14="http://schemas.microsoft.com/office/powerpoint/2010/main" val="835632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357406-4E3C-4C33-9D93-C975F75BA8E2}"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altLang="zh-CN" sz="1200" b="0" i="0" u="none" strike="noStrike" kern="120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sp>
        <p:nvSpPr>
          <p:cNvPr id="39939" name="Rectangle 2"/>
          <p:cNvSpPr>
            <a:spLocks noGrp="1" noRot="1" noChangeAspect="1" noChangeArrowheads="1" noTextEdit="1"/>
          </p:cNvSpPr>
          <p:nvPr>
            <p:ph type="sldImg"/>
          </p:nvPr>
        </p:nvSpPr>
        <p:spPr/>
      </p:sp>
      <p:sp>
        <p:nvSpPr>
          <p:cNvPr id="39940" name="Rectangle 3"/>
          <p:cNvSpPr>
            <a:spLocks noGrp="1" noChangeArrowheads="1"/>
          </p:cNvSpPr>
          <p:nvPr>
            <p:ph type="body" idx="1"/>
          </p:nvPr>
        </p:nvSpPr>
        <p:spPr>
          <a:noFill/>
        </p:spPr>
        <p:txBody>
          <a:bodyPr/>
          <a:lstStyle/>
          <a:p>
            <a:pPr eaLnBrk="1" hangingPunct="1"/>
            <a:endParaRPr lang="zh-CN"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TextEdit="1"/>
          </p:cNvSpPr>
          <p:nvPr>
            <p:ph type="sldImg"/>
          </p:nvPr>
        </p:nvSpPr>
        <p:spPr/>
      </p:sp>
      <p:sp>
        <p:nvSpPr>
          <p:cNvPr id="49155"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49156" name="灯片编号占位符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77B8B10-1324-4A89-B636-E7B912D32726}"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TextEdit="1"/>
          </p:cNvSpPr>
          <p:nvPr>
            <p:ph type="sldImg"/>
          </p:nvPr>
        </p:nvSpPr>
        <p:spPr/>
      </p:sp>
      <p:sp>
        <p:nvSpPr>
          <p:cNvPr id="50179" name="备注占位符 2"/>
          <p:cNvSpPr>
            <a:spLocks noGrp="1"/>
          </p:cNvSpPr>
          <p:nvPr>
            <p:ph type="body" idx="1"/>
          </p:nvPr>
        </p:nvSpPr>
        <p:spPr>
          <a:noFill/>
        </p:spPr>
        <p:txBody>
          <a:bodyPr/>
          <a:lstStyle/>
          <a:p>
            <a:r>
              <a:rPr lang="zh-CN" altLang="en-US" dirty="0">
                <a:latin typeface="Arial" panose="020B0604020202020204" pitchFamily="34" charset="0"/>
              </a:rPr>
              <a:t>大宗交易市场降温明显，总成交额几乎腰斩，大宗市场平均折价率走高，环比上升</a:t>
            </a:r>
            <a:r>
              <a:rPr lang="en-US" altLang="zh-CN" dirty="0">
                <a:latin typeface="Arial" panose="020B0604020202020204" pitchFamily="34" charset="0"/>
              </a:rPr>
              <a:t>1.33%</a:t>
            </a:r>
            <a:r>
              <a:rPr lang="zh-CN" altLang="en-US" dirty="0">
                <a:latin typeface="Arial" panose="020B0604020202020204" pitchFamily="34" charset="0"/>
              </a:rPr>
              <a:t>。</a:t>
            </a:r>
          </a:p>
        </p:txBody>
      </p:sp>
      <p:sp>
        <p:nvSpPr>
          <p:cNvPr id="50180" name="灯片编号占位符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30BF4F9-9AEE-448D-B3EC-3F52BE76B531}"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幻灯片图像占位符 1"/>
          <p:cNvSpPr>
            <a:spLocks noGrp="1" noRot="1" noChangeAspect="1" noTextEdit="1"/>
          </p:cNvSpPr>
          <p:nvPr>
            <p:ph type="sldImg"/>
          </p:nvPr>
        </p:nvSpPr>
        <p:spPr/>
      </p:sp>
      <p:sp>
        <p:nvSpPr>
          <p:cNvPr id="51203" name="备注占位符 2"/>
          <p:cNvSpPr>
            <a:spLocks noGrp="1"/>
          </p:cNvSpPr>
          <p:nvPr>
            <p:ph type="body" idx="1"/>
          </p:nvPr>
        </p:nvSpPr>
        <p:spPr>
          <a:noFill/>
        </p:spPr>
        <p:txBody>
          <a:bodyPr/>
          <a:lstStyle/>
          <a:p>
            <a:endParaRPr lang="zh-CN" altLang="en-US" dirty="0">
              <a:latin typeface="Arial" panose="020B0604020202020204" pitchFamily="34" charset="0"/>
            </a:endParaRPr>
          </a:p>
        </p:txBody>
      </p:sp>
      <p:sp>
        <p:nvSpPr>
          <p:cNvPr id="51204" name="灯片编号占位符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7FD96F-1CBF-4627-98CC-F89080831901}"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altLang="zh-CN" sz="1200" b="0" i="0" u="none" strike="noStrike" kern="120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kumimoji="0" lang="zh-CN" alt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此处选出</a:t>
            </a:r>
            <a:r>
              <a:rPr lang="en-US" altLang="zh-CN" sz="1200" dirty="0">
                <a:solidFill>
                  <a:srgbClr val="000000"/>
                </a:solidFill>
                <a:latin typeface="微软雅黑" panose="020B0503020204020204" pitchFamily="34" charset="-122"/>
                <a:ea typeface="微软雅黑" panose="020B0503020204020204" pitchFamily="34" charset="-122"/>
              </a:rPr>
              <a:t>8</a:t>
            </a:r>
            <a:r>
              <a:rPr kumimoji="0" lang="zh-CN" alt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月成交量前</a:t>
            </a:r>
            <a:r>
              <a:rPr kumimoji="0" lang="en-US" altLang="zh-CN"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10</a:t>
            </a:r>
            <a:r>
              <a:rPr kumimoji="0" lang="zh-CN" alt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的商品期货合约。</a:t>
            </a:r>
            <a:endParaRPr lang="zh-C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1"/>
          <p:cNvSpPr>
            <a:spLocks noGrp="1" noRot="1" noChangeAspect="1" noTextEdit="1"/>
          </p:cNvSpPr>
          <p:nvPr>
            <p:ph type="sldImg"/>
          </p:nvPr>
        </p:nvSpPr>
        <p:spPr/>
      </p:sp>
      <p:sp>
        <p:nvSpPr>
          <p:cNvPr id="52227" name="备注占位符 2"/>
          <p:cNvSpPr>
            <a:spLocks noGrp="1"/>
          </p:cNvSpPr>
          <p:nvPr>
            <p:ph type="body" idx="1"/>
          </p:nvPr>
        </p:nvSpPr>
        <p:spPr>
          <a:noFill/>
        </p:spPr>
        <p:txBody>
          <a:bodyPr/>
          <a:lstStyle/>
          <a:p>
            <a:endParaRPr lang="zh-CN" altLang="en-US" dirty="0">
              <a:latin typeface="Arial" panose="020B0604020202020204" pitchFamily="34" charset="0"/>
            </a:endParaRPr>
          </a:p>
        </p:txBody>
      </p:sp>
      <p:sp>
        <p:nvSpPr>
          <p:cNvPr id="52228" name="灯片编号占位符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E2822E-C16A-46B9-9217-5699FA279432}"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altLang="zh-CN" sz="1200" b="0" i="0" u="none" strike="noStrike" kern="120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1"/>
          <p:cNvSpPr>
            <a:spLocks noGrp="1" noRot="1" noChangeAspect="1" noTextEdit="1"/>
          </p:cNvSpPr>
          <p:nvPr>
            <p:ph type="sldImg"/>
          </p:nvPr>
        </p:nvSpPr>
        <p:spPr/>
      </p:sp>
      <p:sp>
        <p:nvSpPr>
          <p:cNvPr id="53251" name="备注占位符 2"/>
          <p:cNvSpPr>
            <a:spLocks noGrp="1"/>
          </p:cNvSpPr>
          <p:nvPr>
            <p:ph type="body" idx="1"/>
          </p:nvPr>
        </p:nvSpPr>
        <p:spPr>
          <a:noFill/>
        </p:spPr>
        <p:txBody>
          <a:bodyPr/>
          <a:lstStyle/>
          <a:p>
            <a:endParaRPr lang="zh-CN" altLang="en-US" dirty="0">
              <a:latin typeface="Arial" panose="020B0604020202020204" pitchFamily="34" charset="0"/>
            </a:endParaRPr>
          </a:p>
        </p:txBody>
      </p:sp>
      <p:sp>
        <p:nvSpPr>
          <p:cNvPr id="53252" name="灯片编号占位符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24A8D8-6A62-4928-A7F1-BD1541A69352}"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altLang="zh-CN" sz="1200" b="0" i="0" u="none" strike="noStrike" kern="120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TextEdit="1"/>
          </p:cNvSpPr>
          <p:nvPr>
            <p:ph type="sldImg"/>
          </p:nvPr>
        </p:nvSpPr>
        <p:spPr/>
      </p:sp>
      <p:sp>
        <p:nvSpPr>
          <p:cNvPr id="55299" name="备注占位符 2"/>
          <p:cNvSpPr>
            <a:spLocks noGrp="1"/>
          </p:cNvSpPr>
          <p:nvPr>
            <p:ph type="body" idx="1"/>
          </p:nvPr>
        </p:nvSpPr>
        <p:spPr>
          <a:noFill/>
        </p:spPr>
        <p:txBody>
          <a:bodyPr/>
          <a:lstStyle/>
          <a:p>
            <a:endParaRPr lang="zh-CN" altLang="en-US" dirty="0">
              <a:latin typeface="Arial" panose="020B0604020202020204" pitchFamily="34" charset="0"/>
            </a:endParaRPr>
          </a:p>
        </p:txBody>
      </p:sp>
      <p:sp>
        <p:nvSpPr>
          <p:cNvPr id="55300" name="灯片编号占位符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E9EE6-3BE6-4A8C-80A8-52CBE14B2DCB}"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altLang="zh-CN" sz="1200" b="0" i="0" u="none" strike="noStrike" kern="120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357406-4E3C-4C33-9D93-C975F75BA8E2}"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altLang="zh-CN" sz="1200" b="0" i="0" u="none" strike="noStrike" kern="120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sp>
        <p:nvSpPr>
          <p:cNvPr id="39939" name="Rectangle 2"/>
          <p:cNvSpPr>
            <a:spLocks noGrp="1" noRot="1" noChangeAspect="1" noChangeArrowheads="1" noTextEdit="1"/>
          </p:cNvSpPr>
          <p:nvPr>
            <p:ph type="sldImg"/>
          </p:nvPr>
        </p:nvSpPr>
        <p:spPr/>
      </p:sp>
      <p:sp>
        <p:nvSpPr>
          <p:cNvPr id="39940" name="Rectangle 3"/>
          <p:cNvSpPr>
            <a:spLocks noGrp="1" noChangeArrowheads="1"/>
          </p:cNvSpPr>
          <p:nvPr>
            <p:ph type="body" idx="1"/>
          </p:nvPr>
        </p:nvSpPr>
        <p:spPr>
          <a:noFill/>
        </p:spPr>
        <p:txBody>
          <a:bodyPr/>
          <a:lstStyle/>
          <a:p>
            <a:pPr eaLnBrk="1" hangingPunct="1"/>
            <a:endParaRPr lang="zh-CN"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p:sp>
      <p:sp>
        <p:nvSpPr>
          <p:cNvPr id="54275" name="备注占位符 2"/>
          <p:cNvSpPr>
            <a:spLocks noGrp="1"/>
          </p:cNvSpPr>
          <p:nvPr>
            <p:ph type="body" idx="1"/>
          </p:nvPr>
        </p:nvSpPr>
        <p:spPr>
          <a:noFill/>
        </p:spPr>
        <p:txBody>
          <a:bodyPr/>
          <a:lstStyle/>
          <a:p>
            <a:endParaRPr lang="zh-CN" altLang="en-US">
              <a:ea typeface="宋体" panose="02010600030101010101" pitchFamily="2" charset="-122"/>
            </a:endParaRPr>
          </a:p>
        </p:txBody>
      </p:sp>
      <p:sp>
        <p:nvSpPr>
          <p:cNvPr id="54276" name="灯片编号占位符 3"/>
          <p:cNvSpPr txBox="1">
            <a:spLocks noGrp="1"/>
          </p:cNvSpPr>
          <p:nvPr/>
        </p:nvSpPr>
        <p:spPr bwMode="auto">
          <a:xfrm>
            <a:off x="3849688" y="9431338"/>
            <a:ext cx="2946400" cy="496887"/>
          </a:xfrm>
          <a:prstGeom prst="rect">
            <a:avLst/>
          </a:prstGeom>
          <a:noFill/>
          <a:ln w="9525">
            <a:noFill/>
            <a:miter lim="800000"/>
          </a:ln>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102CD48E-DF1A-40EA-893E-43C78C7B8506}" type="slidenum">
              <a:rPr kumimoji="0" lang="zh-CN" altLang="en-US" sz="1200" b="0" i="0" u="none" strike="noStrike" kern="1200" cap="none" spc="0" normalizeH="0" baseline="0" noProof="0">
                <a:ln>
                  <a:noFill/>
                </a:ln>
                <a:solidFill>
                  <a:srgbClr val="000000"/>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altLang="zh-CN" sz="1200" b="0" i="0" u="none" strike="noStrike" kern="1200" cap="none" spc="0" normalizeH="0" baseline="0" noProof="0">
              <a:ln>
                <a:noFill/>
              </a:ln>
              <a:solidFill>
                <a:srgbClr val="000000"/>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1"/>
          <p:cNvSpPr>
            <a:spLocks noGrp="1" noRot="1" noChangeAspect="1" noTextEdit="1"/>
          </p:cNvSpPr>
          <p:nvPr>
            <p:ph type="sldImg"/>
          </p:nvPr>
        </p:nvSpPr>
        <p:spPr/>
      </p:sp>
      <p:sp>
        <p:nvSpPr>
          <p:cNvPr id="59395" name="备注占位符 2"/>
          <p:cNvSpPr>
            <a:spLocks noGrp="1"/>
          </p:cNvSpPr>
          <p:nvPr>
            <p:ph type="body" idx="1"/>
          </p:nvPr>
        </p:nvSpPr>
        <p:spPr>
          <a:noFill/>
        </p:spPr>
        <p:txBody>
          <a:bodyPr lIns="91550" tIns="45774" rIns="91550" bIns="45774"/>
          <a:lstStyle/>
          <a:p>
            <a:endParaRPr lang="zh-CN" altLang="en-US">
              <a:latin typeface="Arial" panose="020B0604020202020204" pitchFamily="34" charset="0"/>
            </a:endParaRPr>
          </a:p>
        </p:txBody>
      </p:sp>
      <p:sp>
        <p:nvSpPr>
          <p:cNvPr id="59396" name="灯片编号占位符 3"/>
          <p:cNvSpPr txBox="1">
            <a:spLocks noGrp="1"/>
          </p:cNvSpPr>
          <p:nvPr/>
        </p:nvSpPr>
        <p:spPr bwMode="auto">
          <a:xfrm>
            <a:off x="3849688" y="9432925"/>
            <a:ext cx="2946400" cy="495300"/>
          </a:xfrm>
          <a:prstGeom prst="rect">
            <a:avLst/>
          </a:prstGeom>
          <a:noFill/>
          <a:ln w="9525">
            <a:noFill/>
            <a:miter lim="800000"/>
          </a:ln>
        </p:spPr>
        <p:txBody>
          <a:bodyPr lIns="91550" tIns="45774" rIns="91550" bIns="45774" anchor="b"/>
          <a:lstStyle/>
          <a:p>
            <a:pPr marL="0" marR="0" lvl="0" indent="0" algn="r" defTabSz="915670" rtl="0" eaLnBrk="1" fontAlgn="auto" latinLnBrk="0" hangingPunct="1">
              <a:lnSpc>
                <a:spcPct val="100000"/>
              </a:lnSpc>
              <a:spcBef>
                <a:spcPts val="0"/>
              </a:spcBef>
              <a:spcAft>
                <a:spcPts val="0"/>
              </a:spcAft>
              <a:buClrTx/>
              <a:buSzTx/>
              <a:buFontTx/>
              <a:buNone/>
              <a:tabLst/>
              <a:defRPr/>
            </a:pPr>
            <a:fld id="{54EC2046-CBD9-49BA-BD82-23E1D28F573E}" type="slidenum">
              <a:rPr kumimoji="0" lang="zh-CN" altLang="en-US" sz="1200" b="0" i="0" u="none" strike="noStrike" kern="1200" cap="none" spc="0" normalizeH="0" baseline="0" noProof="0">
                <a:ln>
                  <a:noFill/>
                </a:ln>
                <a:solidFill>
                  <a:srgbClr val="000000"/>
                </a:solidFill>
                <a:effectLst/>
                <a:uLnTx/>
                <a:uFillTx/>
                <a:latin typeface="等线" panose="020F0502020204030204"/>
                <a:ea typeface="等线" panose="02010600030101010101" pitchFamily="2" charset="-122"/>
                <a:cs typeface="+mn-cs"/>
              </a:rPr>
              <a:pPr marL="0" marR="0" lvl="0" indent="0" algn="r" defTabSz="915670" rtl="0" eaLnBrk="1" fontAlgn="auto" latinLnBrk="0" hangingPunct="1">
                <a:lnSpc>
                  <a:spcPct val="100000"/>
                </a:lnSpc>
                <a:spcBef>
                  <a:spcPts val="0"/>
                </a:spcBef>
                <a:spcAft>
                  <a:spcPts val="0"/>
                </a:spcAft>
                <a:buClrTx/>
                <a:buSzTx/>
                <a:buFontTx/>
                <a:buNone/>
                <a:tabLst/>
                <a:defRPr/>
              </a:pPr>
              <a:t>23</a:t>
            </a:fld>
            <a:endParaRPr kumimoji="0" lang="en-US" altLang="zh-CN" sz="1200" b="0" i="0" u="none" strike="noStrike" kern="1200" cap="none" spc="0" normalizeH="0" baseline="0" noProof="0">
              <a:ln>
                <a:noFill/>
              </a:ln>
              <a:solidFill>
                <a:srgbClr val="000000"/>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幻灯片图像占位符 1"/>
          <p:cNvSpPr>
            <a:spLocks noGrp="1" noRot="1" noChangeAspect="1" noTextEdit="1"/>
          </p:cNvSpPr>
          <p:nvPr>
            <p:ph type="sldImg"/>
          </p:nvPr>
        </p:nvSpPr>
        <p:spPr/>
      </p:sp>
      <p:sp>
        <p:nvSpPr>
          <p:cNvPr id="61443" name="备注占位符 2"/>
          <p:cNvSpPr>
            <a:spLocks noGrp="1"/>
          </p:cNvSpPr>
          <p:nvPr>
            <p:ph type="body" idx="1"/>
          </p:nvPr>
        </p:nvSpPr>
        <p:spPr>
          <a:noFill/>
        </p:spPr>
        <p:txBody>
          <a:bodyPr lIns="91550" tIns="45774" rIns="91550" bIns="45774"/>
          <a:lstStyle/>
          <a:p>
            <a:endParaRPr lang="zh-CN" altLang="en-US">
              <a:latin typeface="Arial" panose="020B0604020202020204" pitchFamily="34" charset="0"/>
            </a:endParaRPr>
          </a:p>
        </p:txBody>
      </p:sp>
      <p:sp>
        <p:nvSpPr>
          <p:cNvPr id="61444" name="灯片编号占位符 3"/>
          <p:cNvSpPr txBox="1">
            <a:spLocks noGrp="1"/>
          </p:cNvSpPr>
          <p:nvPr/>
        </p:nvSpPr>
        <p:spPr bwMode="auto">
          <a:xfrm>
            <a:off x="3849688" y="9432925"/>
            <a:ext cx="2946400" cy="495300"/>
          </a:xfrm>
          <a:prstGeom prst="rect">
            <a:avLst/>
          </a:prstGeom>
          <a:noFill/>
          <a:ln w="9525">
            <a:noFill/>
            <a:miter lim="800000"/>
          </a:ln>
        </p:spPr>
        <p:txBody>
          <a:bodyPr lIns="91550" tIns="45774" rIns="91550" bIns="45774" anchor="b"/>
          <a:lstStyle/>
          <a:p>
            <a:pPr marL="0" marR="0" lvl="0" indent="0" algn="r" defTabSz="915670" rtl="0" eaLnBrk="1" fontAlgn="auto" latinLnBrk="0" hangingPunct="1">
              <a:lnSpc>
                <a:spcPct val="100000"/>
              </a:lnSpc>
              <a:spcBef>
                <a:spcPts val="0"/>
              </a:spcBef>
              <a:spcAft>
                <a:spcPts val="0"/>
              </a:spcAft>
              <a:buClrTx/>
              <a:buSzTx/>
              <a:buFontTx/>
              <a:buNone/>
              <a:tabLst/>
              <a:defRPr/>
            </a:pPr>
            <a:fld id="{B66FD792-C4C0-47E5-9BDE-FF08C9B884DB}" type="slidenum">
              <a:rPr kumimoji="0" lang="zh-CN" altLang="en-US" sz="1200" b="0" i="0" u="none" strike="noStrike" kern="1200" cap="none" spc="0" normalizeH="0" baseline="0" noProof="0">
                <a:ln>
                  <a:noFill/>
                </a:ln>
                <a:solidFill>
                  <a:srgbClr val="000000"/>
                </a:solidFill>
                <a:effectLst/>
                <a:uLnTx/>
                <a:uFillTx/>
                <a:latin typeface="等线" panose="020F0502020204030204"/>
                <a:ea typeface="等线" panose="02010600030101010101" pitchFamily="2" charset="-122"/>
                <a:cs typeface="+mn-cs"/>
              </a:rPr>
              <a:pPr marL="0" marR="0" lvl="0" indent="0" algn="r" defTabSz="915670" rtl="0" eaLnBrk="1" fontAlgn="auto" latinLnBrk="0" hangingPunct="1">
                <a:lnSpc>
                  <a:spcPct val="100000"/>
                </a:lnSpc>
                <a:spcBef>
                  <a:spcPts val="0"/>
                </a:spcBef>
                <a:spcAft>
                  <a:spcPts val="0"/>
                </a:spcAft>
                <a:buClrTx/>
                <a:buSzTx/>
                <a:buFontTx/>
                <a:buNone/>
                <a:tabLst/>
                <a:defRPr/>
              </a:pPr>
              <a:t>24</a:t>
            </a:fld>
            <a:endParaRPr kumimoji="0" lang="en-US" altLang="zh-CN" sz="1200" b="0" i="0" u="none" strike="noStrike" kern="1200" cap="none" spc="0" normalizeH="0" baseline="0" noProof="0">
              <a:ln>
                <a:noFill/>
              </a:ln>
              <a:solidFill>
                <a:srgbClr val="000000"/>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幻灯片图像占位符 1"/>
          <p:cNvSpPr>
            <a:spLocks noGrp="1" noRot="1" noChangeAspect="1" noTextEdit="1"/>
          </p:cNvSpPr>
          <p:nvPr>
            <p:ph type="sldImg"/>
          </p:nvPr>
        </p:nvSpPr>
        <p:spPr/>
      </p:sp>
      <p:sp>
        <p:nvSpPr>
          <p:cNvPr id="62467"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62468" name="灯片编号占位符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EEE980-A0B8-4EF9-B18B-052D2CC2DFAA}"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等线"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p:sp>
      <p:sp>
        <p:nvSpPr>
          <p:cNvPr id="40963"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40964" name="灯片编号占位符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5D1252-F4D2-4957-B2AF-B15F6A231658}"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altLang="zh-CN" sz="1200" b="0" i="0" u="none" strike="noStrike" kern="120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p:sp>
      <p:sp>
        <p:nvSpPr>
          <p:cNvPr id="41987" name="备注占位符 2"/>
          <p:cNvSpPr>
            <a:spLocks noGrp="1"/>
          </p:cNvSpPr>
          <p:nvPr>
            <p:ph type="body" idx="1"/>
          </p:nvPr>
        </p:nvSpPr>
        <p:spPr>
          <a:noFill/>
        </p:spPr>
        <p:txBody>
          <a:bodyPr/>
          <a:lstStyle/>
          <a:p>
            <a:endParaRPr lang="zh-CN" altLang="en-US" dirty="0">
              <a:latin typeface="Arial" panose="020B0604020202020204" pitchFamily="34" charset="0"/>
            </a:endParaRPr>
          </a:p>
        </p:txBody>
      </p:sp>
      <p:sp>
        <p:nvSpPr>
          <p:cNvPr id="41988" name="灯片编号占位符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993E6D2-58B9-44CA-9DA2-F9D516F0FA5C}"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p:sp>
      <p:sp>
        <p:nvSpPr>
          <p:cNvPr id="43011" name="备注占位符 2"/>
          <p:cNvSpPr>
            <a:spLocks noGrp="1"/>
          </p:cNvSpPr>
          <p:nvPr>
            <p:ph type="body" idx="1"/>
          </p:nvPr>
        </p:nvSpPr>
        <p:spPr>
          <a:noFill/>
        </p:spPr>
        <p:txBody>
          <a:bodyPr/>
          <a:lstStyle/>
          <a:p>
            <a:endParaRPr lang="zh-CN" altLang="en-US" dirty="0">
              <a:latin typeface="Arial" panose="020B0604020202020204" pitchFamily="34" charset="0"/>
            </a:endParaRPr>
          </a:p>
        </p:txBody>
      </p:sp>
      <p:sp>
        <p:nvSpPr>
          <p:cNvPr id="43012" name="灯片编号占位符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DFAB647-5434-4ABC-A07D-364031E59BF1}"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今年整体上，流动性确实偏紧，但是</a:t>
            </a:r>
            <a:r>
              <a:rPr lang="en-US" altLang="zh-CN" dirty="0"/>
              <a:t>8</a:t>
            </a:r>
            <a:r>
              <a:rPr lang="zh-CN" altLang="en-US" dirty="0"/>
              <a:t>月份的净投放在货币供给上呈现了偏宽松的态势。</a:t>
            </a:r>
            <a:endParaRPr lang="en-US" altLang="zh-CN"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幻灯片图像占位符 1"/>
          <p:cNvSpPr>
            <a:spLocks noGrp="1" noRot="1" noChangeAspect="1" noTextEdit="1"/>
          </p:cNvSpPr>
          <p:nvPr>
            <p:ph type="sldImg"/>
          </p:nvPr>
        </p:nvSpPr>
        <p:spPr/>
      </p:sp>
      <p:sp>
        <p:nvSpPr>
          <p:cNvPr id="45059" name="备注占位符 2"/>
          <p:cNvSpPr>
            <a:spLocks noGrp="1"/>
          </p:cNvSpPr>
          <p:nvPr>
            <p:ph type="body" idx="1"/>
          </p:nvPr>
        </p:nvSpPr>
        <p:spPr>
          <a:noFill/>
        </p:spPr>
        <p:txBody>
          <a:bodyPr/>
          <a:lstStyle/>
          <a:p>
            <a:endParaRPr lang="en-US" altLang="zh-CN" dirty="0">
              <a:latin typeface="Arial" panose="020B0604020202020204" pitchFamily="34" charset="0"/>
            </a:endParaRPr>
          </a:p>
        </p:txBody>
      </p:sp>
      <p:sp>
        <p:nvSpPr>
          <p:cNvPr id="45060" name="灯片编号占位符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44F239-2C94-4817-927E-CC75FBAA7CF6}"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p:cNvSpPr>
            <a:spLocks noGrp="1" noRot="1" noChangeAspect="1" noTextEdit="1"/>
          </p:cNvSpPr>
          <p:nvPr>
            <p:ph type="sldImg"/>
          </p:nvPr>
        </p:nvSpPr>
        <p:spPr/>
      </p:sp>
      <p:sp>
        <p:nvSpPr>
          <p:cNvPr id="48131"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48132" name="灯片编号占位符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E52DA10-8DE6-4A6A-9726-E43521613602}"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p:cNvSpPr>
            <a:spLocks noGrp="1" noRot="1" noChangeAspect="1" noTextEdit="1"/>
          </p:cNvSpPr>
          <p:nvPr>
            <p:ph type="sldImg"/>
          </p:nvPr>
        </p:nvSpPr>
        <p:spPr/>
      </p:sp>
      <p:sp>
        <p:nvSpPr>
          <p:cNvPr id="46083" name="备注占位符 2"/>
          <p:cNvSpPr>
            <a:spLocks noGrp="1"/>
          </p:cNvSpPr>
          <p:nvPr>
            <p:ph type="body" idx="1"/>
          </p:nvPr>
        </p:nvSpPr>
        <p:spPr>
          <a:noFill/>
        </p:spPr>
        <p:txBody>
          <a:bodyPr/>
          <a:lstStyle/>
          <a:p>
            <a:r>
              <a:rPr lang="zh-CN" altLang="en-US" dirty="0">
                <a:latin typeface="Arial" panose="020B0604020202020204" pitchFamily="34" charset="0"/>
              </a:rPr>
              <a:t>富时中国</a:t>
            </a:r>
            <a:r>
              <a:rPr lang="en-US" altLang="zh-CN" dirty="0">
                <a:latin typeface="Arial" panose="020B0604020202020204" pitchFamily="34" charset="0"/>
              </a:rPr>
              <a:t>A50</a:t>
            </a:r>
            <a:r>
              <a:rPr lang="zh-CN" altLang="en-US" dirty="0">
                <a:latin typeface="Arial" panose="020B0604020202020204" pitchFamily="34" charset="0"/>
              </a:rPr>
              <a:t>本月前期涨幅弱于上证指数走势，期货指数方面对</a:t>
            </a:r>
            <a:r>
              <a:rPr lang="en-US" altLang="zh-CN" dirty="0">
                <a:latin typeface="Arial" panose="020B0604020202020204" pitchFamily="34" charset="0"/>
              </a:rPr>
              <a:t>A</a:t>
            </a:r>
            <a:r>
              <a:rPr lang="zh-CN" altLang="en-US" dirty="0">
                <a:latin typeface="Arial" panose="020B0604020202020204" pitchFamily="34" charset="0"/>
              </a:rPr>
              <a:t>股谨慎看多，月末走强，累计涨跌幅基本和上证指数保持一致。</a:t>
            </a:r>
            <a:endParaRPr lang="en-US" altLang="zh-CN" dirty="0">
              <a:latin typeface="Arial" panose="020B0604020202020204" pitchFamily="34" charset="0"/>
            </a:endParaRPr>
          </a:p>
        </p:txBody>
      </p:sp>
      <p:sp>
        <p:nvSpPr>
          <p:cNvPr id="46084" name="灯片编号占位符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ADFC64E-0477-46FF-A69A-C14BF260A05B}"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224C6ED-4744-4F9F-B59A-D11DB5FDB3E4}"/>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E2FABD1A-10D4-4423-8F86-0373DD5B35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387063B3-7291-4BBB-8BD8-16CAF57BC8BE}"/>
              </a:ext>
            </a:extLst>
          </p:cNvPr>
          <p:cNvSpPr>
            <a:spLocks noGrp="1"/>
          </p:cNvSpPr>
          <p:nvPr>
            <p:ph type="dt" sz="half" idx="10"/>
          </p:nvPr>
        </p:nvSpPr>
        <p:spPr/>
        <p:txBody>
          <a:bodyPr/>
          <a:lstStyle/>
          <a:p>
            <a:fld id="{8C2FA68C-DBB8-41FC-A6D2-778105FE653B}" type="datetimeFigureOut">
              <a:rPr lang="zh-CN" altLang="en-US" smtClean="0"/>
              <a:t>2020/9/11</a:t>
            </a:fld>
            <a:endParaRPr lang="zh-CN" altLang="en-US"/>
          </a:p>
        </p:txBody>
      </p:sp>
      <p:sp>
        <p:nvSpPr>
          <p:cNvPr id="5" name="页脚占位符 4">
            <a:extLst>
              <a:ext uri="{FF2B5EF4-FFF2-40B4-BE49-F238E27FC236}">
                <a16:creationId xmlns:a16="http://schemas.microsoft.com/office/drawing/2014/main" id="{D9D83008-61D6-4095-8240-F067658B38C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FFD4D82-31DE-428E-A5AB-B3CC27985A26}"/>
              </a:ext>
            </a:extLst>
          </p:cNvPr>
          <p:cNvSpPr>
            <a:spLocks noGrp="1"/>
          </p:cNvSpPr>
          <p:nvPr>
            <p:ph type="sldNum" sz="quarter" idx="12"/>
          </p:nvPr>
        </p:nvSpPr>
        <p:spPr/>
        <p:txBody>
          <a:body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2079209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B8A3A4D-6ABC-43B6-BA40-BED3CFC658AD}"/>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C13F620E-6BCE-405C-B9BE-9B7A6BF15FB3}"/>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E7DE716-881E-4BD9-96BF-7E709EF7D8EA}"/>
              </a:ext>
            </a:extLst>
          </p:cNvPr>
          <p:cNvSpPr>
            <a:spLocks noGrp="1"/>
          </p:cNvSpPr>
          <p:nvPr>
            <p:ph type="dt" sz="half" idx="10"/>
          </p:nvPr>
        </p:nvSpPr>
        <p:spPr/>
        <p:txBody>
          <a:bodyPr/>
          <a:lstStyle/>
          <a:p>
            <a:fld id="{8C2FA68C-DBB8-41FC-A6D2-778105FE653B}" type="datetimeFigureOut">
              <a:rPr lang="zh-CN" altLang="en-US" smtClean="0"/>
              <a:t>2020/9/11</a:t>
            </a:fld>
            <a:endParaRPr lang="zh-CN" altLang="en-US"/>
          </a:p>
        </p:txBody>
      </p:sp>
      <p:sp>
        <p:nvSpPr>
          <p:cNvPr id="5" name="页脚占位符 4">
            <a:extLst>
              <a:ext uri="{FF2B5EF4-FFF2-40B4-BE49-F238E27FC236}">
                <a16:creationId xmlns:a16="http://schemas.microsoft.com/office/drawing/2014/main" id="{4030CE4A-ED05-4544-969C-39C4CF2B052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899702F-61AA-4897-9EEA-D3E2CA898AC1}"/>
              </a:ext>
            </a:extLst>
          </p:cNvPr>
          <p:cNvSpPr>
            <a:spLocks noGrp="1"/>
          </p:cNvSpPr>
          <p:nvPr>
            <p:ph type="sldNum" sz="quarter" idx="12"/>
          </p:nvPr>
        </p:nvSpPr>
        <p:spPr/>
        <p:txBody>
          <a:body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34772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2D27E7-6D61-4993-9A4D-45D5EF9E9750}"/>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3B99CF94-9D89-4850-81A3-0756C9C158AB}"/>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854A70C-E1D9-4D2A-AB1E-6B87A2848F6D}"/>
              </a:ext>
            </a:extLst>
          </p:cNvPr>
          <p:cNvSpPr>
            <a:spLocks noGrp="1"/>
          </p:cNvSpPr>
          <p:nvPr>
            <p:ph type="dt" sz="half" idx="10"/>
          </p:nvPr>
        </p:nvSpPr>
        <p:spPr/>
        <p:txBody>
          <a:bodyPr/>
          <a:lstStyle/>
          <a:p>
            <a:fld id="{8C2FA68C-DBB8-41FC-A6D2-778105FE653B}" type="datetimeFigureOut">
              <a:rPr lang="zh-CN" altLang="en-US" smtClean="0"/>
              <a:t>2020/9/11</a:t>
            </a:fld>
            <a:endParaRPr lang="zh-CN" altLang="en-US"/>
          </a:p>
        </p:txBody>
      </p:sp>
      <p:sp>
        <p:nvSpPr>
          <p:cNvPr id="5" name="页脚占位符 4">
            <a:extLst>
              <a:ext uri="{FF2B5EF4-FFF2-40B4-BE49-F238E27FC236}">
                <a16:creationId xmlns:a16="http://schemas.microsoft.com/office/drawing/2014/main" id="{4EFD6C3F-A679-4037-832D-A53F49FE66B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7ADAAC8-EC8E-4F08-9BF7-8D2E1DB8A36F}"/>
              </a:ext>
            </a:extLst>
          </p:cNvPr>
          <p:cNvSpPr>
            <a:spLocks noGrp="1"/>
          </p:cNvSpPr>
          <p:nvPr>
            <p:ph type="sldNum" sz="quarter" idx="12"/>
          </p:nvPr>
        </p:nvSpPr>
        <p:spPr/>
        <p:txBody>
          <a:body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29932223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标题幻灯片">
    <p:spTree>
      <p:nvGrpSpPr>
        <p:cNvPr id="1" name=""/>
        <p:cNvGrpSpPr/>
        <p:nvPr/>
      </p:nvGrpSpPr>
      <p:grpSpPr>
        <a:xfrm>
          <a:off x="0" y="0"/>
          <a:ext cx="0" cy="0"/>
          <a:chOff x="0" y="0"/>
          <a:chExt cx="0" cy="0"/>
        </a:xfrm>
      </p:grpSpPr>
      <p:pic>
        <p:nvPicPr>
          <p:cNvPr id="3" name="Picture 35" descr="top"/>
          <p:cNvPicPr>
            <a:picLocks noChangeArrowheads="1"/>
          </p:cNvPicPr>
          <p:nvPr/>
        </p:nvPicPr>
        <p:blipFill>
          <a:blip r:embed="rId2"/>
          <a:srcRect/>
          <a:stretch>
            <a:fillRect/>
          </a:stretch>
        </p:blipFill>
        <p:spPr bwMode="auto">
          <a:xfrm>
            <a:off x="0" y="0"/>
            <a:ext cx="12192000" cy="1130300"/>
          </a:xfrm>
          <a:prstGeom prst="rect">
            <a:avLst/>
          </a:prstGeom>
          <a:noFill/>
          <a:ln w="9525">
            <a:noFill/>
            <a:miter lim="800000"/>
            <a:headEnd/>
            <a:tailEnd/>
          </a:ln>
        </p:spPr>
      </p:pic>
      <p:pic>
        <p:nvPicPr>
          <p:cNvPr id="4" name="Picture 36" descr="bottom"/>
          <p:cNvPicPr>
            <a:picLocks noChangeAspect="1" noChangeArrowheads="1"/>
          </p:cNvPicPr>
          <p:nvPr/>
        </p:nvPicPr>
        <p:blipFill>
          <a:blip r:embed="rId3"/>
          <a:srcRect/>
          <a:stretch>
            <a:fillRect/>
          </a:stretch>
        </p:blipFill>
        <p:spPr bwMode="auto">
          <a:xfrm>
            <a:off x="0" y="5524500"/>
            <a:ext cx="12192000" cy="1333500"/>
          </a:xfrm>
          <a:prstGeom prst="rect">
            <a:avLst/>
          </a:prstGeom>
          <a:noFill/>
          <a:ln w="9525">
            <a:noFill/>
            <a:miter lim="800000"/>
            <a:headEnd/>
            <a:tailEnd/>
          </a:ln>
        </p:spPr>
      </p:pic>
      <p:sp>
        <p:nvSpPr>
          <p:cNvPr id="5" name="Rectangle 41"/>
          <p:cNvSpPr>
            <a:spLocks noChangeArrowheads="1"/>
          </p:cNvSpPr>
          <p:nvPr/>
        </p:nvSpPr>
        <p:spPr bwMode="auto">
          <a:xfrm>
            <a:off x="80434" y="6577014"/>
            <a:ext cx="2944284" cy="236537"/>
          </a:xfrm>
          <a:prstGeom prst="rect">
            <a:avLst/>
          </a:prstGeom>
          <a:noFill/>
          <a:ln w="9525">
            <a:noFill/>
            <a:miter lim="800000"/>
          </a:ln>
        </p:spPr>
        <p:txBody>
          <a:bodyPr/>
          <a:lstStyle/>
          <a:p>
            <a:pPr>
              <a:defRPr/>
            </a:pPr>
            <a:r>
              <a:rPr lang="en-US" altLang="zh-CN" sz="1200" b="1">
                <a:solidFill>
                  <a:schemeClr val="bg1"/>
                </a:solidFill>
                <a:latin typeface="Verdana" panose="020B0604030504040204" pitchFamily="34" charset="0"/>
              </a:rPr>
              <a:t>www.rongke.com</a:t>
            </a:r>
          </a:p>
        </p:txBody>
      </p:sp>
      <p:pic>
        <p:nvPicPr>
          <p:cNvPr id="6" name="Picture 2" descr="rkk"/>
          <p:cNvPicPr>
            <a:picLocks noChangeArrowheads="1"/>
          </p:cNvPicPr>
          <p:nvPr/>
        </p:nvPicPr>
        <p:blipFill>
          <a:blip r:embed="rId4"/>
          <a:srcRect/>
          <a:stretch>
            <a:fillRect/>
          </a:stretch>
        </p:blipFill>
        <p:spPr bwMode="auto">
          <a:xfrm>
            <a:off x="3753862" y="4159181"/>
            <a:ext cx="720000" cy="720000"/>
          </a:xfrm>
          <a:prstGeom prst="rect">
            <a:avLst/>
          </a:prstGeom>
          <a:noFill/>
          <a:ln w="9525">
            <a:noFill/>
            <a:miter lim="800000"/>
            <a:headEnd/>
            <a:tailEnd/>
          </a:ln>
        </p:spPr>
      </p:pic>
      <p:sp>
        <p:nvSpPr>
          <p:cNvPr id="7" name="Text Box 3"/>
          <p:cNvSpPr txBox="1">
            <a:spLocks noChangeArrowheads="1"/>
          </p:cNvSpPr>
          <p:nvPr/>
        </p:nvSpPr>
        <p:spPr bwMode="auto">
          <a:xfrm>
            <a:off x="3854452" y="4637088"/>
            <a:ext cx="5759449" cy="304800"/>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algn="ctr" eaLnBrk="1" hangingPunct="1">
              <a:spcBef>
                <a:spcPct val="20000"/>
              </a:spcBef>
              <a:buClr>
                <a:schemeClr val="hlink"/>
              </a:buClr>
              <a:buFont typeface="Wingdings" panose="05000000000000000000" pitchFamily="2" charset="2"/>
              <a:buNone/>
              <a:defRPr/>
            </a:pPr>
            <a:r>
              <a:rPr lang="en-US" altLang="zh-CN" sz="1400" b="1">
                <a:solidFill>
                  <a:srgbClr val="777777"/>
                </a:solidFill>
                <a:ea typeface="宋体" panose="02010600030101010101" pitchFamily="2" charset="-122"/>
              </a:rPr>
              <a:t>RONGKE INVESTMENT MANAGEMENT CO., LTD</a:t>
            </a:r>
          </a:p>
        </p:txBody>
      </p:sp>
      <p:sp>
        <p:nvSpPr>
          <p:cNvPr id="8" name="Text Box 4"/>
          <p:cNvSpPr txBox="1">
            <a:spLocks noChangeArrowheads="1"/>
          </p:cNvSpPr>
          <p:nvPr/>
        </p:nvSpPr>
        <p:spPr bwMode="auto">
          <a:xfrm>
            <a:off x="3831167" y="4098925"/>
            <a:ext cx="5761567" cy="488950"/>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algn="ctr" eaLnBrk="1" hangingPunct="1">
              <a:spcBef>
                <a:spcPct val="50000"/>
              </a:spcBef>
              <a:defRPr/>
            </a:pPr>
            <a:r>
              <a:rPr lang="zh-CN" altLang="en-US" sz="2600" b="1">
                <a:solidFill>
                  <a:srgbClr val="777777"/>
                </a:solidFill>
                <a:ea typeface="黑体" panose="02010609060101010101" pitchFamily="49" charset="-122"/>
              </a:rPr>
              <a:t>上海融客投资管理有限公司</a:t>
            </a:r>
          </a:p>
        </p:txBody>
      </p:sp>
      <p:sp>
        <p:nvSpPr>
          <p:cNvPr id="3074" name="Rectangle 2"/>
          <p:cNvSpPr>
            <a:spLocks noGrp="1" noChangeArrowheads="1"/>
          </p:cNvSpPr>
          <p:nvPr>
            <p:ph type="ctrTitle" hasCustomPrompt="1"/>
          </p:nvPr>
        </p:nvSpPr>
        <p:spPr bwMode="gray">
          <a:xfrm>
            <a:off x="1775884" y="1773239"/>
            <a:ext cx="8839200" cy="1012825"/>
          </a:xfrm>
          <a:prstGeom prst="rect">
            <a:avLst/>
          </a:prstGeom>
          <a:noFill/>
          <a:ln>
            <a:miter lim="800000"/>
          </a:ln>
        </p:spPr>
        <p:txBody>
          <a:bodyPr vert="horz" wrap="square" lIns="91440" tIns="45720" rIns="91440" bIns="45720" numCol="1" anchor="ctr" anchorCtr="0" compatLnSpc="1"/>
          <a:lstStyle>
            <a:lvl1pPr algn="ctr">
              <a:defRPr sz="3600">
                <a:latin typeface="黑体" panose="02010609060101010101" pitchFamily="49" charset="-122"/>
                <a:ea typeface="黑体" panose="02010609060101010101" pitchFamily="49" charset="-122"/>
              </a:defRPr>
            </a:lvl1pPr>
          </a:lstStyle>
          <a:p>
            <a:r>
              <a:rPr lang="en-US" altLang="zh-CN"/>
              <a:t>Click to edit Master </a:t>
            </a:r>
            <a:br>
              <a:rPr lang="en-US" altLang="zh-CN"/>
            </a:br>
            <a:r>
              <a:rPr lang="en-US" altLang="zh-CN"/>
              <a:t>title style</a:t>
            </a:r>
          </a:p>
        </p:txBody>
      </p:sp>
    </p:spTree>
    <p:extLst>
      <p:ext uri="{BB962C8B-B14F-4D97-AF65-F5344CB8AC3E}">
        <p14:creationId xmlns:p14="http://schemas.microsoft.com/office/powerpoint/2010/main" val="558530943"/>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3" name="Picture 35" descr="top"/>
          <p:cNvPicPr>
            <a:picLocks noChangeArrowheads="1"/>
          </p:cNvPicPr>
          <p:nvPr/>
        </p:nvPicPr>
        <p:blipFill>
          <a:blip r:embed="rId2"/>
          <a:srcRect/>
          <a:stretch>
            <a:fillRect/>
          </a:stretch>
        </p:blipFill>
        <p:spPr bwMode="auto">
          <a:xfrm>
            <a:off x="0" y="0"/>
            <a:ext cx="12192000" cy="1130300"/>
          </a:xfrm>
          <a:prstGeom prst="rect">
            <a:avLst/>
          </a:prstGeom>
          <a:noFill/>
          <a:ln w="9525">
            <a:noFill/>
            <a:miter lim="800000"/>
            <a:headEnd/>
            <a:tailEnd/>
          </a:ln>
        </p:spPr>
      </p:pic>
      <p:pic>
        <p:nvPicPr>
          <p:cNvPr id="4" name="Picture 36" descr="bottom"/>
          <p:cNvPicPr>
            <a:picLocks noChangeAspect="1" noChangeArrowheads="1"/>
          </p:cNvPicPr>
          <p:nvPr/>
        </p:nvPicPr>
        <p:blipFill>
          <a:blip r:embed="rId3"/>
          <a:srcRect/>
          <a:stretch>
            <a:fillRect/>
          </a:stretch>
        </p:blipFill>
        <p:spPr bwMode="auto">
          <a:xfrm>
            <a:off x="0" y="5524500"/>
            <a:ext cx="12192000" cy="1333500"/>
          </a:xfrm>
          <a:prstGeom prst="rect">
            <a:avLst/>
          </a:prstGeom>
          <a:noFill/>
          <a:ln w="9525">
            <a:noFill/>
            <a:miter lim="800000"/>
            <a:headEnd/>
            <a:tailEnd/>
          </a:ln>
        </p:spPr>
      </p:pic>
      <p:sp>
        <p:nvSpPr>
          <p:cNvPr id="5" name="Rectangle 41"/>
          <p:cNvSpPr>
            <a:spLocks noChangeArrowheads="1"/>
          </p:cNvSpPr>
          <p:nvPr/>
        </p:nvSpPr>
        <p:spPr bwMode="auto">
          <a:xfrm>
            <a:off x="80434" y="6577014"/>
            <a:ext cx="2944284" cy="236537"/>
          </a:xfrm>
          <a:prstGeom prst="rect">
            <a:avLst/>
          </a:prstGeom>
          <a:noFill/>
          <a:ln w="9525">
            <a:noFill/>
            <a:miter lim="800000"/>
          </a:ln>
        </p:spPr>
        <p:txBody>
          <a:bodyPr/>
          <a:lstStyle/>
          <a:p>
            <a:pPr>
              <a:defRPr/>
            </a:pPr>
            <a:r>
              <a:rPr lang="en-US" altLang="zh-CN" sz="1200" b="1">
                <a:solidFill>
                  <a:schemeClr val="bg1"/>
                </a:solidFill>
                <a:latin typeface="Verdana" panose="020B0604030504040204" pitchFamily="34" charset="0"/>
              </a:rPr>
              <a:t>www.rongke.com</a:t>
            </a:r>
          </a:p>
        </p:txBody>
      </p:sp>
      <p:pic>
        <p:nvPicPr>
          <p:cNvPr id="6" name="Picture 2" descr="rkk"/>
          <p:cNvPicPr>
            <a:picLocks noChangeArrowheads="1"/>
          </p:cNvPicPr>
          <p:nvPr/>
        </p:nvPicPr>
        <p:blipFill>
          <a:blip r:embed="rId4"/>
          <a:srcRect/>
          <a:stretch>
            <a:fillRect/>
          </a:stretch>
        </p:blipFill>
        <p:spPr bwMode="auto">
          <a:xfrm>
            <a:off x="3761490" y="4159181"/>
            <a:ext cx="720000" cy="720000"/>
          </a:xfrm>
          <a:prstGeom prst="rect">
            <a:avLst/>
          </a:prstGeom>
          <a:noFill/>
          <a:ln w="9525">
            <a:noFill/>
            <a:miter lim="800000"/>
            <a:headEnd/>
            <a:tailEnd/>
          </a:ln>
        </p:spPr>
      </p:pic>
      <p:sp>
        <p:nvSpPr>
          <p:cNvPr id="7" name="Text Box 3"/>
          <p:cNvSpPr txBox="1">
            <a:spLocks noChangeArrowheads="1"/>
          </p:cNvSpPr>
          <p:nvPr/>
        </p:nvSpPr>
        <p:spPr bwMode="auto">
          <a:xfrm>
            <a:off x="3854452" y="4637088"/>
            <a:ext cx="5759449" cy="304800"/>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algn="ctr" eaLnBrk="1" hangingPunct="1">
              <a:spcBef>
                <a:spcPct val="20000"/>
              </a:spcBef>
              <a:buClr>
                <a:schemeClr val="hlink"/>
              </a:buClr>
              <a:buFont typeface="Wingdings" panose="05000000000000000000" pitchFamily="2" charset="2"/>
              <a:buNone/>
              <a:defRPr/>
            </a:pPr>
            <a:r>
              <a:rPr lang="en-US" altLang="zh-CN" sz="1400" b="1">
                <a:solidFill>
                  <a:srgbClr val="777777"/>
                </a:solidFill>
                <a:ea typeface="宋体" panose="02010600030101010101" pitchFamily="2" charset="-122"/>
              </a:rPr>
              <a:t>RONGKE INVESTMENT MANAGEMENT CO., LTD</a:t>
            </a:r>
          </a:p>
        </p:txBody>
      </p:sp>
      <p:sp>
        <p:nvSpPr>
          <p:cNvPr id="8" name="Text Box 4"/>
          <p:cNvSpPr txBox="1">
            <a:spLocks noChangeArrowheads="1"/>
          </p:cNvSpPr>
          <p:nvPr/>
        </p:nvSpPr>
        <p:spPr bwMode="auto">
          <a:xfrm>
            <a:off x="3831167" y="4098925"/>
            <a:ext cx="5761567" cy="488950"/>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algn="ctr" eaLnBrk="1" hangingPunct="1">
              <a:spcBef>
                <a:spcPct val="50000"/>
              </a:spcBef>
              <a:defRPr/>
            </a:pPr>
            <a:r>
              <a:rPr lang="zh-CN" altLang="en-US" sz="2600" b="1">
                <a:solidFill>
                  <a:srgbClr val="777777"/>
                </a:solidFill>
                <a:ea typeface="黑体" panose="02010609060101010101" pitchFamily="49" charset="-122"/>
              </a:rPr>
              <a:t>上海融客投资管理有限公司</a:t>
            </a:r>
          </a:p>
        </p:txBody>
      </p:sp>
      <p:sp>
        <p:nvSpPr>
          <p:cNvPr id="3074" name="Rectangle 2"/>
          <p:cNvSpPr>
            <a:spLocks noGrp="1" noChangeArrowheads="1"/>
          </p:cNvSpPr>
          <p:nvPr>
            <p:ph type="ctrTitle" hasCustomPrompt="1"/>
          </p:nvPr>
        </p:nvSpPr>
        <p:spPr bwMode="gray">
          <a:xfrm>
            <a:off x="1775884" y="1773239"/>
            <a:ext cx="8839200" cy="1012825"/>
          </a:xfrm>
          <a:prstGeom prst="rect">
            <a:avLst/>
          </a:prstGeom>
          <a:noFill/>
          <a:ln>
            <a:miter lim="800000"/>
          </a:ln>
        </p:spPr>
        <p:txBody>
          <a:bodyPr vert="horz" wrap="square" lIns="91440" tIns="45720" rIns="91440" bIns="45720" numCol="1" anchor="ctr" anchorCtr="0" compatLnSpc="1"/>
          <a:lstStyle>
            <a:lvl1pPr algn="ctr">
              <a:defRPr sz="3600">
                <a:latin typeface="黑体" panose="02010609060101010101" pitchFamily="49" charset="-122"/>
                <a:ea typeface="黑体" panose="02010609060101010101" pitchFamily="49" charset="-122"/>
              </a:defRPr>
            </a:lvl1pPr>
          </a:lstStyle>
          <a:p>
            <a:r>
              <a:rPr lang="en-US" altLang="zh-CN"/>
              <a:t>Click to edit Master </a:t>
            </a:r>
            <a:br>
              <a:rPr lang="en-US" altLang="zh-CN"/>
            </a:br>
            <a:r>
              <a:rPr lang="en-US" altLang="zh-CN"/>
              <a:t>title style</a:t>
            </a:r>
          </a:p>
        </p:txBody>
      </p:sp>
    </p:spTree>
    <p:extLst>
      <p:ext uri="{BB962C8B-B14F-4D97-AF65-F5344CB8AC3E}">
        <p14:creationId xmlns:p14="http://schemas.microsoft.com/office/powerpoint/2010/main" val="870425334"/>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600" y="1600201"/>
            <a:ext cx="109728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343389896"/>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1626340494"/>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962792186"/>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462616883"/>
      </p:ext>
    </p:extLst>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3" name="Picture 7" descr="bottom"/>
          <p:cNvPicPr>
            <a:picLocks noChangeArrowheads="1"/>
          </p:cNvPicPr>
          <p:nvPr userDrawn="1"/>
        </p:nvPicPr>
        <p:blipFill>
          <a:blip r:embed="rId2"/>
          <a:srcRect/>
          <a:stretch>
            <a:fillRect/>
          </a:stretch>
        </p:blipFill>
        <p:spPr bwMode="auto">
          <a:xfrm>
            <a:off x="0" y="1588"/>
            <a:ext cx="12192000" cy="906462"/>
          </a:xfrm>
          <a:prstGeom prst="rect">
            <a:avLst/>
          </a:prstGeom>
          <a:noFill/>
          <a:ln w="9525">
            <a:noFill/>
            <a:miter lim="800000"/>
            <a:headEnd/>
            <a:tailEnd/>
          </a:ln>
        </p:spPr>
      </p:pic>
      <p:sp>
        <p:nvSpPr>
          <p:cNvPr id="2" name="标题 1"/>
          <p:cNvSpPr>
            <a:spLocks noGrp="1"/>
          </p:cNvSpPr>
          <p:nvPr>
            <p:ph type="title"/>
          </p:nvPr>
        </p:nvSpPr>
        <p:spPr>
          <a:xfrm>
            <a:off x="609600" y="274638"/>
            <a:ext cx="10972800" cy="1143000"/>
          </a:xfrm>
          <a:prstGeom prst="rect">
            <a:avLst/>
          </a:prstGeom>
        </p:spPr>
        <p:txBody>
          <a:bodyPr/>
          <a:lstStyle/>
          <a:p>
            <a:r>
              <a:rPr lang="zh-CN" altLang="en-US" dirty="0"/>
              <a:t>单击此处编辑母版标题样式</a:t>
            </a:r>
          </a:p>
        </p:txBody>
      </p:sp>
    </p:spTree>
    <p:extLst>
      <p:ext uri="{BB962C8B-B14F-4D97-AF65-F5344CB8AC3E}">
        <p14:creationId xmlns:p14="http://schemas.microsoft.com/office/powerpoint/2010/main" val="394035457"/>
      </p:ext>
    </p:extLst>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6901329"/>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70794EC-99FB-47CC-B8C1-50C5ED4E5C2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8B6F781-033E-456D-9485-4B5C3B1D26B4}"/>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407EF9D-3AB6-433E-82F1-E42439106463}"/>
              </a:ext>
            </a:extLst>
          </p:cNvPr>
          <p:cNvSpPr>
            <a:spLocks noGrp="1"/>
          </p:cNvSpPr>
          <p:nvPr>
            <p:ph type="dt" sz="half" idx="10"/>
          </p:nvPr>
        </p:nvSpPr>
        <p:spPr/>
        <p:txBody>
          <a:bodyPr/>
          <a:lstStyle/>
          <a:p>
            <a:fld id="{8C2FA68C-DBB8-41FC-A6D2-778105FE653B}" type="datetimeFigureOut">
              <a:rPr lang="zh-CN" altLang="en-US" smtClean="0"/>
              <a:t>2020/9/11</a:t>
            </a:fld>
            <a:endParaRPr lang="zh-CN" altLang="en-US"/>
          </a:p>
        </p:txBody>
      </p:sp>
      <p:sp>
        <p:nvSpPr>
          <p:cNvPr id="5" name="页脚占位符 4">
            <a:extLst>
              <a:ext uri="{FF2B5EF4-FFF2-40B4-BE49-F238E27FC236}">
                <a16:creationId xmlns:a16="http://schemas.microsoft.com/office/drawing/2014/main" id="{AC991CF3-518D-430E-B047-04AC1AF8DF2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3029C04-66FA-462F-84FF-B9C397DE24DC}"/>
              </a:ext>
            </a:extLst>
          </p:cNvPr>
          <p:cNvSpPr>
            <a:spLocks noGrp="1"/>
          </p:cNvSpPr>
          <p:nvPr>
            <p:ph type="sldNum" sz="quarter" idx="12"/>
          </p:nvPr>
        </p:nvSpPr>
        <p:spPr/>
        <p:txBody>
          <a:body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22208353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4146829984"/>
      </p:ext>
    </p:extLst>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40381006"/>
      </p:ext>
    </p:extLst>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911010876"/>
      </p:ext>
    </p:extLst>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9134657"/>
      </p:ext>
    </p:extLst>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extLst>
      <p:ext uri="{BB962C8B-B14F-4D97-AF65-F5344CB8AC3E}">
        <p14:creationId xmlns:p14="http://schemas.microsoft.com/office/powerpoint/2010/main" val="1273282735"/>
      </p:ext>
    </p:extLst>
  </p:cSld>
  <p:clrMapOvr>
    <a:masterClrMapping/>
  </p:clrMapOvr>
  <p:transition>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600" y="1600201"/>
            <a:ext cx="109728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744519729"/>
      </p:ext>
    </p:extLst>
  </p:cSld>
  <p:clrMapOvr>
    <a:masterClrMapping/>
  </p:clrMapOvr>
  <p:transition>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686482763"/>
      </p:ext>
    </p:extLst>
  </p:cSld>
  <p:clrMapOvr>
    <a:masterClrMapping/>
  </p:clrMapOvr>
  <p:transition>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059059168"/>
      </p:ext>
    </p:extLst>
  </p:cSld>
  <p:clrMapOvr>
    <a:masterClrMapping/>
  </p:clrMapOvr>
  <p:transition>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106334800"/>
      </p:ext>
    </p:extLst>
  </p:cSld>
  <p:clrMapOvr>
    <a:masterClrMapping/>
  </p:clrMapOvr>
  <p:transition>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712273363"/>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77BAA25-94E7-4D96-95E0-C504B1917814}"/>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096998AC-675E-4512-9156-9D80F3B1D3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6C458FFB-4239-4388-AD8D-4FBF3D2B068C}"/>
              </a:ext>
            </a:extLst>
          </p:cNvPr>
          <p:cNvSpPr>
            <a:spLocks noGrp="1"/>
          </p:cNvSpPr>
          <p:nvPr>
            <p:ph type="dt" sz="half" idx="10"/>
          </p:nvPr>
        </p:nvSpPr>
        <p:spPr/>
        <p:txBody>
          <a:bodyPr/>
          <a:lstStyle/>
          <a:p>
            <a:fld id="{8C2FA68C-DBB8-41FC-A6D2-778105FE653B}" type="datetimeFigureOut">
              <a:rPr lang="zh-CN" altLang="en-US" smtClean="0"/>
              <a:t>2020/9/11</a:t>
            </a:fld>
            <a:endParaRPr lang="zh-CN" altLang="en-US"/>
          </a:p>
        </p:txBody>
      </p:sp>
      <p:sp>
        <p:nvSpPr>
          <p:cNvPr id="5" name="页脚占位符 4">
            <a:extLst>
              <a:ext uri="{FF2B5EF4-FFF2-40B4-BE49-F238E27FC236}">
                <a16:creationId xmlns:a16="http://schemas.microsoft.com/office/drawing/2014/main" id="{466B5EE3-F70A-4AAE-A302-C65493157FB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687B3D8-66D1-4657-8186-5E4A57FF08BA}"/>
              </a:ext>
            </a:extLst>
          </p:cNvPr>
          <p:cNvSpPr>
            <a:spLocks noGrp="1"/>
          </p:cNvSpPr>
          <p:nvPr>
            <p:ph type="sldNum" sz="quarter" idx="12"/>
          </p:nvPr>
        </p:nvSpPr>
        <p:spPr/>
        <p:txBody>
          <a:body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16186912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2136698"/>
      </p:ext>
    </p:extLst>
  </p:cSld>
  <p:clrMapOvr>
    <a:masterClrMapping/>
  </p:clrMapOvr>
  <p:transition>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3236404903"/>
      </p:ext>
    </p:extLst>
  </p:cSld>
  <p:clrMapOvr>
    <a:masterClrMapping/>
  </p:clrMapOvr>
  <p:transition>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3625603688"/>
      </p:ext>
    </p:extLst>
  </p:cSld>
  <p:clrMapOvr>
    <a:masterClrMapping/>
  </p:clrMapOvr>
  <p:transition>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830600975"/>
      </p:ext>
    </p:extLst>
  </p:cSld>
  <p:clrMapOvr>
    <a:masterClrMapping/>
  </p:clrMapOvr>
  <p:transition>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285671464"/>
      </p:ext>
    </p:extLst>
  </p:cSld>
  <p:clrMapOvr>
    <a:masterClrMapping/>
  </p:clrMapOvr>
  <p:transition>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表格占位符 2"/>
          <p:cNvSpPr>
            <a:spLocks noGrp="1"/>
          </p:cNvSpPr>
          <p:nvPr>
            <p:ph type="tbl" idx="1"/>
          </p:nvPr>
        </p:nvSpPr>
        <p:spPr>
          <a:xfrm>
            <a:off x="609600" y="1600201"/>
            <a:ext cx="10972800" cy="4525963"/>
          </a:xfrm>
          <a:prstGeom prst="rect">
            <a:avLst/>
          </a:prstGeom>
        </p:spPr>
        <p:txBody>
          <a:bodyPr/>
          <a:lstStyle/>
          <a:p>
            <a:pPr lvl="0"/>
            <a:endParaRPr lang="zh-CN" altLang="en-US" noProof="0"/>
          </a:p>
        </p:txBody>
      </p:sp>
    </p:spTree>
    <p:extLst>
      <p:ext uri="{BB962C8B-B14F-4D97-AF65-F5344CB8AC3E}">
        <p14:creationId xmlns:p14="http://schemas.microsoft.com/office/powerpoint/2010/main" val="632405125"/>
      </p:ext>
    </p:extLst>
  </p:cSld>
  <p:clrMapOvr>
    <a:masterClrMapping/>
  </p:clrMapOvr>
  <p:transition>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274639"/>
            <a:ext cx="10972800" cy="585152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794537783"/>
      </p:ext>
    </p:extLst>
  </p:cSld>
  <p:clrMapOvr>
    <a:masterClrMapping/>
  </p:clrMapOvr>
  <p:transition>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extLst>
      <p:ext uri="{BB962C8B-B14F-4D97-AF65-F5344CB8AC3E}">
        <p14:creationId xmlns:p14="http://schemas.microsoft.com/office/powerpoint/2010/main" val="3289048854"/>
      </p:ext>
    </p:extLst>
  </p:cSld>
  <p:clrMapOvr>
    <a:masterClrMapping/>
  </p:clrMapOvr>
  <p:transition>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600" y="1600201"/>
            <a:ext cx="109728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88877115"/>
      </p:ext>
    </p:extLst>
  </p:cSld>
  <p:clrMapOvr>
    <a:masterClrMapping/>
  </p:clrMapOvr>
  <p:transition>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55154507"/>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4F1757-4F73-4B37-999A-C3591B05912B}"/>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3EB140B5-AC30-4027-AB6A-2AD1F2ABD021}"/>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3BE99D27-8CDB-48C0-B815-4FC9061BE6DB}"/>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9FCD9BD5-4C04-49FB-8AC9-B08B8F0523EF}"/>
              </a:ext>
            </a:extLst>
          </p:cNvPr>
          <p:cNvSpPr>
            <a:spLocks noGrp="1"/>
          </p:cNvSpPr>
          <p:nvPr>
            <p:ph type="dt" sz="half" idx="10"/>
          </p:nvPr>
        </p:nvSpPr>
        <p:spPr/>
        <p:txBody>
          <a:bodyPr/>
          <a:lstStyle/>
          <a:p>
            <a:fld id="{8C2FA68C-DBB8-41FC-A6D2-778105FE653B}" type="datetimeFigureOut">
              <a:rPr lang="zh-CN" altLang="en-US" smtClean="0"/>
              <a:t>2020/9/11</a:t>
            </a:fld>
            <a:endParaRPr lang="zh-CN" altLang="en-US"/>
          </a:p>
        </p:txBody>
      </p:sp>
      <p:sp>
        <p:nvSpPr>
          <p:cNvPr id="6" name="页脚占位符 5">
            <a:extLst>
              <a:ext uri="{FF2B5EF4-FFF2-40B4-BE49-F238E27FC236}">
                <a16:creationId xmlns:a16="http://schemas.microsoft.com/office/drawing/2014/main" id="{8D68C260-478F-4D18-A797-8965EB3EF01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61782DC-D41A-4C32-80B3-4178C5BF4D78}"/>
              </a:ext>
            </a:extLst>
          </p:cNvPr>
          <p:cNvSpPr>
            <a:spLocks noGrp="1"/>
          </p:cNvSpPr>
          <p:nvPr>
            <p:ph type="sldNum" sz="quarter" idx="12"/>
          </p:nvPr>
        </p:nvSpPr>
        <p:spPr/>
        <p:txBody>
          <a:body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19519088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802734182"/>
      </p:ext>
    </p:extLst>
  </p:cSld>
  <p:clrMapOvr>
    <a:masterClrMapping/>
  </p:clrMapOvr>
  <p:transition>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904240269"/>
      </p:ext>
    </p:extLst>
  </p:cSld>
  <p:clrMapOvr>
    <a:masterClrMapping/>
  </p:clrMapOvr>
  <p:transition>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279022678"/>
      </p:ext>
    </p:extLst>
  </p:cSld>
  <p:clrMapOvr>
    <a:masterClrMapping/>
  </p:clrMapOvr>
  <p:transition>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0508744"/>
      </p:ext>
    </p:extLst>
  </p:cSld>
  <p:clrMapOvr>
    <a:masterClrMapping/>
  </p:clrMapOvr>
  <p:transition>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295416339"/>
      </p:ext>
    </p:extLst>
  </p:cSld>
  <p:clrMapOvr>
    <a:masterClrMapping/>
  </p:clrMapOvr>
  <p:transition>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1263693923"/>
      </p:ext>
    </p:extLst>
  </p:cSld>
  <p:clrMapOvr>
    <a:masterClrMapping/>
  </p:clrMapOvr>
  <p:transition>
    <p:wipe dir="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01033184"/>
      </p:ext>
    </p:extLst>
  </p:cSld>
  <p:clrMapOvr>
    <a:masterClrMapping/>
  </p:clrMapOvr>
  <p:transition>
    <p:wipe dir="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842669723"/>
      </p:ext>
    </p:extLst>
  </p:cSld>
  <p:clrMapOvr>
    <a:masterClrMapping/>
  </p:clrMapOvr>
  <p:transition>
    <p:wipe dir="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表格占位符 2"/>
          <p:cNvSpPr>
            <a:spLocks noGrp="1"/>
          </p:cNvSpPr>
          <p:nvPr>
            <p:ph type="tbl" idx="1"/>
          </p:nvPr>
        </p:nvSpPr>
        <p:spPr>
          <a:xfrm>
            <a:off x="609600" y="1600201"/>
            <a:ext cx="10972800" cy="4525963"/>
          </a:xfrm>
          <a:prstGeom prst="rect">
            <a:avLst/>
          </a:prstGeom>
        </p:spPr>
        <p:txBody>
          <a:bodyPr/>
          <a:lstStyle/>
          <a:p>
            <a:pPr lvl="0"/>
            <a:endParaRPr lang="zh-CN" altLang="en-US" noProof="0"/>
          </a:p>
        </p:txBody>
      </p:sp>
    </p:spTree>
    <p:extLst>
      <p:ext uri="{BB962C8B-B14F-4D97-AF65-F5344CB8AC3E}">
        <p14:creationId xmlns:p14="http://schemas.microsoft.com/office/powerpoint/2010/main" val="1075658945"/>
      </p:ext>
    </p:extLst>
  </p:cSld>
  <p:clrMapOvr>
    <a:masterClrMapping/>
  </p:clrMapOvr>
  <p:transition>
    <p:wipe dir="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274639"/>
            <a:ext cx="10972800" cy="585152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468564859"/>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E338454-5BD5-45C4-8FBE-C297D8A9349F}"/>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D23380C-6E8B-464F-A527-AA065F8498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FE9770D7-C2E7-4294-AA1A-09F352D5D8CD}"/>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45814A7D-5825-4580-9E37-F170AC3231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F1BA75D6-2DDB-4F62-A4BD-86A0AB31FFC5}"/>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DAD12B6F-7B6F-4177-8715-69311746194A}"/>
              </a:ext>
            </a:extLst>
          </p:cNvPr>
          <p:cNvSpPr>
            <a:spLocks noGrp="1"/>
          </p:cNvSpPr>
          <p:nvPr>
            <p:ph type="dt" sz="half" idx="10"/>
          </p:nvPr>
        </p:nvSpPr>
        <p:spPr/>
        <p:txBody>
          <a:bodyPr/>
          <a:lstStyle/>
          <a:p>
            <a:fld id="{8C2FA68C-DBB8-41FC-A6D2-778105FE653B}" type="datetimeFigureOut">
              <a:rPr lang="zh-CN" altLang="en-US" smtClean="0"/>
              <a:t>2020/9/11</a:t>
            </a:fld>
            <a:endParaRPr lang="zh-CN" altLang="en-US"/>
          </a:p>
        </p:txBody>
      </p:sp>
      <p:sp>
        <p:nvSpPr>
          <p:cNvPr id="8" name="页脚占位符 7">
            <a:extLst>
              <a:ext uri="{FF2B5EF4-FFF2-40B4-BE49-F238E27FC236}">
                <a16:creationId xmlns:a16="http://schemas.microsoft.com/office/drawing/2014/main" id="{CD98229E-7C19-4B9D-AF48-07510CC01D7F}"/>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7439D91A-2B78-4C8C-B66E-DD114168A634}"/>
              </a:ext>
            </a:extLst>
          </p:cNvPr>
          <p:cNvSpPr>
            <a:spLocks noGrp="1"/>
          </p:cNvSpPr>
          <p:nvPr>
            <p:ph type="sldNum" sz="quarter" idx="12"/>
          </p:nvPr>
        </p:nvSpPr>
        <p:spPr/>
        <p:txBody>
          <a:body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14989086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extLst>
      <p:ext uri="{BB962C8B-B14F-4D97-AF65-F5344CB8AC3E}">
        <p14:creationId xmlns:p14="http://schemas.microsoft.com/office/powerpoint/2010/main" val="667764563"/>
      </p:ext>
    </p:extLst>
  </p:cSld>
  <p:clrMapOvr>
    <a:masterClrMapping/>
  </p:clrMapOvr>
  <p:transition>
    <p:wipe dir="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600" y="1600201"/>
            <a:ext cx="109728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423750893"/>
      </p:ext>
    </p:extLst>
  </p:cSld>
  <p:clrMapOvr>
    <a:masterClrMapping/>
  </p:clrMapOvr>
  <p:transition>
    <p:wipe dir="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41792522"/>
      </p:ext>
    </p:extLst>
  </p:cSld>
  <p:clrMapOvr>
    <a:masterClrMapping/>
  </p:clrMapOvr>
  <p:transition>
    <p:wipe dir="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965098868"/>
      </p:ext>
    </p:extLst>
  </p:cSld>
  <p:clrMapOvr>
    <a:masterClrMapping/>
  </p:clrMapOvr>
  <p:transition>
    <p:wipe dir="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503537491"/>
      </p:ext>
    </p:extLst>
  </p:cSld>
  <p:clrMapOvr>
    <a:masterClrMapping/>
  </p:clrMapOvr>
  <p:transition>
    <p:wipe dir="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018112686"/>
      </p:ext>
    </p:extLst>
  </p:cSld>
  <p:clrMapOvr>
    <a:masterClrMapping/>
  </p:clrMapOvr>
  <p:transition>
    <p:wipe dir="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4920274"/>
      </p:ext>
    </p:extLst>
  </p:cSld>
  <p:clrMapOvr>
    <a:masterClrMapping/>
  </p:clrMapOvr>
  <p:transition>
    <p:wipe dir="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1544384391"/>
      </p:ext>
    </p:extLst>
  </p:cSld>
  <p:clrMapOvr>
    <a:masterClrMapping/>
  </p:clrMapOvr>
  <p:transition>
    <p:wipe dir="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1000062437"/>
      </p:ext>
    </p:extLst>
  </p:cSld>
  <p:clrMapOvr>
    <a:masterClrMapping/>
  </p:clrMapOvr>
  <p:transition>
    <p:wipe dir="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070930328"/>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433D173-9C10-4732-AA87-C282118C8F80}"/>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6C8476A9-4384-4B2C-ACD7-F67B3048C374}"/>
              </a:ext>
            </a:extLst>
          </p:cNvPr>
          <p:cNvSpPr>
            <a:spLocks noGrp="1"/>
          </p:cNvSpPr>
          <p:nvPr>
            <p:ph type="dt" sz="half" idx="10"/>
          </p:nvPr>
        </p:nvSpPr>
        <p:spPr/>
        <p:txBody>
          <a:bodyPr/>
          <a:lstStyle/>
          <a:p>
            <a:fld id="{8C2FA68C-DBB8-41FC-A6D2-778105FE653B}" type="datetimeFigureOut">
              <a:rPr lang="zh-CN" altLang="en-US" smtClean="0"/>
              <a:t>2020/9/11</a:t>
            </a:fld>
            <a:endParaRPr lang="zh-CN" altLang="en-US"/>
          </a:p>
        </p:txBody>
      </p:sp>
      <p:sp>
        <p:nvSpPr>
          <p:cNvPr id="4" name="页脚占位符 3">
            <a:extLst>
              <a:ext uri="{FF2B5EF4-FFF2-40B4-BE49-F238E27FC236}">
                <a16:creationId xmlns:a16="http://schemas.microsoft.com/office/drawing/2014/main" id="{41C26750-F474-45FE-9B1B-6752169B1BFB}"/>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249DC484-0C9A-44C5-BE48-007866F882DA}"/>
              </a:ext>
            </a:extLst>
          </p:cNvPr>
          <p:cNvSpPr>
            <a:spLocks noGrp="1"/>
          </p:cNvSpPr>
          <p:nvPr>
            <p:ph type="sldNum" sz="quarter" idx="12"/>
          </p:nvPr>
        </p:nvSpPr>
        <p:spPr/>
        <p:txBody>
          <a:body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36004020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355876481"/>
      </p:ext>
    </p:extLst>
  </p:cSld>
  <p:clrMapOvr>
    <a:masterClrMapping/>
  </p:clrMapOvr>
  <p:transition>
    <p:wipe dir="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274639"/>
            <a:ext cx="10972800" cy="585152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852206188"/>
      </p:ext>
    </p:extLst>
  </p:cSld>
  <p:clrMapOvr>
    <a:masterClrMapping/>
  </p:clrMapOvr>
  <p:transition>
    <p:wipe dir="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dgm" preserve="1">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SmartArt 占位符 2"/>
          <p:cNvSpPr>
            <a:spLocks noGrp="1"/>
          </p:cNvSpPr>
          <p:nvPr>
            <p:ph type="pic" idx="1"/>
          </p:nvPr>
        </p:nvSpPr>
        <p:spPr>
          <a:xfrm>
            <a:off x="609600" y="1600201"/>
            <a:ext cx="10972800" cy="4525963"/>
          </a:xfrm>
          <a:prstGeom prst="rect">
            <a:avLst/>
          </a:prstGeom>
        </p:spPr>
        <p:txBody>
          <a:bodyPr/>
          <a:lstStyle/>
          <a:p>
            <a:pPr lvl="0"/>
            <a:endParaRPr lang="zh-CN" altLang="en-US" noProof="0"/>
          </a:p>
        </p:txBody>
      </p:sp>
    </p:spTree>
    <p:extLst>
      <p:ext uri="{BB962C8B-B14F-4D97-AF65-F5344CB8AC3E}">
        <p14:creationId xmlns:p14="http://schemas.microsoft.com/office/powerpoint/2010/main" val="2507270221"/>
      </p:ext>
    </p:extLst>
  </p:cSld>
  <p:clrMapOvr>
    <a:masterClrMapping/>
  </p:clrMapOvr>
  <p:transition>
    <p:wipe dir="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extLst>
      <p:ext uri="{BB962C8B-B14F-4D97-AF65-F5344CB8AC3E}">
        <p14:creationId xmlns:p14="http://schemas.microsoft.com/office/powerpoint/2010/main" val="1107195812"/>
      </p:ext>
    </p:extLst>
  </p:cSld>
  <p:clrMapOvr>
    <a:masterClrMapping/>
  </p:clrMapOvr>
  <p:transition>
    <p:wipe dir="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600" y="1600201"/>
            <a:ext cx="109728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291666171"/>
      </p:ext>
    </p:extLst>
  </p:cSld>
  <p:clrMapOvr>
    <a:masterClrMapping/>
  </p:clrMapOvr>
  <p:transition>
    <p:wipe dir="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3949627187"/>
      </p:ext>
    </p:extLst>
  </p:cSld>
  <p:clrMapOvr>
    <a:masterClrMapping/>
  </p:clrMapOvr>
  <p:transition>
    <p:wipe dir="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8328175"/>
      </p:ext>
    </p:extLst>
  </p:cSld>
  <p:clrMapOvr>
    <a:masterClrMapping/>
  </p:clrMapOvr>
  <p:transition>
    <p:wipe dir="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7557364"/>
      </p:ext>
    </p:extLst>
  </p:cSld>
  <p:clrMapOvr>
    <a:masterClrMapping/>
  </p:clrMapOvr>
  <p:transition>
    <p:wipe dir="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226656224"/>
      </p:ext>
    </p:extLst>
  </p:cSld>
  <p:clrMapOvr>
    <a:masterClrMapping/>
  </p:clrMapOvr>
  <p:transition>
    <p:wipe dir="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3380596"/>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DFE9B3D-88C4-48D8-AD2C-55924C97F16C}"/>
              </a:ext>
            </a:extLst>
          </p:cNvPr>
          <p:cNvSpPr>
            <a:spLocks noGrp="1"/>
          </p:cNvSpPr>
          <p:nvPr>
            <p:ph type="dt" sz="half" idx="10"/>
          </p:nvPr>
        </p:nvSpPr>
        <p:spPr/>
        <p:txBody>
          <a:bodyPr/>
          <a:lstStyle/>
          <a:p>
            <a:fld id="{8C2FA68C-DBB8-41FC-A6D2-778105FE653B}" type="datetimeFigureOut">
              <a:rPr lang="zh-CN" altLang="en-US" smtClean="0"/>
              <a:t>2020/9/11</a:t>
            </a:fld>
            <a:endParaRPr lang="zh-CN" altLang="en-US"/>
          </a:p>
        </p:txBody>
      </p:sp>
      <p:sp>
        <p:nvSpPr>
          <p:cNvPr id="3" name="页脚占位符 2">
            <a:extLst>
              <a:ext uri="{FF2B5EF4-FFF2-40B4-BE49-F238E27FC236}">
                <a16:creationId xmlns:a16="http://schemas.microsoft.com/office/drawing/2014/main" id="{28EC8D7A-D9C9-4B7D-B5D7-0E6B058B1C41}"/>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1E0A79AE-5C9A-4A3E-9120-7F10DCEDA388}"/>
              </a:ext>
            </a:extLst>
          </p:cNvPr>
          <p:cNvSpPr>
            <a:spLocks noGrp="1"/>
          </p:cNvSpPr>
          <p:nvPr>
            <p:ph type="sldNum" sz="quarter" idx="12"/>
          </p:nvPr>
        </p:nvSpPr>
        <p:spPr/>
        <p:txBody>
          <a:body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50901342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1172202834"/>
      </p:ext>
    </p:extLst>
  </p:cSld>
  <p:clrMapOvr>
    <a:masterClrMapping/>
  </p:clrMapOvr>
  <p:transition>
    <p:wipe dir="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2023724759"/>
      </p:ext>
    </p:extLst>
  </p:cSld>
  <p:clrMapOvr>
    <a:masterClrMapping/>
  </p:clrMapOvr>
  <p:transition>
    <p:wipe dir="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175054991"/>
      </p:ext>
    </p:extLst>
  </p:cSld>
  <p:clrMapOvr>
    <a:masterClrMapping/>
  </p:clrMapOvr>
  <p:transition>
    <p:wipe dir="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872198754"/>
      </p:ext>
    </p:extLst>
  </p:cSld>
  <p:clrMapOvr>
    <a:masterClrMapping/>
  </p:clrMapOvr>
  <p:transition>
    <p:wipe dir="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274639"/>
            <a:ext cx="10972800" cy="585152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177163789"/>
      </p:ext>
    </p:extLst>
  </p:cSld>
  <p:clrMapOvr>
    <a:masterClrMapping/>
  </p:clrMapOvr>
  <p:transition>
    <p:wipe dir="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dgm" preserve="1">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SmartArt 占位符 2"/>
          <p:cNvSpPr>
            <a:spLocks noGrp="1"/>
          </p:cNvSpPr>
          <p:nvPr>
            <p:ph type="pic" idx="1"/>
          </p:nvPr>
        </p:nvSpPr>
        <p:spPr>
          <a:xfrm>
            <a:off x="609600" y="1600201"/>
            <a:ext cx="10972800" cy="4525963"/>
          </a:xfrm>
          <a:prstGeom prst="rect">
            <a:avLst/>
          </a:prstGeom>
        </p:spPr>
        <p:txBody>
          <a:bodyPr/>
          <a:lstStyle/>
          <a:p>
            <a:pPr lvl="0"/>
            <a:endParaRPr lang="zh-CN" altLang="en-US" noProof="0"/>
          </a:p>
        </p:txBody>
      </p:sp>
    </p:spTree>
    <p:extLst>
      <p:ext uri="{BB962C8B-B14F-4D97-AF65-F5344CB8AC3E}">
        <p14:creationId xmlns:p14="http://schemas.microsoft.com/office/powerpoint/2010/main" val="3138054656"/>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1DD4AB6-A59D-41A8-9C1C-A3BFA81CDB2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12429117-E0B0-4A19-82D6-0D73D6A000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D877982B-4C8A-4985-B216-8DBF4EA407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1FDF0B37-8404-4AED-8C87-F940980FCDDA}"/>
              </a:ext>
            </a:extLst>
          </p:cNvPr>
          <p:cNvSpPr>
            <a:spLocks noGrp="1"/>
          </p:cNvSpPr>
          <p:nvPr>
            <p:ph type="dt" sz="half" idx="10"/>
          </p:nvPr>
        </p:nvSpPr>
        <p:spPr/>
        <p:txBody>
          <a:bodyPr/>
          <a:lstStyle/>
          <a:p>
            <a:fld id="{8C2FA68C-DBB8-41FC-A6D2-778105FE653B}" type="datetimeFigureOut">
              <a:rPr lang="zh-CN" altLang="en-US" smtClean="0"/>
              <a:t>2020/9/11</a:t>
            </a:fld>
            <a:endParaRPr lang="zh-CN" altLang="en-US"/>
          </a:p>
        </p:txBody>
      </p:sp>
      <p:sp>
        <p:nvSpPr>
          <p:cNvPr id="6" name="页脚占位符 5">
            <a:extLst>
              <a:ext uri="{FF2B5EF4-FFF2-40B4-BE49-F238E27FC236}">
                <a16:creationId xmlns:a16="http://schemas.microsoft.com/office/drawing/2014/main" id="{3949FF39-1BD9-4519-BBF9-EAD547DA1A0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2C2E9CB-2C3E-418E-B925-299DC0453F81}"/>
              </a:ext>
            </a:extLst>
          </p:cNvPr>
          <p:cNvSpPr>
            <a:spLocks noGrp="1"/>
          </p:cNvSpPr>
          <p:nvPr>
            <p:ph type="sldNum" sz="quarter" idx="12"/>
          </p:nvPr>
        </p:nvSpPr>
        <p:spPr/>
        <p:txBody>
          <a:body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4060864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A64A8D9-DFCD-42CB-B434-4DE51AAA398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B7612B37-B7BD-4B91-AC2C-E50E01C658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067FD454-9618-43EC-B372-7EF56F81A1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932AD677-25B8-42BB-8216-584CB0DE5F50}"/>
              </a:ext>
            </a:extLst>
          </p:cNvPr>
          <p:cNvSpPr>
            <a:spLocks noGrp="1"/>
          </p:cNvSpPr>
          <p:nvPr>
            <p:ph type="dt" sz="half" idx="10"/>
          </p:nvPr>
        </p:nvSpPr>
        <p:spPr/>
        <p:txBody>
          <a:bodyPr/>
          <a:lstStyle/>
          <a:p>
            <a:fld id="{8C2FA68C-DBB8-41FC-A6D2-778105FE653B}" type="datetimeFigureOut">
              <a:rPr lang="zh-CN" altLang="en-US" smtClean="0"/>
              <a:t>2020/9/11</a:t>
            </a:fld>
            <a:endParaRPr lang="zh-CN" altLang="en-US"/>
          </a:p>
        </p:txBody>
      </p:sp>
      <p:sp>
        <p:nvSpPr>
          <p:cNvPr id="6" name="页脚占位符 5">
            <a:extLst>
              <a:ext uri="{FF2B5EF4-FFF2-40B4-BE49-F238E27FC236}">
                <a16:creationId xmlns:a16="http://schemas.microsoft.com/office/drawing/2014/main" id="{4451CC8F-42DD-43DF-8913-3FB2418C7AD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10D2AC1-46DD-49CF-B3D0-44A451497E2D}"/>
              </a:ext>
            </a:extLst>
          </p:cNvPr>
          <p:cNvSpPr>
            <a:spLocks noGrp="1"/>
          </p:cNvSpPr>
          <p:nvPr>
            <p:ph type="sldNum" sz="quarter" idx="12"/>
          </p:nvPr>
        </p:nvSpPr>
        <p:spPr/>
        <p:txBody>
          <a:body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2337658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6" Type="http://schemas.openxmlformats.org/officeDocument/2006/relationships/image" Target="../media/image5.jpe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2.jpe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6" Type="http://schemas.openxmlformats.org/officeDocument/2006/relationships/image" Target="../media/image5.jpe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2.jpe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6" Type="http://schemas.openxmlformats.org/officeDocument/2006/relationships/image" Target="../media/image6.jpeg"/><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image" Target="../media/image2.jpeg"/><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2" Type="http://schemas.openxmlformats.org/officeDocument/2006/relationships/slideLayout" Target="../slideLayouts/slideLayout64.xml"/><Relationship Id="rId16" Type="http://schemas.openxmlformats.org/officeDocument/2006/relationships/image" Target="../media/image6.jpeg"/><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image" Target="../media/image2.jpeg"/><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538C6986-5C6D-4941-B5DB-5CE200F617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148E1889-1771-47A8-B1AD-2CFB85BFDD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71469A8-D044-49D4-B25B-D290510008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2FA68C-DBB8-41FC-A6D2-778105FE653B}" type="datetimeFigureOut">
              <a:rPr lang="zh-CN" altLang="en-US" smtClean="0"/>
              <a:t>2020/9/11</a:t>
            </a:fld>
            <a:endParaRPr lang="zh-CN" altLang="en-US"/>
          </a:p>
        </p:txBody>
      </p:sp>
      <p:sp>
        <p:nvSpPr>
          <p:cNvPr id="5" name="页脚占位符 4">
            <a:extLst>
              <a:ext uri="{FF2B5EF4-FFF2-40B4-BE49-F238E27FC236}">
                <a16:creationId xmlns:a16="http://schemas.microsoft.com/office/drawing/2014/main" id="{8BFA838B-D093-44BC-9E98-AC89084A6C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D1198213-96D3-465D-B232-AC4AF20209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352770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SBottomband"/>
          <p:cNvSpPr>
            <a:spLocks noChangeArrowheads="1"/>
          </p:cNvSpPr>
          <p:nvPr/>
        </p:nvSpPr>
        <p:spPr bwMode="invGray">
          <a:xfrm>
            <a:off x="1" y="6477000"/>
            <a:ext cx="11410951"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p>
        </p:txBody>
      </p:sp>
      <p:pic>
        <p:nvPicPr>
          <p:cNvPr id="2051" name="Picture 31" descr="top"/>
          <p:cNvPicPr>
            <a:picLocks noChangeArrowheads="1"/>
          </p:cNvPicPr>
          <p:nvPr/>
        </p:nvPicPr>
        <p:blipFill>
          <a:blip r:embed="rId13"/>
          <a:srcRect/>
          <a:stretch>
            <a:fillRect/>
          </a:stretch>
        </p:blipFill>
        <p:spPr bwMode="auto">
          <a:xfrm>
            <a:off x="0" y="1588"/>
            <a:ext cx="12192000" cy="906462"/>
          </a:xfrm>
          <a:prstGeom prst="rect">
            <a:avLst/>
          </a:prstGeom>
          <a:noFill/>
          <a:ln w="9525">
            <a:noFill/>
            <a:miter lim="800000"/>
            <a:headEnd/>
            <a:tailEnd/>
          </a:ln>
        </p:spPr>
      </p:pic>
      <p:sp>
        <p:nvSpPr>
          <p:cNvPr id="2052" name="Rectangle 33"/>
          <p:cNvSpPr>
            <a:spLocks noChangeArrowheads="1"/>
          </p:cNvSpPr>
          <p:nvPr/>
        </p:nvSpPr>
        <p:spPr bwMode="auto">
          <a:xfrm>
            <a:off x="-16933" y="6524625"/>
            <a:ext cx="2944284" cy="236538"/>
          </a:xfrm>
          <a:prstGeom prst="rect">
            <a:avLst/>
          </a:prstGeom>
          <a:noFill/>
          <a:ln w="9525">
            <a:noFill/>
            <a:miter lim="800000"/>
          </a:ln>
        </p:spPr>
        <p:txBody>
          <a:bodyPr/>
          <a:lstStyle/>
          <a:p>
            <a:pPr>
              <a:defRPr/>
            </a:pPr>
            <a:r>
              <a:rPr lang="en-US" altLang="zh-CN" sz="1200">
                <a:solidFill>
                  <a:schemeClr val="bg1"/>
                </a:solidFill>
                <a:latin typeface="Verdana" panose="020B0604030504040204" pitchFamily="34" charset="0"/>
              </a:rPr>
              <a:t>www.rongke.com</a:t>
            </a:r>
          </a:p>
        </p:txBody>
      </p:sp>
      <p:sp>
        <p:nvSpPr>
          <p:cNvPr id="2053" name="Rectangle 34"/>
          <p:cNvSpPr>
            <a:spLocks noChangeArrowheads="1"/>
          </p:cNvSpPr>
          <p:nvPr/>
        </p:nvSpPr>
        <p:spPr bwMode="auto">
          <a:xfrm>
            <a:off x="10009718" y="6462714"/>
            <a:ext cx="1367367" cy="409575"/>
          </a:xfrm>
          <a:prstGeom prst="rect">
            <a:avLst/>
          </a:prstGeom>
          <a:noFill/>
          <a:ln w="9525">
            <a:noFill/>
            <a:miter lim="800000"/>
          </a:ln>
        </p:spPr>
        <p:txBody>
          <a:bodyPr/>
          <a:lstStyle/>
          <a:p>
            <a:pPr algn="r">
              <a:defRPr/>
            </a:pPr>
            <a:r>
              <a:rPr lang="zh-CN" altLang="en-US" sz="1000">
                <a:solidFill>
                  <a:schemeClr val="bg1"/>
                </a:solidFill>
                <a:latin typeface="Verdana" panose="020B0604030504040204" pitchFamily="34" charset="0"/>
                <a:ea typeface="黑体" panose="02010609060101010101" pitchFamily="49" charset="-122"/>
              </a:rPr>
              <a:t>融客投资</a:t>
            </a:r>
          </a:p>
          <a:p>
            <a:pPr algn="r">
              <a:defRPr/>
            </a:pPr>
            <a:r>
              <a:rPr lang="zh-CN" altLang="en-US" sz="1000">
                <a:solidFill>
                  <a:schemeClr val="bg1"/>
                </a:solidFill>
                <a:latin typeface="Verdana" panose="020B0604030504040204" pitchFamily="34" charset="0"/>
                <a:ea typeface="黑体" panose="02010609060101010101" pitchFamily="49" charset="-122"/>
              </a:rPr>
              <a:t>融客中国</a:t>
            </a:r>
          </a:p>
        </p:txBody>
      </p:sp>
      <p:pic>
        <p:nvPicPr>
          <p:cNvPr id="2054" name="Picture 39" descr="招牌设计"/>
          <p:cNvPicPr>
            <a:picLocks noChangeArrowheads="1"/>
          </p:cNvPicPr>
          <p:nvPr/>
        </p:nvPicPr>
        <p:blipFill>
          <a:blip r:embed="rId14"/>
          <a:srcRect/>
          <a:stretch>
            <a:fillRect/>
          </a:stretch>
        </p:blipFill>
        <p:spPr bwMode="auto">
          <a:xfrm>
            <a:off x="10405401" y="6524625"/>
            <a:ext cx="288000" cy="288000"/>
          </a:xfrm>
          <a:prstGeom prst="rect">
            <a:avLst/>
          </a:prstGeom>
          <a:noFill/>
          <a:ln w="9525">
            <a:noFill/>
            <a:miter lim="800000"/>
            <a:headEnd/>
            <a:tailEnd/>
          </a:ln>
        </p:spPr>
      </p:pic>
      <p:sp>
        <p:nvSpPr>
          <p:cNvPr id="2055" name="SBottomSquare"/>
          <p:cNvSpPr>
            <a:spLocks noChangeArrowheads="1"/>
          </p:cNvSpPr>
          <p:nvPr/>
        </p:nvSpPr>
        <p:spPr bwMode="invGray">
          <a:xfrm>
            <a:off x="11472333" y="6477000"/>
            <a:ext cx="719667"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2056" name="SBottomSquare"/>
          <p:cNvSpPr>
            <a:spLocks noChangeArrowheads="1"/>
          </p:cNvSpPr>
          <p:nvPr/>
        </p:nvSpPr>
        <p:spPr bwMode="invGray">
          <a:xfrm>
            <a:off x="11472333" y="6477000"/>
            <a:ext cx="719667" cy="381000"/>
          </a:xfrm>
          <a:prstGeom prst="rect">
            <a:avLst/>
          </a:prstGeom>
          <a:solidFill>
            <a:srgbClr val="000066"/>
          </a:solidFill>
          <a:ln w="9525">
            <a:noFill/>
            <a:miter lim="800000"/>
          </a:ln>
        </p:spPr>
        <p:txBody>
          <a:bodyPr wrap="none" anchor="ctr"/>
          <a:lstStyle/>
          <a:p>
            <a:pPr algn="ctr" eaLnBrk="0" hangingPunct="0">
              <a:defRPr/>
            </a:pPr>
            <a:fld id="{935DFE8A-65C7-4184-816C-74021275A2F4}" type="slidenum">
              <a:rPr lang="zh-CN" altLang="en-GB" sz="1000">
                <a:solidFill>
                  <a:srgbClr val="FFFFFF"/>
                </a:solidFill>
              </a:rPr>
              <a:t>‹#›</a:t>
            </a:fld>
            <a:endParaRPr lang="en-GB" altLang="zh-CN" sz="1000">
              <a:solidFill>
                <a:srgbClr val="FFFFFF"/>
              </a:solidFill>
            </a:endParaRPr>
          </a:p>
        </p:txBody>
      </p:sp>
    </p:spTree>
    <p:extLst>
      <p:ext uri="{BB962C8B-B14F-4D97-AF65-F5344CB8AC3E}">
        <p14:creationId xmlns:p14="http://schemas.microsoft.com/office/powerpoint/2010/main" val="3035928694"/>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rgbClr val="777777"/>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rgbClr val="777777"/>
          </a:solidFill>
          <a:latin typeface="+mn-lt"/>
          <a:ea typeface="+mn-ea"/>
        </a:defRPr>
      </a:lvl2pPr>
      <a:lvl3pPr marL="1143000" indent="-228600" algn="l" rtl="0" eaLnBrk="0" fontAlgn="base" hangingPunct="0">
        <a:spcBef>
          <a:spcPct val="20000"/>
        </a:spcBef>
        <a:spcAft>
          <a:spcPct val="0"/>
        </a:spcAft>
        <a:buClr>
          <a:schemeClr val="tx1"/>
        </a:buClr>
        <a:buChar char="•"/>
        <a:defRPr sz="2400">
          <a:solidFill>
            <a:srgbClr val="777777"/>
          </a:solidFill>
          <a:latin typeface="+mn-lt"/>
          <a:ea typeface="+mn-ea"/>
        </a:defRPr>
      </a:lvl3pPr>
      <a:lvl4pPr marL="1600200" indent="-228600" algn="l" rtl="0" eaLnBrk="0" fontAlgn="base" hangingPunct="0">
        <a:spcBef>
          <a:spcPct val="20000"/>
        </a:spcBef>
        <a:spcAft>
          <a:spcPct val="0"/>
        </a:spcAft>
        <a:buChar char="–"/>
        <a:defRPr sz="2000">
          <a:solidFill>
            <a:srgbClr val="777777"/>
          </a:solidFill>
          <a:latin typeface="+mn-lt"/>
          <a:ea typeface="+mn-ea"/>
        </a:defRPr>
      </a:lvl4pPr>
      <a:lvl5pPr marL="2057400" indent="-228600" algn="l" rtl="0" eaLnBrk="0" fontAlgn="base" hangingPunct="0">
        <a:spcBef>
          <a:spcPct val="20000"/>
        </a:spcBef>
        <a:spcAft>
          <a:spcPct val="0"/>
        </a:spcAft>
        <a:buChar char="»"/>
        <a:defRPr sz="2000">
          <a:solidFill>
            <a:srgbClr val="777777"/>
          </a:solidFill>
          <a:latin typeface="+mn-lt"/>
          <a:ea typeface="+mn-ea"/>
        </a:defRPr>
      </a:lvl5pPr>
      <a:lvl6pPr marL="2514600" indent="-228600" algn="l" rtl="0" fontAlgn="base">
        <a:spcBef>
          <a:spcPct val="20000"/>
        </a:spcBef>
        <a:spcAft>
          <a:spcPct val="0"/>
        </a:spcAft>
        <a:buChar char="»"/>
        <a:defRPr sz="2000">
          <a:solidFill>
            <a:srgbClr val="777777"/>
          </a:solidFill>
          <a:latin typeface="+mn-lt"/>
          <a:ea typeface="+mn-ea"/>
        </a:defRPr>
      </a:lvl6pPr>
      <a:lvl7pPr marL="2971800" indent="-228600" algn="l" rtl="0" fontAlgn="base">
        <a:spcBef>
          <a:spcPct val="20000"/>
        </a:spcBef>
        <a:spcAft>
          <a:spcPct val="0"/>
        </a:spcAft>
        <a:buChar char="»"/>
        <a:defRPr sz="2000">
          <a:solidFill>
            <a:srgbClr val="777777"/>
          </a:solidFill>
          <a:latin typeface="+mn-lt"/>
          <a:ea typeface="+mn-ea"/>
        </a:defRPr>
      </a:lvl7pPr>
      <a:lvl8pPr marL="3429000" indent="-228600" algn="l" rtl="0" fontAlgn="base">
        <a:spcBef>
          <a:spcPct val="20000"/>
        </a:spcBef>
        <a:spcAft>
          <a:spcPct val="0"/>
        </a:spcAft>
        <a:buChar char="»"/>
        <a:defRPr sz="2000">
          <a:solidFill>
            <a:srgbClr val="777777"/>
          </a:solidFill>
          <a:latin typeface="+mn-lt"/>
          <a:ea typeface="+mn-ea"/>
        </a:defRPr>
      </a:lvl8pPr>
      <a:lvl9pPr marL="3886200" indent="-228600" algn="l" rtl="0" fontAlgn="base">
        <a:spcBef>
          <a:spcPct val="20000"/>
        </a:spcBef>
        <a:spcAft>
          <a:spcPct val="0"/>
        </a:spcAft>
        <a:buChar char="»"/>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SBottomband"/>
          <p:cNvSpPr>
            <a:spLocks noChangeArrowheads="1"/>
          </p:cNvSpPr>
          <p:nvPr/>
        </p:nvSpPr>
        <p:spPr bwMode="invGray">
          <a:xfrm>
            <a:off x="1" y="6477000"/>
            <a:ext cx="11410951"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5123" name="Picture 7" descr="bottom"/>
          <p:cNvPicPr>
            <a:picLocks noChangeArrowheads="1"/>
          </p:cNvPicPr>
          <p:nvPr/>
        </p:nvPicPr>
        <p:blipFill>
          <a:blip r:embed="rId15"/>
          <a:srcRect/>
          <a:stretch>
            <a:fillRect/>
          </a:stretch>
        </p:blipFill>
        <p:spPr bwMode="auto">
          <a:xfrm>
            <a:off x="0" y="1588"/>
            <a:ext cx="12192000" cy="906462"/>
          </a:xfrm>
          <a:prstGeom prst="rect">
            <a:avLst/>
          </a:prstGeom>
          <a:noFill/>
          <a:ln w="9525">
            <a:noFill/>
            <a:miter lim="800000"/>
            <a:headEnd/>
            <a:tailEnd/>
          </a:ln>
        </p:spPr>
      </p:pic>
      <p:sp>
        <p:nvSpPr>
          <p:cNvPr id="5124" name="SBottomSquare"/>
          <p:cNvSpPr>
            <a:spLocks noChangeArrowheads="1"/>
          </p:cNvSpPr>
          <p:nvPr/>
        </p:nvSpPr>
        <p:spPr bwMode="invGray">
          <a:xfrm>
            <a:off x="11472333" y="6477000"/>
            <a:ext cx="719667"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5125" name="SBottomSquare"/>
          <p:cNvSpPr>
            <a:spLocks noChangeArrowheads="1"/>
          </p:cNvSpPr>
          <p:nvPr/>
        </p:nvSpPr>
        <p:spPr bwMode="invGray">
          <a:xfrm>
            <a:off x="11472333" y="6477000"/>
            <a:ext cx="719667" cy="381000"/>
          </a:xfrm>
          <a:prstGeom prst="rect">
            <a:avLst/>
          </a:prstGeom>
          <a:solidFill>
            <a:srgbClr val="000066"/>
          </a:solidFill>
          <a:ln w="9525">
            <a:noFill/>
            <a:miter lim="800000"/>
          </a:ln>
        </p:spPr>
        <p:txBody>
          <a:bodyPr wrap="none" anchor="ctr"/>
          <a:lstStyle/>
          <a:p>
            <a:pPr algn="ctr" eaLnBrk="0" hangingPunct="0">
              <a:defRPr/>
            </a:pPr>
            <a:fld id="{1ADC9F7E-4FB1-4CE6-A476-40C73E3C6F06}" type="slidenum">
              <a:rPr lang="zh-CN" altLang="en-GB" sz="1000">
                <a:solidFill>
                  <a:srgbClr val="FFFFFF"/>
                </a:solidFill>
              </a:rPr>
              <a:t>‹#›</a:t>
            </a:fld>
            <a:endParaRPr lang="en-GB" altLang="zh-CN" sz="1000">
              <a:solidFill>
                <a:srgbClr val="FFFFFF"/>
              </a:solidFill>
            </a:endParaRPr>
          </a:p>
        </p:txBody>
      </p:sp>
      <p:pic>
        <p:nvPicPr>
          <p:cNvPr id="5126" name="Picture 35" descr="招牌设计"/>
          <p:cNvPicPr>
            <a:picLocks noChangeArrowheads="1"/>
          </p:cNvPicPr>
          <p:nvPr/>
        </p:nvPicPr>
        <p:blipFill>
          <a:blip r:embed="rId16"/>
          <a:srcRect/>
          <a:stretch>
            <a:fillRect/>
          </a:stretch>
        </p:blipFill>
        <p:spPr bwMode="auto">
          <a:xfrm>
            <a:off x="9550267" y="6525069"/>
            <a:ext cx="288000" cy="288000"/>
          </a:xfrm>
          <a:prstGeom prst="rect">
            <a:avLst/>
          </a:prstGeom>
          <a:noFill/>
          <a:ln w="9525">
            <a:noFill/>
            <a:miter lim="800000"/>
            <a:headEnd/>
            <a:tailEnd/>
          </a:ln>
        </p:spPr>
      </p:pic>
      <p:sp>
        <p:nvSpPr>
          <p:cNvPr id="1031" name="Text Box 36"/>
          <p:cNvSpPr txBox="1">
            <a:spLocks noChangeArrowheads="1"/>
          </p:cNvSpPr>
          <p:nvPr/>
        </p:nvSpPr>
        <p:spPr bwMode="auto">
          <a:xfrm>
            <a:off x="9838267" y="6532564"/>
            <a:ext cx="1826684" cy="33310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幼圆" panose="02010509060101010101" pitchFamily="49" charset="-122"/>
              </a:defRPr>
            </a:lvl1pPr>
            <a:lvl2pPr marL="742950" indent="-285750" eaLnBrk="0" hangingPunct="0">
              <a:defRPr>
                <a:solidFill>
                  <a:schemeClr val="tx1"/>
                </a:solidFill>
                <a:latin typeface="Arial" panose="020B0604020202020204" pitchFamily="34" charset="0"/>
                <a:ea typeface="幼圆" panose="02010509060101010101" pitchFamily="49" charset="-122"/>
              </a:defRPr>
            </a:lvl2pPr>
            <a:lvl3pPr marL="1143000" indent="-228600" eaLnBrk="0" hangingPunct="0">
              <a:defRPr>
                <a:solidFill>
                  <a:schemeClr val="tx1"/>
                </a:solidFill>
                <a:latin typeface="Arial" panose="020B0604020202020204" pitchFamily="34" charset="0"/>
                <a:ea typeface="幼圆" panose="02010509060101010101" pitchFamily="49" charset="-122"/>
              </a:defRPr>
            </a:lvl3pPr>
            <a:lvl4pPr marL="1600200" indent="-228600" eaLnBrk="0" hangingPunct="0">
              <a:defRPr>
                <a:solidFill>
                  <a:schemeClr val="tx1"/>
                </a:solidFill>
                <a:latin typeface="Arial" panose="020B0604020202020204" pitchFamily="34" charset="0"/>
                <a:ea typeface="幼圆" panose="02010509060101010101" pitchFamily="49" charset="-122"/>
              </a:defRPr>
            </a:lvl4pPr>
            <a:lvl5pPr marL="2057400" indent="-228600" eaLnBrk="0" hangingPunc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dirty="0">
                <a:solidFill>
                  <a:srgbClr val="FFFFFF"/>
                </a:solidFill>
                <a:ea typeface="宋体" panose="02010600030101010101" pitchFamily="2" charset="-122"/>
              </a:rPr>
              <a:t>BEST CLIENTS</a:t>
            </a:r>
          </a:p>
          <a:p>
            <a:pPr eaLnBrk="1" hangingPunct="1">
              <a:lnSpc>
                <a:spcPct val="50000"/>
              </a:lnSpc>
              <a:spcBef>
                <a:spcPct val="50000"/>
              </a:spcBef>
              <a:defRPr/>
            </a:pPr>
            <a:r>
              <a:rPr lang="en-US" altLang="zh-CN" sz="1000" dirty="0">
                <a:solidFill>
                  <a:srgbClr val="FFFFFF"/>
                </a:solidFill>
                <a:ea typeface="宋体" panose="02010600030101010101" pitchFamily="2" charset="-122"/>
              </a:rPr>
              <a:t>BEST SERVICE</a:t>
            </a:r>
          </a:p>
        </p:txBody>
      </p:sp>
      <p:sp>
        <p:nvSpPr>
          <p:cNvPr id="5128" name="Rectangle 38"/>
          <p:cNvSpPr>
            <a:spLocks noChangeArrowheads="1"/>
          </p:cNvSpPr>
          <p:nvPr/>
        </p:nvSpPr>
        <p:spPr bwMode="auto">
          <a:xfrm>
            <a:off x="-16933" y="6524625"/>
            <a:ext cx="2944284" cy="236538"/>
          </a:xfrm>
          <a:prstGeom prst="rect">
            <a:avLst/>
          </a:prstGeom>
          <a:noFill/>
          <a:ln w="9525">
            <a:noFill/>
            <a:miter lim="800000"/>
          </a:ln>
        </p:spPr>
        <p:txBody>
          <a:bodyPr/>
          <a:lstStyle/>
          <a:p>
            <a:pPr>
              <a:defRPr/>
            </a:pPr>
            <a:r>
              <a:rPr lang="en-US" altLang="zh-CN" sz="1200">
                <a:solidFill>
                  <a:srgbClr val="FFFFFF"/>
                </a:solidFill>
                <a:latin typeface="Verdana" panose="020B0604030504040204" pitchFamily="34" charset="0"/>
              </a:rPr>
              <a:t>www.rongke.com</a:t>
            </a:r>
          </a:p>
        </p:txBody>
      </p:sp>
    </p:spTree>
    <p:extLst>
      <p:ext uri="{BB962C8B-B14F-4D97-AF65-F5344CB8AC3E}">
        <p14:creationId xmlns:p14="http://schemas.microsoft.com/office/powerpoint/2010/main" val="259880783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SBottomband"/>
          <p:cNvSpPr>
            <a:spLocks noChangeArrowheads="1"/>
          </p:cNvSpPr>
          <p:nvPr/>
        </p:nvSpPr>
        <p:spPr bwMode="invGray">
          <a:xfrm>
            <a:off x="1" y="6477000"/>
            <a:ext cx="11410951"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4099" name="Picture 7" descr="bottom"/>
          <p:cNvPicPr>
            <a:picLocks noChangeArrowheads="1"/>
          </p:cNvPicPr>
          <p:nvPr/>
        </p:nvPicPr>
        <p:blipFill>
          <a:blip r:embed="rId15"/>
          <a:srcRect/>
          <a:stretch>
            <a:fillRect/>
          </a:stretch>
        </p:blipFill>
        <p:spPr bwMode="auto">
          <a:xfrm>
            <a:off x="0" y="1588"/>
            <a:ext cx="12192000" cy="906462"/>
          </a:xfrm>
          <a:prstGeom prst="rect">
            <a:avLst/>
          </a:prstGeom>
          <a:noFill/>
          <a:ln w="9525">
            <a:noFill/>
            <a:miter lim="800000"/>
            <a:headEnd/>
            <a:tailEnd/>
          </a:ln>
        </p:spPr>
      </p:pic>
      <p:sp>
        <p:nvSpPr>
          <p:cNvPr id="4100" name="SBottomSquare"/>
          <p:cNvSpPr>
            <a:spLocks noChangeArrowheads="1"/>
          </p:cNvSpPr>
          <p:nvPr/>
        </p:nvSpPr>
        <p:spPr bwMode="invGray">
          <a:xfrm>
            <a:off x="11472333" y="6477000"/>
            <a:ext cx="719667"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4101" name="SBottomSquare"/>
          <p:cNvSpPr>
            <a:spLocks noChangeArrowheads="1"/>
          </p:cNvSpPr>
          <p:nvPr/>
        </p:nvSpPr>
        <p:spPr bwMode="invGray">
          <a:xfrm>
            <a:off x="11472333" y="6477000"/>
            <a:ext cx="719667" cy="381000"/>
          </a:xfrm>
          <a:prstGeom prst="rect">
            <a:avLst/>
          </a:prstGeom>
          <a:solidFill>
            <a:srgbClr val="000066"/>
          </a:solidFill>
          <a:ln w="9525">
            <a:noFill/>
            <a:miter lim="800000"/>
          </a:ln>
        </p:spPr>
        <p:txBody>
          <a:bodyPr wrap="none" anchor="ctr"/>
          <a:lstStyle/>
          <a:p>
            <a:pPr algn="ctr" eaLnBrk="0" hangingPunct="0">
              <a:defRPr/>
            </a:pPr>
            <a:fld id="{9271FCA9-BDE0-429B-8D0A-62D54A38CAD0}" type="slidenum">
              <a:rPr lang="zh-CN" altLang="en-GB" sz="1000">
                <a:solidFill>
                  <a:srgbClr val="FFFFFF"/>
                </a:solidFill>
              </a:rPr>
              <a:t>‹#›</a:t>
            </a:fld>
            <a:endParaRPr lang="en-GB" altLang="zh-CN" sz="1000">
              <a:solidFill>
                <a:srgbClr val="FFFFFF"/>
              </a:solidFill>
            </a:endParaRPr>
          </a:p>
        </p:txBody>
      </p:sp>
      <p:pic>
        <p:nvPicPr>
          <p:cNvPr id="4102" name="Picture 35" descr="招牌设计"/>
          <p:cNvPicPr>
            <a:picLocks noChangeArrowheads="1"/>
          </p:cNvPicPr>
          <p:nvPr/>
        </p:nvPicPr>
        <p:blipFill>
          <a:blip r:embed="rId16"/>
          <a:srcRect/>
          <a:stretch>
            <a:fillRect/>
          </a:stretch>
        </p:blipFill>
        <p:spPr bwMode="auto">
          <a:xfrm>
            <a:off x="9550267" y="6525069"/>
            <a:ext cx="288000" cy="288000"/>
          </a:xfrm>
          <a:prstGeom prst="rect">
            <a:avLst/>
          </a:prstGeom>
          <a:noFill/>
          <a:ln w="9525">
            <a:noFill/>
            <a:miter lim="800000"/>
            <a:headEnd/>
            <a:tailEnd/>
          </a:ln>
        </p:spPr>
      </p:pic>
      <p:sp>
        <p:nvSpPr>
          <p:cNvPr id="1031" name="Text Box 36"/>
          <p:cNvSpPr txBox="1">
            <a:spLocks noChangeArrowheads="1"/>
          </p:cNvSpPr>
          <p:nvPr/>
        </p:nvSpPr>
        <p:spPr bwMode="auto">
          <a:xfrm>
            <a:off x="9838267" y="6532564"/>
            <a:ext cx="1826684" cy="33310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幼圆" panose="02010509060101010101" pitchFamily="49" charset="-122"/>
              </a:defRPr>
            </a:lvl1pPr>
            <a:lvl2pPr marL="742950" indent="-285750" eaLnBrk="0" hangingPunct="0">
              <a:defRPr>
                <a:solidFill>
                  <a:schemeClr val="tx1"/>
                </a:solidFill>
                <a:latin typeface="Arial" panose="020B0604020202020204" pitchFamily="34" charset="0"/>
                <a:ea typeface="幼圆" panose="02010509060101010101" pitchFamily="49" charset="-122"/>
              </a:defRPr>
            </a:lvl2pPr>
            <a:lvl3pPr marL="1143000" indent="-228600" eaLnBrk="0" hangingPunct="0">
              <a:defRPr>
                <a:solidFill>
                  <a:schemeClr val="tx1"/>
                </a:solidFill>
                <a:latin typeface="Arial" panose="020B0604020202020204" pitchFamily="34" charset="0"/>
                <a:ea typeface="幼圆" panose="02010509060101010101" pitchFamily="49" charset="-122"/>
              </a:defRPr>
            </a:lvl3pPr>
            <a:lvl4pPr marL="1600200" indent="-228600" eaLnBrk="0" hangingPunct="0">
              <a:defRPr>
                <a:solidFill>
                  <a:schemeClr val="tx1"/>
                </a:solidFill>
                <a:latin typeface="Arial" panose="020B0604020202020204" pitchFamily="34" charset="0"/>
                <a:ea typeface="幼圆" panose="02010509060101010101" pitchFamily="49" charset="-122"/>
              </a:defRPr>
            </a:lvl4pPr>
            <a:lvl5pPr marL="2057400" indent="-228600" eaLnBrk="0" hangingPunc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a:solidFill>
                  <a:srgbClr val="FFFFFF"/>
                </a:solidFill>
                <a:ea typeface="宋体" panose="02010600030101010101" pitchFamily="2" charset="-122"/>
              </a:rPr>
              <a:t>BEST CLIENTS</a:t>
            </a:r>
          </a:p>
          <a:p>
            <a:pPr eaLnBrk="1" hangingPunct="1">
              <a:lnSpc>
                <a:spcPct val="50000"/>
              </a:lnSpc>
              <a:spcBef>
                <a:spcPct val="50000"/>
              </a:spcBef>
              <a:defRPr/>
            </a:pPr>
            <a:r>
              <a:rPr lang="en-US" altLang="zh-CN" sz="1000">
                <a:solidFill>
                  <a:srgbClr val="FFFFFF"/>
                </a:solidFill>
                <a:ea typeface="宋体" panose="02010600030101010101" pitchFamily="2" charset="-122"/>
              </a:rPr>
              <a:t>BEST SERVICE</a:t>
            </a:r>
          </a:p>
        </p:txBody>
      </p:sp>
      <p:sp>
        <p:nvSpPr>
          <p:cNvPr id="4104" name="Rectangle 38"/>
          <p:cNvSpPr>
            <a:spLocks noChangeArrowheads="1"/>
          </p:cNvSpPr>
          <p:nvPr/>
        </p:nvSpPr>
        <p:spPr bwMode="auto">
          <a:xfrm>
            <a:off x="-16933" y="6524625"/>
            <a:ext cx="2944284" cy="236538"/>
          </a:xfrm>
          <a:prstGeom prst="rect">
            <a:avLst/>
          </a:prstGeom>
          <a:noFill/>
          <a:ln w="9525">
            <a:noFill/>
            <a:miter lim="800000"/>
          </a:ln>
        </p:spPr>
        <p:txBody>
          <a:bodyPr/>
          <a:lstStyle/>
          <a:p>
            <a:pPr>
              <a:defRPr/>
            </a:pPr>
            <a:r>
              <a:rPr lang="en-US" altLang="zh-CN" sz="1200">
                <a:solidFill>
                  <a:srgbClr val="FFFFFF"/>
                </a:solidFill>
                <a:latin typeface="Verdana" panose="020B0604030504040204" pitchFamily="34" charset="0"/>
              </a:rPr>
              <a:t>www.rongke.com</a:t>
            </a:r>
          </a:p>
        </p:txBody>
      </p:sp>
    </p:spTree>
    <p:extLst>
      <p:ext uri="{BB962C8B-B14F-4D97-AF65-F5344CB8AC3E}">
        <p14:creationId xmlns:p14="http://schemas.microsoft.com/office/powerpoint/2010/main" val="766373610"/>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SBottomband"/>
          <p:cNvSpPr>
            <a:spLocks noChangeArrowheads="1"/>
          </p:cNvSpPr>
          <p:nvPr/>
        </p:nvSpPr>
        <p:spPr bwMode="invGray">
          <a:xfrm>
            <a:off x="1" y="6477000"/>
            <a:ext cx="11410951"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6147" name="Picture 7" descr="bottom"/>
          <p:cNvPicPr>
            <a:picLocks noChangeArrowheads="1"/>
          </p:cNvPicPr>
          <p:nvPr/>
        </p:nvPicPr>
        <p:blipFill>
          <a:blip r:embed="rId15"/>
          <a:srcRect/>
          <a:stretch>
            <a:fillRect/>
          </a:stretch>
        </p:blipFill>
        <p:spPr bwMode="auto">
          <a:xfrm>
            <a:off x="0" y="1588"/>
            <a:ext cx="12192000" cy="906462"/>
          </a:xfrm>
          <a:prstGeom prst="rect">
            <a:avLst/>
          </a:prstGeom>
          <a:noFill/>
          <a:ln w="9525">
            <a:noFill/>
            <a:miter lim="800000"/>
            <a:headEnd/>
            <a:tailEnd/>
          </a:ln>
        </p:spPr>
      </p:pic>
      <p:sp>
        <p:nvSpPr>
          <p:cNvPr id="6148" name="SBottomSquare"/>
          <p:cNvSpPr>
            <a:spLocks noChangeArrowheads="1"/>
          </p:cNvSpPr>
          <p:nvPr/>
        </p:nvSpPr>
        <p:spPr bwMode="invGray">
          <a:xfrm>
            <a:off x="11472333" y="6477000"/>
            <a:ext cx="719667"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6149" name="SBottomSquare"/>
          <p:cNvSpPr>
            <a:spLocks noChangeArrowheads="1"/>
          </p:cNvSpPr>
          <p:nvPr/>
        </p:nvSpPr>
        <p:spPr bwMode="invGray">
          <a:xfrm>
            <a:off x="11472333" y="6477000"/>
            <a:ext cx="719667" cy="381000"/>
          </a:xfrm>
          <a:prstGeom prst="rect">
            <a:avLst/>
          </a:prstGeom>
          <a:solidFill>
            <a:srgbClr val="000066"/>
          </a:solidFill>
          <a:ln w="9525">
            <a:noFill/>
            <a:miter lim="800000"/>
          </a:ln>
        </p:spPr>
        <p:txBody>
          <a:bodyPr wrap="none" anchor="ctr"/>
          <a:lstStyle/>
          <a:p>
            <a:pPr algn="ctr" eaLnBrk="0" hangingPunct="0">
              <a:defRPr/>
            </a:pPr>
            <a:fld id="{BA70050B-BD6A-40CA-B063-AC6F1483204C}" type="slidenum">
              <a:rPr lang="zh-CN" altLang="en-GB" sz="1000">
                <a:solidFill>
                  <a:srgbClr val="FFFFFF"/>
                </a:solidFill>
              </a:rPr>
              <a:t>‹#›</a:t>
            </a:fld>
            <a:endParaRPr lang="en-GB" altLang="zh-CN" sz="1000">
              <a:solidFill>
                <a:srgbClr val="FFFFFF"/>
              </a:solidFill>
            </a:endParaRPr>
          </a:p>
        </p:txBody>
      </p:sp>
      <p:pic>
        <p:nvPicPr>
          <p:cNvPr id="6150" name="Picture 35" descr="招牌设计"/>
          <p:cNvPicPr>
            <a:picLocks noChangeArrowheads="1"/>
          </p:cNvPicPr>
          <p:nvPr/>
        </p:nvPicPr>
        <p:blipFill>
          <a:blip r:embed="rId16"/>
          <a:srcRect/>
          <a:stretch>
            <a:fillRect/>
          </a:stretch>
        </p:blipFill>
        <p:spPr bwMode="auto">
          <a:xfrm>
            <a:off x="9550267" y="6532564"/>
            <a:ext cx="288000" cy="288000"/>
          </a:xfrm>
          <a:prstGeom prst="rect">
            <a:avLst/>
          </a:prstGeom>
          <a:noFill/>
          <a:ln w="9525">
            <a:noFill/>
            <a:miter lim="800000"/>
            <a:headEnd/>
            <a:tailEnd/>
          </a:ln>
        </p:spPr>
      </p:pic>
      <p:sp>
        <p:nvSpPr>
          <p:cNvPr id="1031" name="Text Box 36"/>
          <p:cNvSpPr txBox="1">
            <a:spLocks noChangeArrowheads="1"/>
          </p:cNvSpPr>
          <p:nvPr/>
        </p:nvSpPr>
        <p:spPr bwMode="auto">
          <a:xfrm>
            <a:off x="9838267" y="6532564"/>
            <a:ext cx="2336800" cy="333105"/>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a:solidFill>
                  <a:srgbClr val="FFFFFF"/>
                </a:solidFill>
                <a:ea typeface="宋体" panose="02010600030101010101" pitchFamily="2" charset="-122"/>
              </a:rPr>
              <a:t>BEST CLIENTS</a:t>
            </a:r>
          </a:p>
          <a:p>
            <a:pPr eaLnBrk="1" hangingPunct="1">
              <a:lnSpc>
                <a:spcPct val="50000"/>
              </a:lnSpc>
              <a:spcBef>
                <a:spcPct val="50000"/>
              </a:spcBef>
              <a:defRPr/>
            </a:pPr>
            <a:r>
              <a:rPr lang="en-US" altLang="zh-CN" sz="1000">
                <a:solidFill>
                  <a:srgbClr val="FFFFFF"/>
                </a:solidFill>
                <a:ea typeface="宋体" panose="02010600030101010101" pitchFamily="2" charset="-122"/>
              </a:rPr>
              <a:t>BEST SERVICE</a:t>
            </a:r>
          </a:p>
        </p:txBody>
      </p:sp>
      <p:sp>
        <p:nvSpPr>
          <p:cNvPr id="6152" name="Rectangle 38"/>
          <p:cNvSpPr>
            <a:spLocks noChangeArrowheads="1"/>
          </p:cNvSpPr>
          <p:nvPr/>
        </p:nvSpPr>
        <p:spPr bwMode="auto">
          <a:xfrm>
            <a:off x="-16933" y="6524625"/>
            <a:ext cx="2944284" cy="236538"/>
          </a:xfrm>
          <a:prstGeom prst="rect">
            <a:avLst/>
          </a:prstGeom>
          <a:noFill/>
          <a:ln w="9525">
            <a:noFill/>
            <a:miter lim="800000"/>
          </a:ln>
        </p:spPr>
        <p:txBody>
          <a:bodyPr/>
          <a:lstStyle/>
          <a:p>
            <a:pPr>
              <a:defRPr/>
            </a:pPr>
            <a:r>
              <a:rPr lang="en-US" altLang="zh-CN" sz="1200">
                <a:solidFill>
                  <a:srgbClr val="FFFFFF"/>
                </a:solidFill>
                <a:latin typeface="Verdana" panose="020B0604030504040204" pitchFamily="34" charset="0"/>
              </a:rPr>
              <a:t>www.rongke.com</a:t>
            </a:r>
          </a:p>
        </p:txBody>
      </p:sp>
    </p:spTree>
    <p:extLst>
      <p:ext uri="{BB962C8B-B14F-4D97-AF65-F5344CB8AC3E}">
        <p14:creationId xmlns:p14="http://schemas.microsoft.com/office/powerpoint/2010/main" val="4038782811"/>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Bottomband"/>
          <p:cNvSpPr>
            <a:spLocks noChangeArrowheads="1"/>
          </p:cNvSpPr>
          <p:nvPr/>
        </p:nvSpPr>
        <p:spPr bwMode="invGray">
          <a:xfrm>
            <a:off x="1" y="6477000"/>
            <a:ext cx="11410951"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1027" name="Picture 7" descr="bottom"/>
          <p:cNvPicPr>
            <a:picLocks noChangeArrowheads="1"/>
          </p:cNvPicPr>
          <p:nvPr/>
        </p:nvPicPr>
        <p:blipFill>
          <a:blip r:embed="rId15"/>
          <a:srcRect/>
          <a:stretch>
            <a:fillRect/>
          </a:stretch>
        </p:blipFill>
        <p:spPr bwMode="auto">
          <a:xfrm>
            <a:off x="0" y="1588"/>
            <a:ext cx="12192000" cy="906462"/>
          </a:xfrm>
          <a:prstGeom prst="rect">
            <a:avLst/>
          </a:prstGeom>
          <a:noFill/>
          <a:ln w="9525">
            <a:noFill/>
            <a:miter lim="800000"/>
            <a:headEnd/>
            <a:tailEnd/>
          </a:ln>
        </p:spPr>
      </p:pic>
      <p:sp>
        <p:nvSpPr>
          <p:cNvPr id="1028" name="SBottomSquare"/>
          <p:cNvSpPr>
            <a:spLocks noChangeArrowheads="1"/>
          </p:cNvSpPr>
          <p:nvPr/>
        </p:nvSpPr>
        <p:spPr bwMode="invGray">
          <a:xfrm>
            <a:off x="11472333" y="6477000"/>
            <a:ext cx="719667"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1029" name="SBottomSquare"/>
          <p:cNvSpPr>
            <a:spLocks noChangeArrowheads="1"/>
          </p:cNvSpPr>
          <p:nvPr/>
        </p:nvSpPr>
        <p:spPr bwMode="invGray">
          <a:xfrm>
            <a:off x="11472333" y="6477000"/>
            <a:ext cx="719667" cy="381000"/>
          </a:xfrm>
          <a:prstGeom prst="rect">
            <a:avLst/>
          </a:prstGeom>
          <a:solidFill>
            <a:srgbClr val="000066"/>
          </a:solidFill>
          <a:ln w="9525">
            <a:noFill/>
            <a:miter lim="800000"/>
          </a:ln>
        </p:spPr>
        <p:txBody>
          <a:bodyPr wrap="none" anchor="ctr"/>
          <a:lstStyle/>
          <a:p>
            <a:pPr algn="ctr" eaLnBrk="0" hangingPunct="0">
              <a:defRPr/>
            </a:pPr>
            <a:fld id="{534B1103-9603-4759-8D64-0D5F095E31C5}" type="slidenum">
              <a:rPr lang="zh-CN" altLang="en-GB" sz="1000">
                <a:solidFill>
                  <a:srgbClr val="FFFFFF"/>
                </a:solidFill>
              </a:rPr>
              <a:t>‹#›</a:t>
            </a:fld>
            <a:endParaRPr lang="en-GB" altLang="zh-CN" sz="1000">
              <a:solidFill>
                <a:srgbClr val="FFFFFF"/>
              </a:solidFill>
            </a:endParaRPr>
          </a:p>
        </p:txBody>
      </p:sp>
      <p:pic>
        <p:nvPicPr>
          <p:cNvPr id="1030" name="Picture 35" descr="招牌设计"/>
          <p:cNvPicPr>
            <a:picLocks noChangeArrowheads="1"/>
          </p:cNvPicPr>
          <p:nvPr/>
        </p:nvPicPr>
        <p:blipFill>
          <a:blip r:embed="rId16"/>
          <a:srcRect/>
          <a:stretch>
            <a:fillRect/>
          </a:stretch>
        </p:blipFill>
        <p:spPr bwMode="auto">
          <a:xfrm>
            <a:off x="9550267" y="6524944"/>
            <a:ext cx="288000" cy="288000"/>
          </a:xfrm>
          <a:prstGeom prst="rect">
            <a:avLst/>
          </a:prstGeom>
          <a:noFill/>
          <a:ln w="9525">
            <a:noFill/>
            <a:miter lim="800000"/>
            <a:headEnd/>
            <a:tailEnd/>
          </a:ln>
        </p:spPr>
      </p:pic>
      <p:sp>
        <p:nvSpPr>
          <p:cNvPr id="1031" name="Text Box 36"/>
          <p:cNvSpPr txBox="1">
            <a:spLocks noChangeArrowheads="1"/>
          </p:cNvSpPr>
          <p:nvPr/>
        </p:nvSpPr>
        <p:spPr bwMode="auto">
          <a:xfrm>
            <a:off x="9838267" y="6532564"/>
            <a:ext cx="2336800" cy="333105"/>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a:solidFill>
                  <a:schemeClr val="bg1"/>
                </a:solidFill>
                <a:ea typeface="宋体" panose="02010600030101010101" pitchFamily="2" charset="-122"/>
              </a:rPr>
              <a:t>BEST CLIENTS</a:t>
            </a:r>
          </a:p>
          <a:p>
            <a:pPr eaLnBrk="1" hangingPunct="1">
              <a:lnSpc>
                <a:spcPct val="50000"/>
              </a:lnSpc>
              <a:spcBef>
                <a:spcPct val="50000"/>
              </a:spcBef>
              <a:defRPr/>
            </a:pPr>
            <a:r>
              <a:rPr lang="en-US" altLang="zh-CN" sz="1000">
                <a:solidFill>
                  <a:schemeClr val="bg1"/>
                </a:solidFill>
                <a:ea typeface="宋体" panose="02010600030101010101" pitchFamily="2" charset="-122"/>
              </a:rPr>
              <a:t>BEST SERVICE</a:t>
            </a:r>
          </a:p>
        </p:txBody>
      </p:sp>
      <p:sp>
        <p:nvSpPr>
          <p:cNvPr id="1032" name="Rectangle 38"/>
          <p:cNvSpPr>
            <a:spLocks noChangeArrowheads="1"/>
          </p:cNvSpPr>
          <p:nvPr/>
        </p:nvSpPr>
        <p:spPr bwMode="auto">
          <a:xfrm>
            <a:off x="-16933" y="6524625"/>
            <a:ext cx="2944284" cy="236538"/>
          </a:xfrm>
          <a:prstGeom prst="rect">
            <a:avLst/>
          </a:prstGeom>
          <a:noFill/>
          <a:ln w="9525">
            <a:noFill/>
            <a:miter lim="800000"/>
          </a:ln>
        </p:spPr>
        <p:txBody>
          <a:bodyPr/>
          <a:lstStyle/>
          <a:p>
            <a:pPr>
              <a:defRPr/>
            </a:pPr>
            <a:r>
              <a:rPr lang="en-US" altLang="zh-CN" sz="1200">
                <a:solidFill>
                  <a:schemeClr val="bg1"/>
                </a:solidFill>
                <a:latin typeface="Verdana" panose="020B0604030504040204" pitchFamily="34" charset="0"/>
              </a:rPr>
              <a:t>www.rongke.com</a:t>
            </a:r>
          </a:p>
        </p:txBody>
      </p:sp>
    </p:spTree>
    <p:extLst>
      <p:ext uri="{BB962C8B-B14F-4D97-AF65-F5344CB8AC3E}">
        <p14:creationId xmlns:p14="http://schemas.microsoft.com/office/powerpoint/2010/main" val="88820565"/>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69.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7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69.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3.xml"/><Relationship Id="rId1" Type="http://schemas.openxmlformats.org/officeDocument/2006/relationships/slideLayout" Target="../slideLayouts/slideLayout69.xml"/></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4.xml"/><Relationship Id="rId1" Type="http://schemas.openxmlformats.org/officeDocument/2006/relationships/slideLayout" Target="../slideLayouts/slideLayout75.xml"/><Relationship Id="rId4" Type="http://schemas.openxmlformats.org/officeDocument/2006/relationships/chart" Target="../charts/chart10.xml"/></Relationships>
</file>

<file path=ppt/slides/_rels/slide1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5.xml"/><Relationship Id="rId1" Type="http://schemas.openxmlformats.org/officeDocument/2006/relationships/slideLayout" Target="../slideLayouts/slideLayout75.xml"/></Relationships>
</file>

<file path=ppt/slides/_rels/slide1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6.xml"/><Relationship Id="rId1" Type="http://schemas.openxmlformats.org/officeDocument/2006/relationships/slideLayout" Target="../slideLayouts/slideLayout75.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75.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chart" Target="../charts/chart14.xml"/><Relationship Id="rId1" Type="http://schemas.openxmlformats.org/officeDocument/2006/relationships/slideLayout" Target="../slideLayouts/slideLayout75.xml"/></Relationships>
</file>

<file path=ppt/slides/_rels/slide1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8.xml"/><Relationship Id="rId1" Type="http://schemas.openxmlformats.org/officeDocument/2006/relationships/slideLayout" Target="../slideLayouts/slideLayout7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5.xml"/><Relationship Id="rId1" Type="http://schemas.openxmlformats.org/officeDocument/2006/relationships/tags" Target="../tags/tag3.xml"/><Relationship Id="rId5" Type="http://schemas.openxmlformats.org/officeDocument/2006/relationships/chart" Target="../charts/chart17.xml"/><Relationship Id="rId4" Type="http://schemas.openxmlformats.org/officeDocument/2006/relationships/chart" Target="../charts/chart16.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69.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9.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6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6.xml"/><Relationship Id="rId1" Type="http://schemas.openxmlformats.org/officeDocument/2006/relationships/tags" Target="../tags/tag1.xml"/><Relationship Id="rId4" Type="http://schemas.openxmlformats.org/officeDocument/2006/relationships/chart" Target="../charts/chart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1.xml"/><Relationship Id="rId1" Type="http://schemas.openxmlformats.org/officeDocument/2006/relationships/tags" Target="../tags/tag2.xml"/><Relationship Id="rId4" Type="http://schemas.openxmlformats.org/officeDocument/2006/relationships/chart" Target="../charts/chart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1.xml"/><Relationship Id="rId1" Type="http://schemas.openxmlformats.org/officeDocument/2006/relationships/themeOverride" Target="../theme/themeOverride6.xml"/><Relationship Id="rId4"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gray">
          <a:xfrm>
            <a:off x="4583906" y="1556792"/>
            <a:ext cx="3024188" cy="622300"/>
          </a:xfrm>
          <a:prstGeom prst="rect">
            <a:avLst/>
          </a:prstGeom>
          <a:noFill/>
          <a:ln w="9525">
            <a:noFill/>
            <a:miter lim="800000"/>
          </a:ln>
        </p:spPr>
        <p:txBody>
          <a:bodyPr anchor="ctr"/>
          <a:lstStyle>
            <a:defPPr>
              <a:defRPr lang="en-US"/>
            </a:defPPr>
            <a:lvl1pPr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4000" b="1" i="0" u="none" strike="noStrike" kern="1200" cap="none" spc="0" normalizeH="0" baseline="0" noProof="0">
                <a:ln>
                  <a:noFill/>
                </a:ln>
                <a:solidFill>
                  <a:srgbClr val="CC0000"/>
                </a:solidFill>
                <a:effectLst/>
                <a:uLnTx/>
                <a:uFillTx/>
                <a:latin typeface="幼圆" panose="02010509060101010101" pitchFamily="49" charset="-122"/>
                <a:ea typeface="黑体" panose="02010609060101010101" pitchFamily="49" charset="-122"/>
                <a:cs typeface="+mn-cs"/>
              </a:rPr>
              <a:t>『</a:t>
            </a:r>
            <a:r>
              <a:rPr kumimoji="0" lang="zh-CN" altLang="en-US" sz="4000" b="1" i="0" u="none" strike="noStrike" kern="1200" cap="none" spc="0" normalizeH="0" baseline="0" noProof="0">
                <a:ln>
                  <a:noFill/>
                </a:ln>
                <a:solidFill>
                  <a:srgbClr val="CC0000"/>
                </a:solidFill>
                <a:effectLst/>
                <a:uLnTx/>
                <a:uFillTx/>
                <a:latin typeface="幼圆" panose="02010509060101010101" pitchFamily="49" charset="-122"/>
                <a:ea typeface="黑体" panose="02010609060101010101" pitchFamily="49" charset="-122"/>
                <a:cs typeface="+mn-cs"/>
              </a:rPr>
              <a:t>融客月报</a:t>
            </a:r>
            <a:r>
              <a:rPr kumimoji="0" lang="en-US" altLang="zh-CN" sz="4000" b="1" i="0" u="none" strike="noStrike" kern="1200" cap="none" spc="0" normalizeH="0" baseline="0" noProof="0">
                <a:ln>
                  <a:noFill/>
                </a:ln>
                <a:solidFill>
                  <a:srgbClr val="CC0000"/>
                </a:solidFill>
                <a:effectLst/>
                <a:uLnTx/>
                <a:uFillTx/>
                <a:latin typeface="幼圆" panose="02010509060101010101" pitchFamily="49" charset="-122"/>
                <a:ea typeface="黑体" panose="02010609060101010101" pitchFamily="49" charset="-122"/>
                <a:cs typeface="+mn-cs"/>
              </a:rPr>
              <a:t>』</a:t>
            </a:r>
            <a:endParaRPr kumimoji="0" lang="zh-CN" altLang="en-US" sz="4000" b="1" i="0" u="none" strike="noStrike" kern="1200" cap="none" spc="0" normalizeH="0" baseline="0" noProof="0">
              <a:ln>
                <a:noFill/>
              </a:ln>
              <a:solidFill>
                <a:srgbClr val="CC0000"/>
              </a:solidFill>
              <a:effectLst/>
              <a:uLnTx/>
              <a:uFillTx/>
              <a:latin typeface="幼圆" panose="02010509060101010101" pitchFamily="49" charset="-122"/>
              <a:ea typeface="黑体" panose="02010609060101010101" pitchFamily="49" charset="-122"/>
              <a:cs typeface="+mn-cs"/>
            </a:endParaRPr>
          </a:p>
        </p:txBody>
      </p:sp>
      <p:sp>
        <p:nvSpPr>
          <p:cNvPr id="5" name="Text Box 6"/>
          <p:cNvSpPr txBox="1">
            <a:spLocks noChangeArrowheads="1"/>
          </p:cNvSpPr>
          <p:nvPr/>
        </p:nvSpPr>
        <p:spPr bwMode="gray">
          <a:xfrm>
            <a:off x="1703512" y="2179092"/>
            <a:ext cx="8370614" cy="2491740"/>
          </a:xfrm>
          <a:prstGeom prst="rect">
            <a:avLst/>
          </a:prstGeom>
          <a:noFill/>
          <a:ln w="0" algn="ctr">
            <a:noFill/>
            <a:miter lim="800000"/>
          </a:ln>
        </p:spPr>
        <p:txBody>
          <a:bodyPr wrap="square">
            <a:spAutoFit/>
          </a:bodyPr>
          <a:lstStyle>
            <a:defPPr>
              <a:defRPr lang="en-US"/>
            </a:defPPr>
            <a:lvl1pPr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0" fontAlgn="base" latinLnBrk="0" hangingPunct="0">
              <a:lnSpc>
                <a:spcPct val="150000"/>
              </a:lnSpc>
              <a:spcBef>
                <a:spcPct val="50000"/>
              </a:spcBef>
              <a:spcAft>
                <a:spcPct val="0"/>
              </a:spcAft>
              <a:buClrTx/>
              <a:buSzTx/>
              <a:buFontTx/>
              <a:buNone/>
              <a:tabLst/>
              <a:defRPr/>
            </a:pPr>
            <a:r>
              <a:rPr kumimoji="0" lang="en-US" altLang="zh-CN" sz="1600" b="0" i="0" u="none" strike="noStrike" kern="1200" cap="none" spc="0" normalizeH="0" baseline="0" noProof="0" dirty="0">
                <a:ln>
                  <a:noFill/>
                </a:ln>
                <a:solidFill>
                  <a:srgbClr val="777777"/>
                </a:solidFill>
                <a:effectLst/>
                <a:uLnTx/>
                <a:uFillTx/>
                <a:latin typeface="华文中宋" panose="02010600040101010101" pitchFamily="2" charset="-122"/>
                <a:ea typeface="华文中宋" panose="02010600040101010101" pitchFamily="2" charset="-122"/>
                <a:cs typeface="+mn-cs"/>
              </a:rPr>
              <a:t>                                                           </a:t>
            </a:r>
          </a:p>
          <a:p>
            <a:pPr marL="0" marR="0" lvl="0" indent="0" algn="l" defTabSz="914400" rtl="0" eaLnBrk="0" fontAlgn="base" latinLnBrk="0" hangingPunct="0">
              <a:lnSpc>
                <a:spcPct val="150000"/>
              </a:lnSpc>
              <a:spcBef>
                <a:spcPct val="50000"/>
              </a:spcBef>
              <a:spcAft>
                <a:spcPct val="0"/>
              </a:spcAft>
              <a:buClrTx/>
              <a:buSzTx/>
              <a:buFontTx/>
              <a:buNone/>
              <a:tabLst/>
              <a:defRPr/>
            </a:pPr>
            <a:r>
              <a:rPr kumimoji="0" lang="en-US" altLang="zh-CN" sz="1800" b="0" i="0" u="none" strike="noStrike" kern="1200" cap="none" spc="0" normalizeH="0" baseline="0" noProof="0" dirty="0">
                <a:ln>
                  <a:noFill/>
                </a:ln>
                <a:solidFill>
                  <a:srgbClr val="777777"/>
                </a:solidFill>
                <a:effectLst/>
                <a:uLnTx/>
                <a:uFillTx/>
                <a:latin typeface="黑体" panose="02010609060101010101" pitchFamily="49" charset="-122"/>
                <a:ea typeface="黑体" panose="02010609060101010101" pitchFamily="49" charset="-122"/>
                <a:cs typeface="+mn-cs"/>
              </a:rPr>
              <a:t>                                     </a:t>
            </a:r>
            <a:r>
              <a:rPr kumimoji="0" lang="en-US" altLang="zh-CN" sz="1800" b="0" i="0" u="none" strike="noStrike" kern="1200" cap="none" spc="0" normalizeH="0" baseline="0" noProof="0" dirty="0">
                <a:ln>
                  <a:noFill/>
                </a:ln>
                <a:solidFill>
                  <a:srgbClr val="000066"/>
                </a:solidFill>
                <a:effectLst/>
                <a:uLnTx/>
                <a:uFillTx/>
                <a:latin typeface="黑体" panose="02010609060101010101" pitchFamily="49" charset="-122"/>
                <a:ea typeface="黑体" panose="02010609060101010101" pitchFamily="49" charset="-122"/>
                <a:cs typeface="+mn-cs"/>
              </a:rPr>
              <a:t>——</a:t>
            </a:r>
            <a:r>
              <a:rPr kumimoji="0" lang="zh-CN" altLang="en-US" sz="1800" b="1" i="0" u="none" strike="noStrike" kern="1200" cap="none" spc="0" normalizeH="0" baseline="0" noProof="0" dirty="0">
                <a:ln>
                  <a:noFill/>
                </a:ln>
                <a:solidFill>
                  <a:srgbClr val="000066"/>
                </a:solidFill>
                <a:effectLst/>
                <a:uLnTx/>
                <a:uFillTx/>
                <a:latin typeface="黑体" panose="02010609060101010101" pitchFamily="49" charset="-122"/>
                <a:ea typeface="黑体" panose="02010609060101010101" pitchFamily="49" charset="-122"/>
                <a:cs typeface="+mn-cs"/>
              </a:rPr>
              <a:t>私募股权投资市场（</a:t>
            </a:r>
            <a:r>
              <a:rPr kumimoji="0" lang="en-US" altLang="zh-CN" sz="1800" b="1" i="0" u="none" strike="noStrike" kern="1200" cap="none" spc="0" normalizeH="0" baseline="0" noProof="0" dirty="0">
                <a:ln>
                  <a:noFill/>
                </a:ln>
                <a:solidFill>
                  <a:srgbClr val="000066"/>
                </a:solidFill>
                <a:effectLst/>
                <a:uLnTx/>
                <a:uFillTx/>
                <a:latin typeface="黑体" panose="02010609060101010101" pitchFamily="49" charset="-122"/>
                <a:ea typeface="黑体" panose="02010609060101010101" pitchFamily="49" charset="-122"/>
                <a:cs typeface="+mn-cs"/>
              </a:rPr>
              <a:t>2020</a:t>
            </a:r>
            <a:r>
              <a:rPr kumimoji="0" lang="zh-CN" altLang="en-US" sz="1800" b="1" i="0" u="none" strike="noStrike" kern="1200" cap="none" spc="0" normalizeH="0" baseline="0" noProof="0" dirty="0">
                <a:ln>
                  <a:noFill/>
                </a:ln>
                <a:solidFill>
                  <a:srgbClr val="000066"/>
                </a:solidFill>
                <a:effectLst/>
                <a:uLnTx/>
                <a:uFillTx/>
                <a:latin typeface="黑体" panose="02010609060101010101" pitchFamily="49" charset="-122"/>
                <a:ea typeface="黑体" panose="02010609060101010101" pitchFamily="49" charset="-122"/>
                <a:cs typeface="+mn-cs"/>
              </a:rPr>
              <a:t>年</a:t>
            </a:r>
            <a:r>
              <a:rPr lang="en-US" altLang="zh-CN" sz="1800" b="1" dirty="0">
                <a:solidFill>
                  <a:srgbClr val="000066"/>
                </a:solidFill>
                <a:latin typeface="黑体" panose="02010609060101010101" pitchFamily="49" charset="-122"/>
                <a:ea typeface="黑体" panose="02010609060101010101" pitchFamily="49" charset="-122"/>
              </a:rPr>
              <a:t>8</a:t>
            </a:r>
            <a:r>
              <a:rPr kumimoji="0" lang="zh-CN" altLang="en-US" sz="1800" b="1" i="0" u="none" strike="noStrike" kern="1200" cap="none" spc="0" normalizeH="0" baseline="0" noProof="0" dirty="0">
                <a:ln>
                  <a:noFill/>
                </a:ln>
                <a:solidFill>
                  <a:srgbClr val="000066"/>
                </a:solidFill>
                <a:effectLst/>
                <a:uLnTx/>
                <a:uFillTx/>
                <a:latin typeface="黑体" panose="02010609060101010101" pitchFamily="49" charset="-122"/>
                <a:ea typeface="黑体" panose="02010609060101010101" pitchFamily="49" charset="-122"/>
                <a:cs typeface="+mn-cs"/>
              </a:rPr>
              <a:t>月）</a:t>
            </a:r>
            <a:endParaRPr kumimoji="0" lang="en-US" altLang="zh-CN" sz="1800" b="0" i="0" u="none" strike="noStrike" kern="1200" cap="none" spc="0" normalizeH="0" baseline="0" noProof="0" dirty="0">
              <a:ln>
                <a:noFill/>
              </a:ln>
              <a:solidFill>
                <a:srgbClr val="777777"/>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0" fontAlgn="base" latinLnBrk="0" hangingPunct="0">
              <a:lnSpc>
                <a:spcPct val="150000"/>
              </a:lnSpc>
              <a:spcBef>
                <a:spcPct val="50000"/>
              </a:spcBef>
              <a:spcAft>
                <a:spcPct val="0"/>
              </a:spcAft>
              <a:buClrTx/>
              <a:buSzTx/>
              <a:buFontTx/>
              <a:buNone/>
              <a:tabLst/>
              <a:defRPr/>
            </a:pPr>
            <a:r>
              <a:rPr kumimoji="0" lang="en-US" altLang="zh-CN" sz="1800" b="0" i="0" u="none" strike="noStrike" kern="1200" cap="none" spc="0" normalizeH="0" baseline="0" noProof="0" dirty="0">
                <a:ln>
                  <a:noFill/>
                </a:ln>
                <a:solidFill>
                  <a:srgbClr val="000066"/>
                </a:solidFill>
                <a:effectLst/>
                <a:uLnTx/>
                <a:uFillTx/>
                <a:latin typeface="黑体" panose="02010609060101010101" pitchFamily="49" charset="-122"/>
                <a:ea typeface="黑体" panose="02010609060101010101" pitchFamily="49" charset="-122"/>
                <a:cs typeface="+mn-cs"/>
              </a:rPr>
              <a:t>                                     ——</a:t>
            </a:r>
            <a:r>
              <a:rPr kumimoji="0" lang="zh-CN" altLang="en-US" sz="1800" b="1" i="0" u="none" strike="noStrike" kern="1200" cap="none" spc="0" normalizeH="0" baseline="0" noProof="0" dirty="0">
                <a:ln>
                  <a:noFill/>
                </a:ln>
                <a:solidFill>
                  <a:srgbClr val="000066"/>
                </a:solidFill>
                <a:effectLst/>
                <a:uLnTx/>
                <a:uFillTx/>
                <a:latin typeface="黑体" panose="02010609060101010101" pitchFamily="49" charset="-122"/>
                <a:ea typeface="黑体" panose="02010609060101010101" pitchFamily="49" charset="-122"/>
                <a:cs typeface="+mn-cs"/>
              </a:rPr>
              <a:t>二级市场（</a:t>
            </a:r>
            <a:r>
              <a:rPr kumimoji="0" lang="en-US" altLang="zh-CN" sz="1800" b="1" i="0" u="none" strike="noStrike" kern="1200" cap="none" spc="0" normalizeH="0" baseline="0" noProof="0" dirty="0">
                <a:ln>
                  <a:noFill/>
                </a:ln>
                <a:solidFill>
                  <a:srgbClr val="000066"/>
                </a:solidFill>
                <a:effectLst/>
                <a:uLnTx/>
                <a:uFillTx/>
                <a:latin typeface="黑体" panose="02010609060101010101" pitchFamily="49" charset="-122"/>
                <a:ea typeface="黑体" panose="02010609060101010101" pitchFamily="49" charset="-122"/>
                <a:cs typeface="+mn-cs"/>
              </a:rPr>
              <a:t>2020</a:t>
            </a:r>
            <a:r>
              <a:rPr kumimoji="0" lang="zh-CN" altLang="en-US" sz="1800" b="1" i="0" u="none" strike="noStrike" kern="1200" cap="none" spc="0" normalizeH="0" baseline="0" noProof="0" dirty="0">
                <a:ln>
                  <a:noFill/>
                </a:ln>
                <a:solidFill>
                  <a:srgbClr val="000066"/>
                </a:solidFill>
                <a:effectLst/>
                <a:uLnTx/>
                <a:uFillTx/>
                <a:latin typeface="黑体" panose="02010609060101010101" pitchFamily="49" charset="-122"/>
                <a:ea typeface="黑体" panose="02010609060101010101" pitchFamily="49" charset="-122"/>
                <a:cs typeface="+mn-cs"/>
              </a:rPr>
              <a:t>年</a:t>
            </a:r>
            <a:r>
              <a:rPr lang="en-US" altLang="zh-CN" sz="1800" b="1" dirty="0">
                <a:solidFill>
                  <a:srgbClr val="000066"/>
                </a:solidFill>
                <a:latin typeface="黑体" panose="02010609060101010101" pitchFamily="49" charset="-122"/>
                <a:ea typeface="黑体" panose="02010609060101010101" pitchFamily="49" charset="-122"/>
              </a:rPr>
              <a:t>8</a:t>
            </a:r>
            <a:r>
              <a:rPr kumimoji="0" lang="zh-CN" altLang="en-US" sz="1800" b="1" i="0" u="none" strike="noStrike" kern="1200" cap="none" spc="0" normalizeH="0" baseline="0" noProof="0" dirty="0">
                <a:ln>
                  <a:noFill/>
                </a:ln>
                <a:solidFill>
                  <a:srgbClr val="000066"/>
                </a:solidFill>
                <a:effectLst/>
                <a:uLnTx/>
                <a:uFillTx/>
                <a:latin typeface="黑体" panose="02010609060101010101" pitchFamily="49" charset="-122"/>
                <a:ea typeface="黑体" panose="02010609060101010101" pitchFamily="49" charset="-122"/>
                <a:cs typeface="+mn-cs"/>
              </a:rPr>
              <a:t>月）</a:t>
            </a:r>
          </a:p>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zh-CN" altLang="en-US" sz="4000" b="1" i="0" u="none" strike="noStrike" kern="1200" cap="none" spc="0" normalizeH="0" baseline="0" noProof="0" dirty="0">
              <a:ln>
                <a:noFill/>
              </a:ln>
              <a:solidFill>
                <a:srgbClr val="000099"/>
              </a:solidFill>
              <a:effectLst/>
              <a:uLnTx/>
              <a:uFillTx/>
              <a:latin typeface="Arial" panose="020B0604020202020204" pitchFamily="34" charset="0"/>
              <a:ea typeface="幼圆" panose="02010509060101010101" pitchFamily="49" charset="-122"/>
              <a:cs typeface="+mn-cs"/>
            </a:endParaRPr>
          </a:p>
        </p:txBody>
      </p:sp>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white">
          <a:xfrm>
            <a:off x="1979614" y="214314"/>
            <a:ext cx="8231187" cy="1144587"/>
          </a:xfrm>
          <a:prstGeom prst="rect">
            <a:avLst/>
          </a:prstGeom>
          <a:noFill/>
          <a:ln w="9525" algn="ctr">
            <a:noFill/>
            <a:miter lim="800000"/>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全市场解禁规模</a:t>
            </a:r>
          </a:p>
        </p:txBody>
      </p:sp>
      <p:sp>
        <p:nvSpPr>
          <p:cNvPr id="2" name="文本框 1"/>
          <p:cNvSpPr txBox="1"/>
          <p:nvPr/>
        </p:nvSpPr>
        <p:spPr bwMode="auto">
          <a:xfrm>
            <a:off x="2771480" y="5891753"/>
            <a:ext cx="8559539" cy="369332"/>
          </a:xfrm>
          <a:prstGeom prst="rect">
            <a:avLst/>
          </a:prstGeom>
          <a:noFill/>
          <a:ln w="9525">
            <a:noFill/>
            <a:miter lim="800000"/>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全年市场解禁市值</a:t>
            </a:r>
            <a:r>
              <a:rPr lang="en-US" altLang="zh-CN" dirty="0">
                <a:solidFill>
                  <a:srgbClr val="FF0000"/>
                </a:solidFill>
                <a:latin typeface="微软雅黑" panose="020B0503020204020204" pitchFamily="34" charset="-122"/>
                <a:ea typeface="微软雅黑" panose="020B0503020204020204" pitchFamily="34" charset="-122"/>
              </a:rPr>
              <a:t>46374.51</a:t>
            </a: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亿元，</a:t>
            </a:r>
            <a:r>
              <a:rPr lang="en-US" altLang="zh-CN" dirty="0">
                <a:solidFill>
                  <a:srgbClr val="000000"/>
                </a:solidFill>
                <a:latin typeface="微软雅黑" panose="020B0503020204020204" pitchFamily="34" charset="-122"/>
                <a:ea typeface="微软雅黑" panose="020B0503020204020204" pitchFamily="34" charset="-122"/>
              </a:rPr>
              <a:t>8</a:t>
            </a:r>
            <a:r>
              <a:rPr kumimoji="0" b="0" i="0" u="none" strike="noStrike" kern="1200" cap="none" spc="0" normalizeH="0" baseline="0" noProof="0" dirty="0" err="1">
                <a:ln>
                  <a:noFill/>
                </a:ln>
                <a:solidFill>
                  <a:srgbClr val="000000"/>
                </a:solidFill>
                <a:effectLst/>
                <a:uLnTx/>
                <a:uFillTx/>
                <a:latin typeface="微软雅黑" panose="020B0503020204020204" pitchFamily="34" charset="-122"/>
                <a:ea typeface="微软雅黑" panose="020B0503020204020204" pitchFamily="34" charset="-122"/>
                <a:cs typeface="+mn-cs"/>
              </a:rPr>
              <a:t>月市场解禁</a:t>
            </a: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市</a:t>
            </a:r>
            <a:r>
              <a:rPr kumimoji="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值</a:t>
            </a:r>
            <a:r>
              <a:rPr lang="en-US" dirty="0">
                <a:solidFill>
                  <a:srgbClr val="FF0000"/>
                </a:solidFill>
                <a:latin typeface="微软雅黑" panose="020B0503020204020204" pitchFamily="34" charset="-122"/>
                <a:ea typeface="微软雅黑" panose="020B0503020204020204" pitchFamily="34" charset="-122"/>
              </a:rPr>
              <a:t>4651.43</a:t>
            </a:r>
            <a:r>
              <a:rPr kumimoji="0" b="0" i="0" u="none" strike="noStrike" kern="1200" cap="none" spc="0" normalizeH="0" baseline="0" noProof="0" dirty="0" err="1">
                <a:ln>
                  <a:noFill/>
                </a:ln>
                <a:solidFill>
                  <a:srgbClr val="000000"/>
                </a:solidFill>
                <a:effectLst/>
                <a:uLnTx/>
                <a:uFillTx/>
                <a:latin typeface="微软雅黑" panose="020B0503020204020204" pitchFamily="34" charset="-122"/>
                <a:ea typeface="微软雅黑" panose="020B0503020204020204" pitchFamily="34" charset="-122"/>
                <a:cs typeface="+mn-cs"/>
              </a:rPr>
              <a:t>亿元</a:t>
            </a:r>
            <a:endParaRPr kumimoji="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pic>
        <p:nvPicPr>
          <p:cNvPr id="4" name="图片 3">
            <a:extLst>
              <a:ext uri="{FF2B5EF4-FFF2-40B4-BE49-F238E27FC236}">
                <a16:creationId xmlns:a16="http://schemas.microsoft.com/office/drawing/2014/main" id="{E7209A3A-7404-413A-BED1-D9ACA075AF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7233" y="1047627"/>
            <a:ext cx="9417534" cy="4762745"/>
          </a:xfrm>
          <a:prstGeom prst="rect">
            <a:avLst/>
          </a:prstGeom>
        </p:spPr>
      </p:pic>
    </p:spTree>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white">
          <a:xfrm>
            <a:off x="1979614" y="214314"/>
            <a:ext cx="8231187" cy="1144587"/>
          </a:xfrm>
          <a:prstGeom prst="rect">
            <a:avLst/>
          </a:prstGeom>
          <a:noFill/>
          <a:ln w="9525" algn="ctr">
            <a:noFill/>
            <a:miter lim="800000"/>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大宗交易统计及折价率</a:t>
            </a:r>
          </a:p>
        </p:txBody>
      </p:sp>
      <p:sp>
        <p:nvSpPr>
          <p:cNvPr id="7" name="文本框 6"/>
          <p:cNvSpPr txBox="1"/>
          <p:nvPr/>
        </p:nvSpPr>
        <p:spPr bwMode="auto">
          <a:xfrm>
            <a:off x="1950556" y="5715174"/>
            <a:ext cx="2172809" cy="646331"/>
          </a:xfrm>
          <a:prstGeom prst="rect">
            <a:avLst/>
          </a:prstGeom>
          <a:noFill/>
          <a:ln w="9525">
            <a:noFill/>
            <a:miter lim="800000"/>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solidFill>
                  <a:srgbClr val="000000"/>
                </a:solidFill>
                <a:latin typeface="微软雅黑" panose="020B0503020204020204" pitchFamily="34" charset="-122"/>
                <a:ea typeface="微软雅黑" panose="020B0503020204020204" pitchFamily="34" charset="-122"/>
              </a:rPr>
              <a:t>8</a:t>
            </a:r>
            <a:r>
              <a:rPr kumimoji="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月大宗市场总成交额</a:t>
            </a:r>
            <a:r>
              <a:rPr kumimoji="0" lang="en-US" b="0" i="0" u="none" strike="noStrike" kern="120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cs typeface="+mn-cs"/>
              </a:rPr>
              <a:t>456.29</a:t>
            </a:r>
            <a:r>
              <a:rPr kumimoji="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亿元</a:t>
            </a:r>
          </a:p>
        </p:txBody>
      </p:sp>
      <p:sp>
        <p:nvSpPr>
          <p:cNvPr id="9" name="文本框 8"/>
          <p:cNvSpPr txBox="1"/>
          <p:nvPr/>
        </p:nvSpPr>
        <p:spPr bwMode="auto">
          <a:xfrm>
            <a:off x="4207797" y="5715174"/>
            <a:ext cx="1751583" cy="646331"/>
          </a:xfrm>
          <a:prstGeom prst="rect">
            <a:avLst/>
          </a:prstGeom>
          <a:noFill/>
          <a:ln w="9525">
            <a:noFill/>
            <a:miter lim="800000"/>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mn-ea"/>
              </a:rPr>
              <a:t>较</a:t>
            </a: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mn-ea"/>
              </a:rPr>
              <a:t>上月减少</a:t>
            </a:r>
            <a:endParaRPr kumimoji="0" lang="en-US" altLang="zh-CN"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dirty="0">
                <a:solidFill>
                  <a:srgbClr val="00B050"/>
                </a:solidFill>
                <a:latin typeface="微软雅黑" panose="020B0503020204020204" pitchFamily="34" charset="-122"/>
                <a:ea typeface="微软雅黑" panose="020B0503020204020204" pitchFamily="34" charset="-122"/>
                <a:sym typeface="+mn-ea"/>
              </a:rPr>
              <a:t>411.64</a:t>
            </a:r>
            <a:r>
              <a:rPr kumimoji="0" b="0" i="0" u="none" strike="noStrike" kern="1200" cap="none" spc="0" normalizeH="0" baseline="0" noProof="0" dirty="0" err="1">
                <a:ln>
                  <a:noFill/>
                </a:ln>
                <a:solidFill>
                  <a:srgbClr val="000000"/>
                </a:solidFill>
                <a:effectLst/>
                <a:uLnTx/>
                <a:uFillTx/>
                <a:latin typeface="微软雅黑" panose="020B0503020204020204" pitchFamily="34" charset="-122"/>
                <a:ea typeface="微软雅黑" panose="020B0503020204020204" pitchFamily="34" charset="-122"/>
                <a:cs typeface="+mn-cs"/>
                <a:sym typeface="+mn-ea"/>
              </a:rPr>
              <a:t>亿元</a:t>
            </a:r>
            <a:endPar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mn-ea"/>
            </a:endParaRPr>
          </a:p>
        </p:txBody>
      </p:sp>
      <p:sp>
        <p:nvSpPr>
          <p:cNvPr id="11" name="文本框 10"/>
          <p:cNvSpPr txBox="1"/>
          <p:nvPr/>
        </p:nvSpPr>
        <p:spPr bwMode="auto">
          <a:xfrm>
            <a:off x="6232622" y="5684396"/>
            <a:ext cx="1980812" cy="646331"/>
          </a:xfrm>
          <a:prstGeom prst="rect">
            <a:avLst/>
          </a:prstGeom>
          <a:noFill/>
          <a:ln w="9525">
            <a:noFill/>
            <a:miter lim="800000"/>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solidFill>
                  <a:srgbClr val="000000"/>
                </a:solidFill>
                <a:latin typeface="微软雅黑" panose="020B0503020204020204" pitchFamily="34" charset="-122"/>
                <a:ea typeface="微软雅黑" panose="020B0503020204020204" pitchFamily="34" charset="-122"/>
              </a:rPr>
              <a:t>8</a:t>
            </a:r>
            <a:r>
              <a:rPr kumimoji="0" b="0" i="0" u="none" strike="noStrike" kern="1200" cap="none" spc="0" normalizeH="0" baseline="0" noProof="0" dirty="0" err="1">
                <a:ln>
                  <a:noFill/>
                </a:ln>
                <a:solidFill>
                  <a:srgbClr val="000000"/>
                </a:solidFill>
                <a:effectLst/>
                <a:uLnTx/>
                <a:uFillTx/>
                <a:latin typeface="微软雅黑" panose="020B0503020204020204" pitchFamily="34" charset="-122"/>
                <a:ea typeface="微软雅黑" panose="020B0503020204020204" pitchFamily="34" charset="-122"/>
                <a:cs typeface="+mn-cs"/>
              </a:rPr>
              <a:t>月大宗市场平均折价率</a:t>
            </a:r>
            <a:r>
              <a:rPr lang="en-US" dirty="0">
                <a:solidFill>
                  <a:srgbClr val="FF0000"/>
                </a:solidFill>
                <a:latin typeface="微软雅黑" panose="020B0503020204020204" pitchFamily="34" charset="-122"/>
                <a:ea typeface="微软雅黑" panose="020B0503020204020204" pitchFamily="34" charset="-122"/>
              </a:rPr>
              <a:t>4.69</a:t>
            </a:r>
            <a:r>
              <a:rPr kumimoji="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a:t>
            </a:r>
            <a:endParaRPr kumimoji="0" lang="zh-CN" altLang="en-US"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endParaRPr>
          </a:p>
        </p:txBody>
      </p:sp>
      <p:sp>
        <p:nvSpPr>
          <p:cNvPr id="12" name="文本框 11"/>
          <p:cNvSpPr txBox="1"/>
          <p:nvPr/>
        </p:nvSpPr>
        <p:spPr bwMode="auto">
          <a:xfrm>
            <a:off x="8469885" y="5699784"/>
            <a:ext cx="1512168" cy="646331"/>
          </a:xfrm>
          <a:prstGeom prst="rect">
            <a:avLst/>
          </a:prstGeom>
          <a:noFill/>
          <a:ln w="9525">
            <a:noFill/>
            <a:miter lim="800000"/>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较上月</a:t>
            </a:r>
            <a:r>
              <a:rPr lang="zh-CN" altLang="en-US" dirty="0">
                <a:solidFill>
                  <a:srgbClr val="000000"/>
                </a:solidFill>
                <a:latin typeface="微软雅黑" panose="020B0503020204020204" pitchFamily="34" charset="-122"/>
                <a:ea typeface="微软雅黑" panose="020B0503020204020204" pitchFamily="34" charset="-122"/>
              </a:rPr>
              <a:t>上升</a:t>
            </a:r>
            <a:r>
              <a:rPr lang="en-US" altLang="zh-CN" dirty="0">
                <a:solidFill>
                  <a:srgbClr val="FF0000"/>
                </a:solidFill>
                <a:latin typeface="微软雅黑" panose="020B0503020204020204" pitchFamily="34" charset="-122"/>
                <a:ea typeface="微软雅黑" panose="020B0503020204020204" pitchFamily="34" charset="-122"/>
              </a:rPr>
              <a:t>1</a:t>
            </a:r>
            <a:r>
              <a:rPr kumimoji="0" lang="en-US" altLang="zh-CN"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.33%</a:t>
            </a:r>
          </a:p>
        </p:txBody>
      </p:sp>
      <p:graphicFrame>
        <p:nvGraphicFramePr>
          <p:cNvPr id="10" name="图表 9">
            <a:extLst>
              <a:ext uri="{FF2B5EF4-FFF2-40B4-BE49-F238E27FC236}">
                <a16:creationId xmlns:a16="http://schemas.microsoft.com/office/drawing/2014/main" id="{CC87805D-C1FE-4B75-AE90-0DBA65CB7264}"/>
              </a:ext>
            </a:extLst>
          </p:cNvPr>
          <p:cNvGraphicFramePr>
            <a:graphicFrameLocks/>
          </p:cNvGraphicFramePr>
          <p:nvPr>
            <p:extLst>
              <p:ext uri="{D42A27DB-BD31-4B8C-83A1-F6EECF244321}">
                <p14:modId xmlns:p14="http://schemas.microsoft.com/office/powerpoint/2010/main" val="3108020263"/>
              </p:ext>
            </p:extLst>
          </p:nvPr>
        </p:nvGraphicFramePr>
        <p:xfrm>
          <a:off x="1979614" y="1066800"/>
          <a:ext cx="7763826" cy="442976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white">
          <a:xfrm>
            <a:off x="1979614" y="142875"/>
            <a:ext cx="8231187" cy="1144588"/>
          </a:xfrm>
          <a:prstGeom prst="rect">
            <a:avLst/>
          </a:prstGeom>
          <a:noFill/>
          <a:ln w="9525" algn="ctr">
            <a:noFill/>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融资融券余额</a:t>
            </a:r>
          </a:p>
        </p:txBody>
      </p:sp>
      <p:sp>
        <p:nvSpPr>
          <p:cNvPr id="6" name="文本框 5"/>
          <p:cNvSpPr txBox="1"/>
          <p:nvPr/>
        </p:nvSpPr>
        <p:spPr bwMode="auto">
          <a:xfrm>
            <a:off x="4191331" y="4963737"/>
            <a:ext cx="3807750" cy="470450"/>
          </a:xfrm>
          <a:prstGeom prst="rect">
            <a:avLst/>
          </a:prstGeom>
          <a:noFill/>
          <a:ln w="9525">
            <a:noFill/>
            <a:miter lim="800000"/>
          </a:ln>
        </p:spPr>
        <p:txBody>
          <a:bodyPr wrap="square" lIns="0" tIns="0" rIns="0" bIns="0" rtlCol="0">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lang="en-US" dirty="0">
                <a:solidFill>
                  <a:srgbClr val="000000"/>
                </a:solidFill>
                <a:latin typeface="微软雅黑" panose="020B0503020204020204" pitchFamily="34" charset="-122"/>
                <a:ea typeface="微软雅黑" panose="020B0503020204020204" pitchFamily="34" charset="-122"/>
              </a:rPr>
              <a:t>8</a:t>
            </a:r>
            <a:r>
              <a:rPr kumimoji="0"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月，沪深两融余额</a:t>
            </a:r>
            <a:r>
              <a:rPr kumimoji="0" 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14268.62</a:t>
            </a: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亿元</a:t>
            </a:r>
            <a:r>
              <a:rPr kumimoji="0" 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 </a:t>
            </a:r>
            <a:endParaRPr kumimoji="0"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8" name="文本框 7"/>
          <p:cNvSpPr txBox="1"/>
          <p:nvPr/>
        </p:nvSpPr>
        <p:spPr bwMode="auto">
          <a:xfrm>
            <a:off x="1334808" y="5568194"/>
            <a:ext cx="9520796" cy="782074"/>
          </a:xfrm>
          <a:prstGeom prst="rect">
            <a:avLst/>
          </a:prstGeom>
          <a:noFill/>
          <a:ln w="9525">
            <a:noFill/>
            <a:miter lim="800000"/>
          </a:ln>
        </p:spPr>
        <p:txBody>
          <a:bodyPr wrap="square" lIns="0" tIns="0" rIns="0" bIns="0" rtlCol="0">
            <a:spAutoFit/>
          </a:bodyPr>
          <a:lstStyle/>
          <a:p>
            <a:pPr marL="0" marR="0" lvl="0" indent="457200" algn="l" defTabSz="914400" rtl="0" eaLnBrk="1" fontAlgn="auto" latinLnBrk="0" hangingPunct="1">
              <a:lnSpc>
                <a:spcPct val="150000"/>
              </a:lnSpc>
              <a:spcBef>
                <a:spcPts val="0"/>
              </a:spcBef>
              <a:spcAft>
                <a:spcPts val="0"/>
              </a:spcAft>
              <a:buClrTx/>
              <a:buSzTx/>
              <a:buFontTx/>
              <a:buNone/>
              <a:tabLst/>
              <a:defRPr/>
            </a:pPr>
            <a:r>
              <a:rPr lang="en-US" altLang="zh-CN" dirty="0">
                <a:solidFill>
                  <a:srgbClr val="000000"/>
                </a:solidFill>
                <a:latin typeface="微软雅黑" panose="020B0503020204020204" pitchFamily="34" charset="-122"/>
                <a:ea typeface="微软雅黑" panose="020B0503020204020204" pitchFamily="34" charset="-122"/>
              </a:rPr>
              <a:t>7</a:t>
            </a: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月两融余额为</a:t>
            </a:r>
            <a:r>
              <a:rPr kumimoji="0" lang="en-US" altLang="zh-CN"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14248.62</a:t>
            </a: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亿元，</a:t>
            </a:r>
            <a:r>
              <a:rPr kumimoji="0" lang="en-US" altLang="zh-CN"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8</a:t>
            </a: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月两融余额为</a:t>
            </a:r>
            <a:r>
              <a:rPr kumimoji="0" lang="en-US" altLang="zh-CN"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14954.24</a:t>
            </a: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亿元，较上月新增</a:t>
            </a:r>
            <a:r>
              <a:rPr lang="en-US" altLang="zh-CN" dirty="0">
                <a:solidFill>
                  <a:srgbClr val="FF0000"/>
                </a:solidFill>
                <a:latin typeface="微软雅黑" panose="020B0503020204020204" pitchFamily="34" charset="-122"/>
                <a:ea typeface="微软雅黑" panose="020B0503020204020204" pitchFamily="34" charset="-122"/>
              </a:rPr>
              <a:t>705.62</a:t>
            </a:r>
            <a:r>
              <a:rPr kumimoji="0" lang="zh-CN" altLang="en-US"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亿元</a:t>
            </a:r>
            <a:r>
              <a:rPr lang="zh-CN" altLang="en-US" dirty="0">
                <a:solidFill>
                  <a:srgbClr val="FF0000"/>
                </a:solidFill>
                <a:latin typeface="微软雅黑" panose="020B0503020204020204" pitchFamily="34" charset="-122"/>
                <a:ea typeface="微软雅黑" panose="020B0503020204020204" pitchFamily="34" charset="-122"/>
              </a:rPr>
              <a:t>。</a:t>
            </a: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两融余额增量缩减，整体震荡上行。</a:t>
            </a:r>
          </a:p>
        </p:txBody>
      </p:sp>
      <p:pic>
        <p:nvPicPr>
          <p:cNvPr id="3" name="图片 2">
            <a:extLst>
              <a:ext uri="{FF2B5EF4-FFF2-40B4-BE49-F238E27FC236}">
                <a16:creationId xmlns:a16="http://schemas.microsoft.com/office/drawing/2014/main" id="{264157D9-5A28-4A8D-BF72-5D0DCF9D9B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7564" y="1205394"/>
            <a:ext cx="7295285" cy="3860076"/>
          </a:xfrm>
          <a:prstGeom prst="rect">
            <a:avLst/>
          </a:prstGeom>
        </p:spPr>
      </p:pic>
    </p:spTree>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white">
          <a:xfrm>
            <a:off x="1979614" y="142875"/>
            <a:ext cx="8231187" cy="1144588"/>
          </a:xfrm>
          <a:prstGeom prst="rect">
            <a:avLst/>
          </a:prstGeom>
          <a:noFill/>
          <a:ln w="9525" algn="ctr">
            <a:noFill/>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商品期货合约概览</a:t>
            </a:r>
          </a:p>
        </p:txBody>
      </p:sp>
      <p:sp>
        <p:nvSpPr>
          <p:cNvPr id="4" name="文本框 3"/>
          <p:cNvSpPr txBox="1"/>
          <p:nvPr/>
        </p:nvSpPr>
        <p:spPr bwMode="auto">
          <a:xfrm>
            <a:off x="501803" y="4855780"/>
            <a:ext cx="11186808" cy="1526187"/>
          </a:xfrm>
          <a:prstGeom prst="rect">
            <a:avLst/>
          </a:prstGeom>
          <a:noFill/>
          <a:ln w="9525">
            <a:noFill/>
            <a:miter lim="800000"/>
          </a:ln>
        </p:spPr>
        <p:txBody>
          <a:bodyPr wrap="square" rtlCol="0">
            <a:spAutoFit/>
          </a:bodyPr>
          <a:lstStyle/>
          <a:p>
            <a:pPr marL="0" marR="0" lvl="0" indent="360000" algn="just" defTabSz="914400" rtl="0" eaLnBrk="1" fontAlgn="auto" latinLnBrk="0" hangingPunct="1">
              <a:lnSpc>
                <a:spcPct val="15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今年玻璃价格接连攀升，而前端生产成本均存在下降，当前玻璃厂商生产利润接近历史高位。</a:t>
            </a:r>
            <a:r>
              <a:rPr kumimoji="0" lang="en-US" altLang="zh-CN"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9</a:t>
            </a:r>
            <a:r>
              <a:rPr kumimoji="0" lang="zh-CN" altLang="en-US"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月</a:t>
            </a:r>
            <a:r>
              <a:rPr kumimoji="0" lang="en-US" altLang="zh-CN"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10</a:t>
            </a:r>
            <a:r>
              <a:rPr kumimoji="0" lang="zh-CN" altLang="en-US"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月是玻璃产品的销售旺季，期货价格有望进一步走强。钢材市场放量成交，而铁矿石库存紧缺，推动铁矿石价格走高。沪银持续上个月走势，受到资金热捧，但月末有冲高回落迹象。马来西亚棕榈油产量不及预期，供给缩减，推高棕榈油价格。国内外复工复产燃油需求反弹，燃油需求增加推动燃油期货价格上涨。</a:t>
            </a:r>
            <a:endParaRPr kumimoji="0" lang="en-US" altLang="zh-CN"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graphicFrame>
        <p:nvGraphicFramePr>
          <p:cNvPr id="6" name="图表 5">
            <a:extLst>
              <a:ext uri="{FF2B5EF4-FFF2-40B4-BE49-F238E27FC236}">
                <a16:creationId xmlns:a16="http://schemas.microsoft.com/office/drawing/2014/main" id="{81BC040A-3676-48A2-95B2-7B847D5D0C5E}"/>
              </a:ext>
            </a:extLst>
          </p:cNvPr>
          <p:cNvGraphicFramePr>
            <a:graphicFrameLocks/>
          </p:cNvGraphicFramePr>
          <p:nvPr>
            <p:extLst>
              <p:ext uri="{D42A27DB-BD31-4B8C-83A1-F6EECF244321}">
                <p14:modId xmlns:p14="http://schemas.microsoft.com/office/powerpoint/2010/main" val="689832451"/>
              </p:ext>
            </p:extLst>
          </p:nvPr>
        </p:nvGraphicFramePr>
        <p:xfrm>
          <a:off x="2661990" y="1097280"/>
          <a:ext cx="6898570" cy="370332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white">
          <a:xfrm>
            <a:off x="1979614" y="142875"/>
            <a:ext cx="8231187" cy="1144588"/>
          </a:xfrm>
          <a:prstGeom prst="rect">
            <a:avLst/>
          </a:prstGeom>
          <a:noFill/>
          <a:ln w="9525" algn="ctr">
            <a:noFill/>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000066"/>
                </a:solidFill>
                <a:effectLst/>
                <a:uLnTx/>
                <a:uFillTx/>
                <a:latin typeface="Microsoft YaHei UI" panose="020B0503020204020204" pitchFamily="34" charset="-122"/>
                <a:ea typeface="Microsoft YaHei UI" panose="020B0503020204020204" pitchFamily="34" charset="-122"/>
                <a:cs typeface="+mn-cs"/>
              </a:rPr>
              <a:t>本月沪深两市市值前十</a:t>
            </a:r>
          </a:p>
        </p:txBody>
      </p:sp>
      <p:graphicFrame>
        <p:nvGraphicFramePr>
          <p:cNvPr id="5" name="图表 4">
            <a:extLst>
              <a:ext uri="{FF2B5EF4-FFF2-40B4-BE49-F238E27FC236}">
                <a16:creationId xmlns:a16="http://schemas.microsoft.com/office/drawing/2014/main" id="{E813E3E3-A30E-423F-A80B-50A5EAAFDD36}"/>
              </a:ext>
            </a:extLst>
          </p:cNvPr>
          <p:cNvGraphicFramePr>
            <a:graphicFrameLocks/>
          </p:cNvGraphicFramePr>
          <p:nvPr>
            <p:extLst>
              <p:ext uri="{D42A27DB-BD31-4B8C-83A1-F6EECF244321}">
                <p14:modId xmlns:p14="http://schemas.microsoft.com/office/powerpoint/2010/main" val="1907051548"/>
              </p:ext>
            </p:extLst>
          </p:nvPr>
        </p:nvGraphicFramePr>
        <p:xfrm>
          <a:off x="1692613" y="3539856"/>
          <a:ext cx="8804902" cy="283803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图表 5">
            <a:extLst>
              <a:ext uri="{FF2B5EF4-FFF2-40B4-BE49-F238E27FC236}">
                <a16:creationId xmlns:a16="http://schemas.microsoft.com/office/drawing/2014/main" id="{9E454BB5-76D9-4F92-B463-4E0DD793EA6F}"/>
              </a:ext>
            </a:extLst>
          </p:cNvPr>
          <p:cNvGraphicFramePr>
            <a:graphicFrameLocks/>
          </p:cNvGraphicFramePr>
          <p:nvPr>
            <p:extLst>
              <p:ext uri="{D42A27DB-BD31-4B8C-83A1-F6EECF244321}">
                <p14:modId xmlns:p14="http://schemas.microsoft.com/office/powerpoint/2010/main" val="743913897"/>
              </p:ext>
            </p:extLst>
          </p:nvPr>
        </p:nvGraphicFramePr>
        <p:xfrm>
          <a:off x="1692613" y="915835"/>
          <a:ext cx="8804902" cy="2624021"/>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white">
          <a:xfrm>
            <a:off x="1979614" y="142875"/>
            <a:ext cx="8231187" cy="1144588"/>
          </a:xfrm>
          <a:prstGeom prst="rect">
            <a:avLst/>
          </a:prstGeom>
          <a:noFill/>
          <a:ln w="9525" algn="ctr">
            <a:noFill/>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000066"/>
                </a:solidFill>
                <a:effectLst/>
                <a:uLnTx/>
                <a:uFillTx/>
                <a:latin typeface="Microsoft YaHei UI" panose="020B0503020204020204" pitchFamily="34" charset="-122"/>
                <a:ea typeface="Microsoft YaHei UI" panose="020B0503020204020204" pitchFamily="34" charset="-122"/>
                <a:cs typeface="+mn-cs"/>
              </a:rPr>
              <a:t>本月涨幅居前个股</a:t>
            </a:r>
            <a:r>
              <a:rPr kumimoji="0" lang="en-US" altLang="zh-CN" sz="2400" b="0" i="0" u="none" strike="noStrike" kern="1200" cap="none" spc="0" normalizeH="0" baseline="0" noProof="0" dirty="0">
                <a:ln>
                  <a:noFill/>
                </a:ln>
                <a:solidFill>
                  <a:srgbClr val="000066"/>
                </a:solidFill>
                <a:effectLst/>
                <a:uLnTx/>
                <a:uFillTx/>
                <a:latin typeface="Microsoft YaHei UI" panose="020B0503020204020204" pitchFamily="34" charset="-122"/>
                <a:ea typeface="Microsoft YaHei UI" panose="020B0503020204020204" pitchFamily="34" charset="-122"/>
                <a:cs typeface="+mn-cs"/>
              </a:rPr>
              <a:t>(</a:t>
            </a:r>
            <a:r>
              <a:rPr kumimoji="0" lang="zh-CN" altLang="zh-CN" sz="2400" b="0" i="0" u="none" strike="noStrike" kern="1200" cap="none" spc="0" normalizeH="0" baseline="0" noProof="0" dirty="0">
                <a:ln>
                  <a:noFill/>
                </a:ln>
                <a:solidFill>
                  <a:srgbClr val="000066"/>
                </a:solidFill>
                <a:effectLst/>
                <a:uLnTx/>
                <a:uFillTx/>
                <a:latin typeface="Microsoft YaHei UI" panose="020B0503020204020204" pitchFamily="34" charset="-122"/>
                <a:ea typeface="Microsoft YaHei UI" panose="020B0503020204020204" pitchFamily="34" charset="-122"/>
                <a:cs typeface="+mn-cs"/>
              </a:rPr>
              <a:t>去除发行不足一年新股</a:t>
            </a:r>
            <a:r>
              <a:rPr kumimoji="0" lang="en-US" altLang="zh-CN" sz="2400" b="0" i="0" u="none" strike="noStrike" kern="1200" cap="none" spc="0" normalizeH="0" baseline="0" noProof="0" dirty="0">
                <a:ln>
                  <a:noFill/>
                </a:ln>
                <a:solidFill>
                  <a:srgbClr val="000066"/>
                </a:solidFill>
                <a:effectLst/>
                <a:uLnTx/>
                <a:uFillTx/>
                <a:latin typeface="Microsoft YaHei UI" panose="020B0503020204020204" pitchFamily="34" charset="-122"/>
                <a:ea typeface="Microsoft YaHei UI" panose="020B0503020204020204" pitchFamily="34" charset="-122"/>
                <a:cs typeface="+mn-cs"/>
              </a:rPr>
              <a:t>)</a:t>
            </a:r>
          </a:p>
        </p:txBody>
      </p:sp>
      <p:sp>
        <p:nvSpPr>
          <p:cNvPr id="7" name="文本框 6">
            <a:extLst>
              <a:ext uri="{FF2B5EF4-FFF2-40B4-BE49-F238E27FC236}">
                <a16:creationId xmlns:a16="http://schemas.microsoft.com/office/drawing/2014/main" id="{8D7DF5E8-A7C0-43E1-B47C-4E95F96BAEC7}"/>
              </a:ext>
            </a:extLst>
          </p:cNvPr>
          <p:cNvSpPr txBox="1"/>
          <p:nvPr/>
        </p:nvSpPr>
        <p:spPr bwMode="auto">
          <a:xfrm>
            <a:off x="980500" y="5283201"/>
            <a:ext cx="9098220" cy="1156855"/>
          </a:xfrm>
          <a:prstGeom prst="rect">
            <a:avLst/>
          </a:prstGeom>
          <a:noFill/>
          <a:ln w="9525">
            <a:noFill/>
            <a:miter lim="800000"/>
          </a:ln>
        </p:spPr>
        <p:txBody>
          <a:bodyPr wrap="square" rtlCol="0">
            <a:spAutoFit/>
          </a:bodyPr>
          <a:lstStyle/>
          <a:p>
            <a:pPr marL="0" marR="0" lvl="0" indent="360000" algn="just" defTabSz="914400" rtl="0" eaLnBrk="1" fontAlgn="auto" latinLnBrk="0" hangingPunct="1">
              <a:lnSpc>
                <a:spcPct val="15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天山生物含有少量牛养殖业务，受到牛肉价格上涨影响，被市场炒作。各银行积极推进数字货币业务，汇金股份作为数字货币概念龙头，被市场热捧。绩差股渤海轮渡切入跨境电商以及免税区领域，参与渤海湾绿色通道打造，月涨幅翻倍。</a:t>
            </a:r>
            <a:endParaRPr kumimoji="0"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graphicFrame>
        <p:nvGraphicFramePr>
          <p:cNvPr id="9" name="图表 8">
            <a:extLst>
              <a:ext uri="{FF2B5EF4-FFF2-40B4-BE49-F238E27FC236}">
                <a16:creationId xmlns:a16="http://schemas.microsoft.com/office/drawing/2014/main" id="{259BAD6C-AFDC-40B0-9166-EDF28FB00F75}"/>
              </a:ext>
            </a:extLst>
          </p:cNvPr>
          <p:cNvGraphicFramePr>
            <a:graphicFrameLocks/>
          </p:cNvGraphicFramePr>
          <p:nvPr>
            <p:extLst>
              <p:ext uri="{D42A27DB-BD31-4B8C-83A1-F6EECF244321}">
                <p14:modId xmlns:p14="http://schemas.microsoft.com/office/powerpoint/2010/main" val="3053868635"/>
              </p:ext>
            </p:extLst>
          </p:nvPr>
        </p:nvGraphicFramePr>
        <p:xfrm>
          <a:off x="2113280" y="1087121"/>
          <a:ext cx="8483600" cy="419608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white">
          <a:xfrm>
            <a:off x="1979614" y="142875"/>
            <a:ext cx="8231187" cy="1144588"/>
          </a:xfrm>
          <a:prstGeom prst="rect">
            <a:avLst/>
          </a:prstGeom>
          <a:noFill/>
          <a:ln w="9525" algn="ctr">
            <a:noFill/>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上月涨幅居前个股的本月表现</a:t>
            </a:r>
            <a:endParaRPr kumimoji="0" lang="en-US" altLang="zh-CN"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endParaRPr>
          </a:p>
        </p:txBody>
      </p:sp>
      <p:sp>
        <p:nvSpPr>
          <p:cNvPr id="2" name="文本框 1">
            <a:extLst>
              <a:ext uri="{FF2B5EF4-FFF2-40B4-BE49-F238E27FC236}">
                <a16:creationId xmlns:a16="http://schemas.microsoft.com/office/drawing/2014/main" id="{7D4664FE-6EA0-41FC-8CA9-13F57EEDC4DD}"/>
              </a:ext>
            </a:extLst>
          </p:cNvPr>
          <p:cNvSpPr txBox="1"/>
          <p:nvPr/>
        </p:nvSpPr>
        <p:spPr bwMode="auto">
          <a:xfrm>
            <a:off x="1979614" y="5053131"/>
            <a:ext cx="7748833" cy="1156855"/>
          </a:xfrm>
          <a:prstGeom prst="rect">
            <a:avLst/>
          </a:prstGeom>
          <a:solidFill>
            <a:schemeClr val="bg1"/>
          </a:solidFill>
          <a:ln w="9525">
            <a:solidFill>
              <a:schemeClr val="bg1"/>
            </a:solidFill>
            <a:miter lim="800000"/>
          </a:ln>
        </p:spPr>
        <p:txBody>
          <a:bodyPr wrap="square" rtlCol="0">
            <a:spAutoFit/>
          </a:bodyPr>
          <a:lstStyle/>
          <a:p>
            <a:pPr marL="0" marR="0" lvl="0" indent="457200" algn="l" defTabSz="914400" rtl="0" eaLnBrk="1" fontAlgn="auto" latinLnBrk="0" hangingPunct="1">
              <a:lnSpc>
                <a:spcPct val="150000"/>
              </a:lnSpc>
              <a:spcBef>
                <a:spcPts val="0"/>
              </a:spcBef>
              <a:spcAft>
                <a:spcPts val="0"/>
              </a:spcAft>
              <a:buClrTx/>
              <a:buSzTx/>
              <a:buFontTx/>
              <a:buNone/>
              <a:tabLst/>
              <a:defRPr/>
            </a:pPr>
            <a:r>
              <a:rPr lang="en-US" altLang="zh-CN" sz="1600" dirty="0">
                <a:solidFill>
                  <a:srgbClr val="000000"/>
                </a:solidFill>
                <a:latin typeface="微软雅黑" panose="020B0503020204020204" pitchFamily="34" charset="-122"/>
                <a:ea typeface="微软雅黑" panose="020B0503020204020204" pitchFamily="34" charset="-122"/>
              </a:rPr>
              <a:t>7</a:t>
            </a:r>
            <a:r>
              <a:rPr kumimoji="0" lang="zh-CN" altLang="en-US"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月份上涨居前的公司，</a:t>
            </a:r>
            <a:r>
              <a:rPr lang="en-US" altLang="zh-CN" sz="1600" dirty="0">
                <a:solidFill>
                  <a:srgbClr val="000000"/>
                </a:solidFill>
                <a:latin typeface="微软雅黑" panose="020B0503020204020204" pitchFamily="34" charset="-122"/>
                <a:ea typeface="微软雅黑" panose="020B0503020204020204" pitchFamily="34" charset="-122"/>
              </a:rPr>
              <a:t>8</a:t>
            </a:r>
            <a:r>
              <a:rPr kumimoji="0" lang="zh-CN" altLang="en-US"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月份大多呈现涨幅缩窄或回落的情况，君正集团和光启技术继续上涨，但仅有光启技术业绩具备支撑（归母净利润上升</a:t>
            </a:r>
            <a:r>
              <a:rPr kumimoji="0" lang="en-US" altLang="zh-CN"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10.48%</a:t>
            </a:r>
            <a:r>
              <a:rPr kumimoji="0" lang="zh-CN" altLang="en-US"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），君正集团业绩下滑（归母净利润下降</a:t>
            </a:r>
            <a:r>
              <a:rPr kumimoji="0" lang="en-US" altLang="zh-CN"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7.45%</a:t>
            </a:r>
            <a:r>
              <a:rPr kumimoji="0" lang="zh-CN" altLang="en-US"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a:t>
            </a:r>
          </a:p>
        </p:txBody>
      </p:sp>
      <p:graphicFrame>
        <p:nvGraphicFramePr>
          <p:cNvPr id="6" name="图表 5">
            <a:extLst>
              <a:ext uri="{FF2B5EF4-FFF2-40B4-BE49-F238E27FC236}">
                <a16:creationId xmlns:a16="http://schemas.microsoft.com/office/drawing/2014/main" id="{DAD1BED5-CC20-4023-A1ED-22B63CF30351}"/>
              </a:ext>
            </a:extLst>
          </p:cNvPr>
          <p:cNvGraphicFramePr>
            <a:graphicFrameLocks/>
          </p:cNvGraphicFramePr>
          <p:nvPr>
            <p:extLst>
              <p:ext uri="{D42A27DB-BD31-4B8C-83A1-F6EECF244321}">
                <p14:modId xmlns:p14="http://schemas.microsoft.com/office/powerpoint/2010/main" val="449786545"/>
              </p:ext>
            </p:extLst>
          </p:nvPr>
        </p:nvGraphicFramePr>
        <p:xfrm>
          <a:off x="1264596" y="1055802"/>
          <a:ext cx="9182910" cy="391539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white">
          <a:xfrm>
            <a:off x="1979614" y="214314"/>
            <a:ext cx="8231187" cy="1144587"/>
          </a:xfrm>
          <a:prstGeom prst="rect">
            <a:avLst/>
          </a:prstGeom>
          <a:noFill/>
          <a:ln w="9525" algn="ctr">
            <a:noFill/>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本月跌幅居前个股</a:t>
            </a:r>
            <a:r>
              <a:rPr kumimoji="0" lang="en-US" altLang="zh-CN" sz="2400" b="0" i="0" u="none" strike="noStrike" kern="1200" cap="none" spc="0" normalizeH="0" baseline="0" noProof="0" dirty="0">
                <a:ln>
                  <a:noFill/>
                </a:ln>
                <a:solidFill>
                  <a:srgbClr val="000066"/>
                </a:solidFill>
                <a:effectLst/>
                <a:uLnTx/>
                <a:uFillTx/>
                <a:latin typeface="Microsoft YaHei UI" panose="020B0503020204020204" pitchFamily="34" charset="-122"/>
                <a:ea typeface="Microsoft YaHei UI" panose="020B0503020204020204" pitchFamily="34" charset="-122"/>
                <a:cs typeface="+mn-cs"/>
              </a:rPr>
              <a:t>(</a:t>
            </a:r>
            <a:r>
              <a:rPr kumimoji="0" lang="zh-CN" altLang="zh-CN" sz="2400" b="0" i="0" u="none" strike="noStrike" kern="1200" cap="none" spc="0" normalizeH="0" baseline="0" noProof="0" dirty="0">
                <a:ln>
                  <a:noFill/>
                </a:ln>
                <a:solidFill>
                  <a:srgbClr val="000066"/>
                </a:solidFill>
                <a:effectLst/>
                <a:uLnTx/>
                <a:uFillTx/>
                <a:latin typeface="Microsoft YaHei UI" panose="020B0503020204020204" pitchFamily="34" charset="-122"/>
                <a:ea typeface="Microsoft YaHei UI" panose="020B0503020204020204" pitchFamily="34" charset="-122"/>
                <a:cs typeface="+mn-cs"/>
              </a:rPr>
              <a:t>去除发行不足一年新股</a:t>
            </a:r>
            <a:r>
              <a:rPr kumimoji="0" lang="en-US" altLang="zh-CN" sz="2400" b="0" i="0" u="none" strike="noStrike" kern="1200" cap="none" spc="0" normalizeH="0" baseline="0" noProof="0" dirty="0">
                <a:ln>
                  <a:noFill/>
                </a:ln>
                <a:solidFill>
                  <a:srgbClr val="000066"/>
                </a:solidFill>
                <a:effectLst/>
                <a:uLnTx/>
                <a:uFillTx/>
                <a:latin typeface="Microsoft YaHei UI" panose="020B0503020204020204" pitchFamily="34" charset="-122"/>
                <a:ea typeface="Microsoft YaHei UI" panose="020B0503020204020204" pitchFamily="34" charset="-122"/>
                <a:cs typeface="+mn-cs"/>
              </a:rPr>
              <a:t>)</a:t>
            </a:r>
            <a:endPar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endParaRPr>
          </a:p>
        </p:txBody>
      </p:sp>
      <p:sp>
        <p:nvSpPr>
          <p:cNvPr id="5" name="文本框 4">
            <a:extLst>
              <a:ext uri="{FF2B5EF4-FFF2-40B4-BE49-F238E27FC236}">
                <a16:creationId xmlns:a16="http://schemas.microsoft.com/office/drawing/2014/main" id="{20B3B58A-A5F9-4D23-9B88-89F3FB9D1DA9}"/>
              </a:ext>
            </a:extLst>
          </p:cNvPr>
          <p:cNvSpPr txBox="1"/>
          <p:nvPr/>
        </p:nvSpPr>
        <p:spPr bwMode="auto">
          <a:xfrm>
            <a:off x="1150071" y="5282068"/>
            <a:ext cx="9253854" cy="787523"/>
          </a:xfrm>
          <a:prstGeom prst="rect">
            <a:avLst/>
          </a:prstGeom>
          <a:noFill/>
          <a:ln w="9525">
            <a:noFill/>
            <a:miter lim="800000"/>
          </a:ln>
        </p:spPr>
        <p:txBody>
          <a:bodyPr wrap="square" rtlCol="0">
            <a:spAutoFit/>
          </a:bodyPr>
          <a:lstStyle/>
          <a:p>
            <a:pPr marL="0" marR="0" lvl="0" indent="360000" algn="ctr" defTabSz="914400" rtl="0" eaLnBrk="1" fontAlgn="auto" latinLnBrk="0" hangingPunct="1">
              <a:lnSpc>
                <a:spcPct val="15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新天然气中报业绩逆势增长，但依然被陆股通大幅减持，引起市场恐慌，月跌幅</a:t>
            </a:r>
            <a:r>
              <a:rPr kumimoji="0" lang="en-US" altLang="zh-CN"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39.45%</a:t>
            </a:r>
            <a:r>
              <a:rPr kumimoji="0" lang="zh-CN" altLang="en-US"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。西藏药业被获利了结，资金离场。海利生物上半年净利跌逾</a:t>
            </a:r>
            <a:r>
              <a:rPr kumimoji="0" lang="en-US" altLang="zh-CN"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88%</a:t>
            </a:r>
            <a:r>
              <a:rPr kumimoji="0" lang="zh-CN" altLang="en-US"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，连年创新低，被市场抛售。</a:t>
            </a:r>
            <a:endParaRPr kumimoji="0"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graphicFrame>
        <p:nvGraphicFramePr>
          <p:cNvPr id="7" name="图表 6">
            <a:extLst>
              <a:ext uri="{FF2B5EF4-FFF2-40B4-BE49-F238E27FC236}">
                <a16:creationId xmlns:a16="http://schemas.microsoft.com/office/drawing/2014/main" id="{259BAD6C-AFDC-40B0-9166-EDF28FB00F75}"/>
              </a:ext>
            </a:extLst>
          </p:cNvPr>
          <p:cNvGraphicFramePr>
            <a:graphicFrameLocks/>
          </p:cNvGraphicFramePr>
          <p:nvPr>
            <p:extLst>
              <p:ext uri="{D42A27DB-BD31-4B8C-83A1-F6EECF244321}">
                <p14:modId xmlns:p14="http://schemas.microsoft.com/office/powerpoint/2010/main" val="700559656"/>
              </p:ext>
            </p:extLst>
          </p:nvPr>
        </p:nvGraphicFramePr>
        <p:xfrm>
          <a:off x="2216659" y="1102937"/>
          <a:ext cx="7120677" cy="417913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1D3273-3016-478F-9CB5-FAC26DB5DE16}"/>
              </a:ext>
            </a:extLst>
          </p:cNvPr>
          <p:cNvSpPr>
            <a:spLocks noGrp="1"/>
          </p:cNvSpPr>
          <p:nvPr>
            <p:ph type="title"/>
          </p:nvPr>
        </p:nvSpPr>
        <p:spPr/>
        <p:txBody>
          <a:bodyPr/>
          <a:lstStyle/>
          <a:p>
            <a:r>
              <a:rPr lang="en-US" altLang="zh-CN" sz="2400" b="0" dirty="0">
                <a:solidFill>
                  <a:schemeClr val="tx2">
                    <a:lumMod val="75000"/>
                  </a:schemeClr>
                </a:solidFill>
                <a:latin typeface="微软雅黑" panose="020B0503020204020204" pitchFamily="34" charset="-122"/>
                <a:ea typeface="微软雅黑" panose="020B0503020204020204" pitchFamily="34" charset="-122"/>
              </a:rPr>
              <a:t>8</a:t>
            </a:r>
            <a:r>
              <a:rPr lang="zh-CN" altLang="en-US" sz="2400" b="0" dirty="0">
                <a:solidFill>
                  <a:schemeClr val="tx2">
                    <a:lumMod val="75000"/>
                  </a:schemeClr>
                </a:solidFill>
                <a:latin typeface="微软雅黑" panose="020B0503020204020204" pitchFamily="34" charset="-122"/>
                <a:ea typeface="微软雅黑" panose="020B0503020204020204" pitchFamily="34" charset="-122"/>
              </a:rPr>
              <a:t>月热门公司解读</a:t>
            </a:r>
            <a:r>
              <a:rPr lang="en-US" altLang="zh-CN" sz="2400" b="0" dirty="0">
                <a:solidFill>
                  <a:schemeClr val="tx2">
                    <a:lumMod val="75000"/>
                  </a:schemeClr>
                </a:solidFill>
                <a:latin typeface="微软雅黑" panose="020B0503020204020204" pitchFamily="34" charset="-122"/>
                <a:ea typeface="微软雅黑" panose="020B0503020204020204" pitchFamily="34" charset="-122"/>
              </a:rPr>
              <a:t>——</a:t>
            </a:r>
            <a:r>
              <a:rPr lang="zh-CN" altLang="en-US" sz="2400" b="0" dirty="0">
                <a:solidFill>
                  <a:schemeClr val="tx2">
                    <a:lumMod val="75000"/>
                  </a:schemeClr>
                </a:solidFill>
                <a:latin typeface="微软雅黑" panose="020B0503020204020204" pitchFamily="34" charset="-122"/>
                <a:ea typeface="微软雅黑" panose="020B0503020204020204" pitchFamily="34" charset="-122"/>
              </a:rPr>
              <a:t>乐歌股份</a:t>
            </a:r>
          </a:p>
        </p:txBody>
      </p:sp>
      <p:sp>
        <p:nvSpPr>
          <p:cNvPr id="5" name="文本框 4">
            <a:extLst>
              <a:ext uri="{FF2B5EF4-FFF2-40B4-BE49-F238E27FC236}">
                <a16:creationId xmlns:a16="http://schemas.microsoft.com/office/drawing/2014/main" id="{A62B14BC-247A-41C9-AB4B-F78A4CABC30C}"/>
              </a:ext>
            </a:extLst>
          </p:cNvPr>
          <p:cNvSpPr txBox="1"/>
          <p:nvPr/>
        </p:nvSpPr>
        <p:spPr bwMode="auto">
          <a:xfrm>
            <a:off x="386498" y="4644596"/>
            <a:ext cx="11195901" cy="1895519"/>
          </a:xfrm>
          <a:prstGeom prst="rect">
            <a:avLst/>
          </a:prstGeom>
          <a:noFill/>
          <a:ln w="9525">
            <a:noFill/>
            <a:miter lim="800000"/>
          </a:ln>
        </p:spPr>
        <p:txBody>
          <a:bodyPr wrap="square" rtlCol="0">
            <a:spAutoFit/>
          </a:bodyPr>
          <a:lstStyle/>
          <a:p>
            <a:pPr marL="0" marR="0" lvl="0" indent="457200" algn="l" defTabSz="914400" rtl="0" eaLnBrk="1" fontAlgn="auto" latinLnBrk="0" hangingPunct="1">
              <a:lnSpc>
                <a:spcPct val="150000"/>
              </a:lnSpc>
              <a:spcBef>
                <a:spcPts val="0"/>
              </a:spcBef>
              <a:spcAft>
                <a:spcPts val="0"/>
              </a:spcAft>
              <a:buClrTx/>
              <a:buSzTx/>
              <a:buFontTx/>
              <a:buNone/>
              <a:tabLst/>
              <a:defRPr/>
            </a:pPr>
            <a:r>
              <a:rPr lang="zh-CN" altLang="en-US" sz="1600" dirty="0">
                <a:solidFill>
                  <a:srgbClr val="000000"/>
                </a:solidFill>
                <a:latin typeface="微软雅黑" panose="020B0503020204020204" pitchFamily="34" charset="-122"/>
                <a:ea typeface="微软雅黑" panose="020B0503020204020204" pitchFamily="34" charset="-122"/>
              </a:rPr>
              <a:t>乐歌股份</a:t>
            </a:r>
            <a:r>
              <a:rPr kumimoji="0" lang="zh-CN" altLang="en-US"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聚焦健康智慧办公，研发生产满足人体工学健康的家具和办公用品。</a:t>
            </a:r>
            <a:endParaRPr kumimoji="0" lang="en-US" altLang="zh-CN"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marR="0" lvl="0" indent="457200" algn="l" defTabSz="914400" rtl="0" eaLnBrk="1" fontAlgn="auto" latinLnBrk="0" hangingPunct="1">
              <a:lnSpc>
                <a:spcPct val="15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乐歌股份的业务范围较小，且市场规模较小，尽管自上市以来一直持续盈利，但是市场并不关注人体工学的产品。在</a:t>
            </a:r>
            <a:r>
              <a:rPr kumimoji="0" lang="en-US" altLang="zh-CN"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2020</a:t>
            </a:r>
            <a:r>
              <a:rPr kumimoji="0" lang="zh-CN" altLang="en-US"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年初，公司股价跌至</a:t>
            </a:r>
            <a:r>
              <a:rPr kumimoji="0" lang="en-US" altLang="zh-CN"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17.80</a:t>
            </a:r>
            <a:r>
              <a:rPr kumimoji="0" lang="zh-CN" altLang="en-US"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元，创上市以来最低，濒临破发边缘。从溢价协同角度来看，公司长期市值变动长期低于内在价值长期变动，说明公司自上市以来，基本都处于低估的状态。直到</a:t>
            </a:r>
            <a:r>
              <a:rPr kumimoji="0" lang="en-US" altLang="zh-CN"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2020</a:t>
            </a:r>
            <a:r>
              <a:rPr kumimoji="0" lang="zh-CN" altLang="en-US"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年二季度，复工复产带动文具家具概念火爆，市场资金才注意到乐歌股份。</a:t>
            </a:r>
            <a:r>
              <a:rPr kumimoji="0" lang="en-US" altLang="zh-CN"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8</a:t>
            </a:r>
            <a:r>
              <a:rPr kumimoji="0" lang="zh-CN" altLang="en-US"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月</a:t>
            </a:r>
            <a:r>
              <a:rPr kumimoji="0" lang="en-US" altLang="zh-CN"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29</a:t>
            </a:r>
            <a:r>
              <a:rPr kumimoji="0" lang="zh-CN" altLang="en-US"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日更是有董事长怒怼平安资管的新闻，将曾经默默无闻的乐歌股份推上风口浪尖。</a:t>
            </a:r>
          </a:p>
        </p:txBody>
      </p:sp>
      <p:graphicFrame>
        <p:nvGraphicFramePr>
          <p:cNvPr id="6" name="图表 5">
            <a:extLst>
              <a:ext uri="{FF2B5EF4-FFF2-40B4-BE49-F238E27FC236}">
                <a16:creationId xmlns:a16="http://schemas.microsoft.com/office/drawing/2014/main" id="{0D37F3D6-FB3C-4715-9DA2-547E682DEAFB}"/>
              </a:ext>
            </a:extLst>
          </p:cNvPr>
          <p:cNvGraphicFramePr>
            <a:graphicFrameLocks/>
          </p:cNvGraphicFramePr>
          <p:nvPr>
            <p:extLst>
              <p:ext uri="{D42A27DB-BD31-4B8C-83A1-F6EECF244321}">
                <p14:modId xmlns:p14="http://schemas.microsoft.com/office/powerpoint/2010/main" val="2658193972"/>
              </p:ext>
            </p:extLst>
          </p:nvPr>
        </p:nvGraphicFramePr>
        <p:xfrm>
          <a:off x="386499" y="1080978"/>
          <a:ext cx="5998606" cy="3680397"/>
        </p:xfrm>
        <a:graphic>
          <a:graphicData uri="http://schemas.openxmlformats.org/drawingml/2006/chart">
            <c:chart xmlns:c="http://schemas.openxmlformats.org/drawingml/2006/chart" xmlns:r="http://schemas.openxmlformats.org/officeDocument/2006/relationships" r:id="rId2"/>
          </a:graphicData>
        </a:graphic>
      </p:graphicFrame>
      <p:pic>
        <p:nvPicPr>
          <p:cNvPr id="4" name="图片 3">
            <a:extLst>
              <a:ext uri="{FF2B5EF4-FFF2-40B4-BE49-F238E27FC236}">
                <a16:creationId xmlns:a16="http://schemas.microsoft.com/office/drawing/2014/main" id="{9DE41366-7158-4467-8399-8D00848028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5105" y="1277201"/>
            <a:ext cx="5665037" cy="3287949"/>
          </a:xfrm>
          <a:prstGeom prst="rect">
            <a:avLst/>
          </a:prstGeom>
        </p:spPr>
      </p:pic>
    </p:spTree>
    <p:extLst>
      <p:ext uri="{BB962C8B-B14F-4D97-AF65-F5344CB8AC3E}">
        <p14:creationId xmlns:p14="http://schemas.microsoft.com/office/powerpoint/2010/main" val="71978491"/>
      </p:ext>
    </p:extLst>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white">
          <a:xfrm>
            <a:off x="1979614" y="214314"/>
            <a:ext cx="8231187" cy="1144587"/>
          </a:xfrm>
          <a:prstGeom prst="rect">
            <a:avLst/>
          </a:prstGeom>
          <a:noFill/>
          <a:ln w="9525" algn="ctr">
            <a:noFill/>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股权质押比例前十</a:t>
            </a:r>
          </a:p>
        </p:txBody>
      </p:sp>
      <p:sp>
        <p:nvSpPr>
          <p:cNvPr id="2" name="文本框 1">
            <a:extLst>
              <a:ext uri="{FF2B5EF4-FFF2-40B4-BE49-F238E27FC236}">
                <a16:creationId xmlns:a16="http://schemas.microsoft.com/office/drawing/2014/main" id="{409E323D-399A-4056-A55B-5348A02F160D}"/>
              </a:ext>
            </a:extLst>
          </p:cNvPr>
          <p:cNvSpPr txBox="1"/>
          <p:nvPr/>
        </p:nvSpPr>
        <p:spPr bwMode="auto">
          <a:xfrm>
            <a:off x="1781666" y="886120"/>
            <a:ext cx="1593130" cy="307777"/>
          </a:xfrm>
          <a:prstGeom prst="rect">
            <a:avLst/>
          </a:prstGeom>
          <a:noFill/>
          <a:ln w="9525">
            <a:noFill/>
            <a:miter lim="800000"/>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rgbClr val="000000"/>
                </a:solidFill>
                <a:effectLst/>
                <a:uLnTx/>
                <a:uFillTx/>
                <a:latin typeface="幼圆" panose="02010509060101010101" pitchFamily="49" charset="-122"/>
                <a:ea typeface="幼圆" panose="02010509060101010101" pitchFamily="49" charset="-122"/>
                <a:cs typeface="+mn-cs"/>
              </a:rPr>
              <a:t>单位：</a:t>
            </a:r>
            <a:r>
              <a:rPr kumimoji="0" lang="en-US" altLang="zh-CN" sz="1400" b="0" i="0" u="none" strike="noStrike" kern="1200" cap="none" spc="0" normalizeH="0" baseline="0" noProof="0" dirty="0">
                <a:ln>
                  <a:noFill/>
                </a:ln>
                <a:solidFill>
                  <a:srgbClr val="000000"/>
                </a:solidFill>
                <a:effectLst/>
                <a:uLnTx/>
                <a:uFillTx/>
                <a:latin typeface="幼圆" panose="02010509060101010101" pitchFamily="49" charset="-122"/>
                <a:ea typeface="幼圆" panose="02010509060101010101" pitchFamily="49" charset="-122"/>
                <a:cs typeface="+mn-cs"/>
              </a:rPr>
              <a:t>%</a:t>
            </a:r>
            <a:endParaRPr kumimoji="0" lang="zh-CN" altLang="en-US" sz="1400" b="0" i="0" u="none" strike="noStrike" kern="1200" cap="none" spc="0" normalizeH="0" baseline="0" noProof="0" dirty="0">
              <a:ln>
                <a:noFill/>
              </a:ln>
              <a:solidFill>
                <a:srgbClr val="000000"/>
              </a:solidFill>
              <a:effectLst/>
              <a:uLnTx/>
              <a:uFillTx/>
              <a:latin typeface="幼圆" panose="02010509060101010101" pitchFamily="49" charset="-122"/>
              <a:ea typeface="幼圆" panose="02010509060101010101" pitchFamily="49" charset="-122"/>
              <a:cs typeface="+mn-cs"/>
            </a:endParaRPr>
          </a:p>
        </p:txBody>
      </p:sp>
      <p:graphicFrame>
        <p:nvGraphicFramePr>
          <p:cNvPr id="5" name="图表 4">
            <a:extLst>
              <a:ext uri="{FF2B5EF4-FFF2-40B4-BE49-F238E27FC236}">
                <a16:creationId xmlns:a16="http://schemas.microsoft.com/office/drawing/2014/main" id="{BF97BBE2-F65C-48BC-8C8E-709F1972A5E5}"/>
              </a:ext>
            </a:extLst>
          </p:cNvPr>
          <p:cNvGraphicFramePr>
            <a:graphicFrameLocks/>
          </p:cNvGraphicFramePr>
          <p:nvPr>
            <p:extLst>
              <p:ext uri="{D42A27DB-BD31-4B8C-83A1-F6EECF244321}">
                <p14:modId xmlns:p14="http://schemas.microsoft.com/office/powerpoint/2010/main" val="1863065440"/>
              </p:ext>
            </p:extLst>
          </p:nvPr>
        </p:nvGraphicFramePr>
        <p:xfrm>
          <a:off x="1979614" y="1095920"/>
          <a:ext cx="8135347" cy="4510725"/>
        </p:xfrm>
        <a:graphic>
          <a:graphicData uri="http://schemas.openxmlformats.org/drawingml/2006/chart">
            <c:chart xmlns:c="http://schemas.openxmlformats.org/drawingml/2006/chart" xmlns:r="http://schemas.openxmlformats.org/officeDocument/2006/relationships" r:id="rId3"/>
          </a:graphicData>
        </a:graphic>
      </p:graphicFrame>
      <p:sp>
        <p:nvSpPr>
          <p:cNvPr id="3" name="文本框 2">
            <a:extLst>
              <a:ext uri="{FF2B5EF4-FFF2-40B4-BE49-F238E27FC236}">
                <a16:creationId xmlns:a16="http://schemas.microsoft.com/office/drawing/2014/main" id="{FD1934C2-369B-4133-B6A5-6543678C1A8D}"/>
              </a:ext>
            </a:extLst>
          </p:cNvPr>
          <p:cNvSpPr txBox="1"/>
          <p:nvPr/>
        </p:nvSpPr>
        <p:spPr bwMode="auto">
          <a:xfrm>
            <a:off x="693648" y="5578118"/>
            <a:ext cx="10803117" cy="787523"/>
          </a:xfrm>
          <a:prstGeom prst="rect">
            <a:avLst/>
          </a:prstGeom>
          <a:noFill/>
          <a:ln w="9525">
            <a:solidFill>
              <a:schemeClr val="bg1"/>
            </a:solidFill>
            <a:miter lim="800000"/>
          </a:ln>
        </p:spPr>
        <p:txBody>
          <a:bodyPr wrap="square" rtlCol="0">
            <a:spAutoFit/>
          </a:bodyPr>
          <a:lstStyle/>
          <a:p>
            <a:pPr indent="457200" algn="l">
              <a:lnSpc>
                <a:spcPct val="150000"/>
              </a:lnSpc>
            </a:pPr>
            <a:r>
              <a:rPr lang="zh-CN" altLang="en-US" sz="1600" dirty="0">
                <a:latin typeface="微软雅黑" panose="020B0503020204020204" pitchFamily="34" charset="-122"/>
                <a:ea typeface="微软雅黑" panose="020B0503020204020204" pitchFamily="34" charset="-122"/>
              </a:rPr>
              <a:t>同上个月相比，美芝股份脱离股权质押前十，新晋九鼎投资。美芝股份定向增发稀释原股东股权，降低了股权质押比例。九鼎投资质押股权用于偿还九鼎集团债务，目前质押风险可控，若股价下跌可采取追加保证金、提前还款等措施。</a:t>
            </a:r>
          </a:p>
        </p:txBody>
      </p:sp>
    </p:spTree>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ChangeArrowheads="1"/>
          </p:cNvSpPr>
          <p:nvPr/>
        </p:nvSpPr>
        <p:spPr bwMode="gray">
          <a:xfrm>
            <a:off x="2279650" y="1870075"/>
            <a:ext cx="3024188" cy="622300"/>
          </a:xfrm>
          <a:prstGeom prst="rect">
            <a:avLst/>
          </a:prstGeom>
          <a:noFill/>
          <a:ln w="9525">
            <a:noFill/>
            <a:miter lim="800000"/>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a:ln>
                  <a:noFill/>
                </a:ln>
                <a:solidFill>
                  <a:srgbClr val="CC0000"/>
                </a:solidFill>
                <a:effectLst/>
                <a:uLnTx/>
                <a:uFillTx/>
                <a:latin typeface="幼圆" panose="02010509060101010101" pitchFamily="49" charset="-122"/>
                <a:ea typeface="黑体" panose="02010609060101010101" pitchFamily="49" charset="-122"/>
                <a:cs typeface="+mn-cs"/>
              </a:rPr>
              <a:t>『</a:t>
            </a:r>
            <a:r>
              <a:rPr kumimoji="0" lang="zh-CN" altLang="en-US" sz="3600" b="1" i="0" u="none" strike="noStrike" kern="1200" cap="none" spc="0" normalizeH="0" baseline="0" noProof="0">
                <a:ln>
                  <a:noFill/>
                </a:ln>
                <a:solidFill>
                  <a:srgbClr val="CC0000"/>
                </a:solidFill>
                <a:effectLst/>
                <a:uLnTx/>
                <a:uFillTx/>
                <a:latin typeface="幼圆" panose="02010509060101010101" pitchFamily="49" charset="-122"/>
                <a:ea typeface="黑体" panose="02010609060101010101" pitchFamily="49" charset="-122"/>
                <a:cs typeface="+mn-cs"/>
              </a:rPr>
              <a:t>融客月报</a:t>
            </a:r>
            <a:r>
              <a:rPr kumimoji="0" lang="en-US" altLang="zh-CN" sz="3600" b="1" i="0" u="none" strike="noStrike" kern="1200" cap="none" spc="0" normalizeH="0" baseline="0" noProof="0">
                <a:ln>
                  <a:noFill/>
                </a:ln>
                <a:solidFill>
                  <a:srgbClr val="CC0000"/>
                </a:solidFill>
                <a:effectLst/>
                <a:uLnTx/>
                <a:uFillTx/>
                <a:latin typeface="幼圆" panose="02010509060101010101" pitchFamily="49" charset="-122"/>
                <a:ea typeface="黑体" panose="02010609060101010101" pitchFamily="49" charset="-122"/>
                <a:cs typeface="+mn-cs"/>
              </a:rPr>
              <a:t>』</a:t>
            </a:r>
            <a:endParaRPr kumimoji="0" lang="zh-CN" altLang="en-US" sz="3600" b="1" i="0" u="none" strike="noStrike" kern="1200" cap="none" spc="0" normalizeH="0" baseline="0" noProof="0">
              <a:ln>
                <a:noFill/>
              </a:ln>
              <a:solidFill>
                <a:srgbClr val="CC0000"/>
              </a:solidFill>
              <a:effectLst/>
              <a:uLnTx/>
              <a:uFillTx/>
              <a:latin typeface="幼圆" panose="02010509060101010101" pitchFamily="49" charset="-122"/>
              <a:ea typeface="黑体" panose="02010609060101010101" pitchFamily="49" charset="-122"/>
              <a:cs typeface="+mn-cs"/>
            </a:endParaRPr>
          </a:p>
        </p:txBody>
      </p:sp>
      <p:sp>
        <p:nvSpPr>
          <p:cNvPr id="12291" name="Text Box 6"/>
          <p:cNvSpPr txBox="1">
            <a:spLocks noChangeArrowheads="1"/>
          </p:cNvSpPr>
          <p:nvPr/>
        </p:nvSpPr>
        <p:spPr bwMode="gray">
          <a:xfrm>
            <a:off x="1524001" y="2565401"/>
            <a:ext cx="9396413" cy="1630045"/>
          </a:xfrm>
          <a:prstGeom prst="rect">
            <a:avLst/>
          </a:prstGeom>
          <a:noFill/>
          <a:ln w="0" algn="ctr">
            <a:noFill/>
            <a:miter lim="800000"/>
          </a:ln>
        </p:spPr>
        <p:txBody>
          <a:bodyPr>
            <a:spAutoFit/>
          </a:body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US" altLang="zh-CN" sz="4000" b="0" i="0" u="none" strike="noStrike" kern="1200" cap="none" spc="0" normalizeH="0" baseline="0" noProof="0" dirty="0">
                <a:ln>
                  <a:noFill/>
                </a:ln>
                <a:solidFill>
                  <a:srgbClr val="777777"/>
                </a:solidFill>
                <a:effectLst/>
                <a:uLnTx/>
                <a:uFillTx/>
                <a:latin typeface="等线" panose="020F0502020204030204"/>
                <a:ea typeface="华文中宋" panose="02010600040101010101" pitchFamily="2" charset="-122"/>
                <a:cs typeface="+mn-cs"/>
              </a:rPr>
              <a:t>                      </a:t>
            </a:r>
            <a:r>
              <a:rPr kumimoji="0" lang="en-US" altLang="zh-CN" sz="3600" b="0" i="0" u="none" strike="noStrike" kern="1200" cap="none" spc="0" normalizeH="0" baseline="0" noProof="0" dirty="0">
                <a:ln>
                  <a:noFill/>
                </a:ln>
                <a:solidFill>
                  <a:srgbClr val="000066"/>
                </a:solidFill>
                <a:effectLst/>
                <a:uLnTx/>
                <a:uFillTx/>
                <a:latin typeface="华文中宋" panose="02010600040101010101" pitchFamily="2" charset="-122"/>
                <a:ea typeface="黑体" panose="02010609060101010101" pitchFamily="49" charset="-122"/>
                <a:cs typeface="+mn-cs"/>
              </a:rPr>
              <a:t>—— </a:t>
            </a:r>
            <a:r>
              <a:rPr kumimoji="0" lang="zh-CN" altLang="en-US" sz="3600" b="1" i="0" u="none" strike="noStrike" kern="1200" cap="none" spc="0" normalizeH="0" baseline="0" noProof="0" dirty="0">
                <a:ln>
                  <a:noFill/>
                </a:ln>
                <a:solidFill>
                  <a:srgbClr val="000066"/>
                </a:solidFill>
                <a:effectLst/>
                <a:uLnTx/>
                <a:uFillTx/>
                <a:latin typeface="等线" panose="020F0502020204030204"/>
                <a:ea typeface="黑体" panose="02010609060101010101" pitchFamily="49" charset="-122"/>
                <a:cs typeface="+mn-cs"/>
              </a:rPr>
              <a:t>二级市场</a:t>
            </a:r>
            <a:r>
              <a:rPr kumimoji="0" lang="zh-CN" altLang="en-US" sz="1800" b="1" i="0" u="none" strike="noStrike" kern="1200" cap="none" spc="0" normalizeH="0" baseline="0" noProof="0" dirty="0">
                <a:ln>
                  <a:noFill/>
                </a:ln>
                <a:solidFill>
                  <a:srgbClr val="000066"/>
                </a:solidFill>
                <a:effectLst/>
                <a:uLnTx/>
                <a:uFillTx/>
                <a:latin typeface="等线" panose="020F0502020204030204"/>
                <a:ea typeface="幼圆" panose="02010509060101010101" pitchFamily="49" charset="-122"/>
                <a:cs typeface="+mn-cs"/>
              </a:rPr>
              <a:t>（</a:t>
            </a:r>
            <a:r>
              <a:rPr kumimoji="0" lang="en-US" altLang="zh-CN" sz="1800" b="1" i="0" u="none" strike="noStrike" kern="1200" cap="none" spc="0" normalizeH="0" baseline="0" noProof="0" dirty="0">
                <a:ln>
                  <a:noFill/>
                </a:ln>
                <a:solidFill>
                  <a:srgbClr val="000066"/>
                </a:solidFill>
                <a:effectLst/>
                <a:uLnTx/>
                <a:uFillTx/>
                <a:latin typeface="等线" panose="020F0502020204030204"/>
                <a:ea typeface="幼圆" panose="02010509060101010101" pitchFamily="49" charset="-122"/>
                <a:cs typeface="+mn-cs"/>
              </a:rPr>
              <a:t>2020</a:t>
            </a:r>
            <a:r>
              <a:rPr kumimoji="0" lang="zh-CN" altLang="en-US" sz="1800" b="1" i="0" u="none" strike="noStrike" kern="1200" cap="none" spc="0" normalizeH="0" baseline="0" noProof="0" dirty="0">
                <a:ln>
                  <a:noFill/>
                </a:ln>
                <a:solidFill>
                  <a:srgbClr val="000066"/>
                </a:solidFill>
                <a:effectLst/>
                <a:uLnTx/>
                <a:uFillTx/>
                <a:latin typeface="等线" panose="020F0502020204030204"/>
                <a:ea typeface="幼圆" panose="02010509060101010101" pitchFamily="49" charset="-122"/>
                <a:cs typeface="+mn-cs"/>
              </a:rPr>
              <a:t>年</a:t>
            </a:r>
            <a:r>
              <a:rPr lang="en-US" altLang="zh-CN" b="1" dirty="0">
                <a:solidFill>
                  <a:srgbClr val="000066"/>
                </a:solidFill>
                <a:latin typeface="等线" panose="020F0502020204030204"/>
                <a:ea typeface="幼圆" panose="02010509060101010101" pitchFamily="49" charset="-122"/>
              </a:rPr>
              <a:t>8</a:t>
            </a:r>
            <a:r>
              <a:rPr kumimoji="0" lang="zh-CN" altLang="en-US" sz="1800" b="1" i="0" u="none" strike="noStrike" kern="1200" cap="none" spc="0" normalizeH="0" baseline="0" noProof="0" dirty="0">
                <a:ln>
                  <a:noFill/>
                </a:ln>
                <a:solidFill>
                  <a:srgbClr val="000066"/>
                </a:solidFill>
                <a:effectLst/>
                <a:uLnTx/>
                <a:uFillTx/>
                <a:latin typeface="等线" panose="020F0502020204030204"/>
                <a:ea typeface="幼圆" panose="02010509060101010101" pitchFamily="49" charset="-122"/>
                <a:cs typeface="+mn-cs"/>
              </a:rPr>
              <a:t>月）</a:t>
            </a:r>
            <a:endParaRPr kumimoji="0" lang="zh-CN" altLang="en-US" sz="3600" b="1" i="0" u="none" strike="noStrike" kern="1200" cap="none" spc="0" normalizeH="0" baseline="0" noProof="0" dirty="0">
              <a:ln>
                <a:noFill/>
              </a:ln>
              <a:solidFill>
                <a:srgbClr val="000066"/>
              </a:solidFill>
              <a:effectLst/>
              <a:uLnTx/>
              <a:uFillTx/>
              <a:latin typeface="等线" panose="020F0502020204030204"/>
              <a:ea typeface="黑体" panose="02010609060101010101" pitchFamily="49" charset="-122"/>
              <a:cs typeface="+mn-cs"/>
            </a:endParaRPr>
          </a:p>
          <a:p>
            <a:pPr marL="0" marR="0" lvl="0" indent="0" algn="l" defTabSz="914400" rtl="0" eaLnBrk="0" fontAlgn="auto" latinLnBrk="0" hangingPunct="0">
              <a:lnSpc>
                <a:spcPct val="100000"/>
              </a:lnSpc>
              <a:spcBef>
                <a:spcPct val="50000"/>
              </a:spcBef>
              <a:spcAft>
                <a:spcPts val="0"/>
              </a:spcAft>
              <a:buClrTx/>
              <a:buSzTx/>
              <a:buFontTx/>
              <a:buNone/>
              <a:tabLst/>
              <a:defRPr/>
            </a:pPr>
            <a:endParaRPr kumimoji="0" lang="zh-CN" altLang="en-US" sz="4000" b="1" i="0" u="none" strike="noStrike" kern="1200" cap="none" spc="0" normalizeH="0" baseline="0" noProof="0" dirty="0">
              <a:ln>
                <a:noFill/>
              </a:ln>
              <a:solidFill>
                <a:srgbClr val="000099"/>
              </a:solidFill>
              <a:effectLst/>
              <a:uLnTx/>
              <a:uFillTx/>
              <a:latin typeface="等线" panose="020F0502020204030204"/>
              <a:ea typeface="幼圆" panose="02010509060101010101" pitchFamily="49" charset="-122"/>
              <a:cs typeface="+mn-cs"/>
            </a:endParaRPr>
          </a:p>
        </p:txBody>
      </p:sp>
    </p:spTree>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white">
          <a:xfrm>
            <a:off x="1981284" y="154556"/>
            <a:ext cx="8231187" cy="1144587"/>
          </a:xfrm>
          <a:prstGeom prst="rect">
            <a:avLst/>
          </a:prstGeom>
          <a:noFill/>
          <a:ln w="9525" algn="ctr">
            <a:noFill/>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第一大股东累计质押数占持股比例变化</a:t>
            </a:r>
          </a:p>
        </p:txBody>
      </p:sp>
      <p:sp>
        <p:nvSpPr>
          <p:cNvPr id="6" name="文本框 5"/>
          <p:cNvSpPr txBox="1"/>
          <p:nvPr/>
        </p:nvSpPr>
        <p:spPr bwMode="auto">
          <a:xfrm>
            <a:off x="873550" y="4577722"/>
            <a:ext cx="9794450" cy="2264851"/>
          </a:xfrm>
          <a:prstGeom prst="rect">
            <a:avLst/>
          </a:prstGeom>
          <a:noFill/>
          <a:ln w="9525">
            <a:noFill/>
            <a:miter lim="800000"/>
          </a:ln>
        </p:spPr>
        <p:txBody>
          <a:bodyPr wrap="square" rtlCol="0">
            <a:spAutoFit/>
          </a:bodyPr>
          <a:lstStyle/>
          <a:p>
            <a:pPr marL="0" marR="0" lvl="0" indent="457200" algn="just" defTabSz="914400" rtl="0" eaLnBrk="1" fontAlgn="auto" latinLnBrk="0" hangingPunct="1">
              <a:lnSpc>
                <a:spcPct val="15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本月</a:t>
            </a:r>
            <a:r>
              <a:rPr kumimoji="0" lang="en-US" altLang="zh-CN"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6</a:t>
            </a:r>
            <a:r>
              <a:rPr kumimoji="0" lang="zh-CN" altLang="en-US"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家公司累计质押比例增长超过</a:t>
            </a:r>
            <a:r>
              <a:rPr kumimoji="0" lang="en-US" altLang="zh-CN"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50%</a:t>
            </a:r>
            <a:r>
              <a:rPr kumimoji="0" lang="zh-CN" altLang="en-US"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a:t>
            </a:r>
            <a:r>
              <a:rPr kumimoji="0" lang="en-US" altLang="zh-CN"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ST</a:t>
            </a:r>
            <a:r>
              <a:rPr kumimoji="0" lang="zh-CN" altLang="en-US"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界龙第一大股东按照签订的</a:t>
            </a:r>
            <a:r>
              <a:rPr kumimoji="0" lang="en-US" altLang="zh-CN"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a:t>
            </a:r>
            <a:r>
              <a:rPr kumimoji="0" lang="zh-CN" altLang="en-US"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谅解备忘录</a:t>
            </a:r>
            <a:r>
              <a:rPr kumimoji="0" lang="en-US" altLang="zh-CN"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a:t>
            </a:r>
            <a:r>
              <a:rPr kumimoji="0" lang="zh-CN" altLang="en-US"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通过质押方式将</a:t>
            </a:r>
            <a:r>
              <a:rPr kumimoji="0" lang="en-US" altLang="zh-CN"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19.69%</a:t>
            </a:r>
            <a:r>
              <a:rPr kumimoji="0" lang="zh-CN" altLang="en-US"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股权转让给浙发易连；京汉股份第一大股东办理股权质押式交易，用于经营相关需求；深圳新星办理股权质押用于担保公开发行可转债。</a:t>
            </a:r>
            <a:endParaRPr kumimoji="0" lang="en-US" altLang="zh-CN"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marR="0" lvl="0" indent="457200" algn="just" defTabSz="914400" rtl="0" eaLnBrk="1" fontAlgn="auto" latinLnBrk="0" hangingPunct="1">
              <a:lnSpc>
                <a:spcPct val="150000"/>
              </a:lnSpc>
              <a:spcBef>
                <a:spcPts val="0"/>
              </a:spcBef>
              <a:spcAft>
                <a:spcPts val="0"/>
              </a:spcAft>
              <a:buClrTx/>
              <a:buSzTx/>
              <a:buFontTx/>
              <a:buNone/>
              <a:tabLst/>
              <a:defRPr/>
            </a:pPr>
            <a:r>
              <a:rPr lang="zh-CN" altLang="en-US" sz="1600" dirty="0">
                <a:solidFill>
                  <a:srgbClr val="000000"/>
                </a:solidFill>
                <a:latin typeface="微软雅黑" panose="020B0503020204020204" pitchFamily="34" charset="-122"/>
                <a:ea typeface="微软雅黑" panose="020B0503020204020204" pitchFamily="34" charset="-122"/>
              </a:rPr>
              <a:t>本月</a:t>
            </a:r>
            <a:r>
              <a:rPr lang="en-US" altLang="zh-CN" sz="1600" dirty="0">
                <a:solidFill>
                  <a:srgbClr val="000000"/>
                </a:solidFill>
                <a:latin typeface="微软雅黑" panose="020B0503020204020204" pitchFamily="34" charset="-122"/>
                <a:ea typeface="微软雅黑" panose="020B0503020204020204" pitchFamily="34" charset="-122"/>
              </a:rPr>
              <a:t>12</a:t>
            </a:r>
            <a:r>
              <a:rPr lang="zh-CN" altLang="en-US" sz="1600" dirty="0">
                <a:solidFill>
                  <a:srgbClr val="000000"/>
                </a:solidFill>
                <a:latin typeface="微软雅黑" panose="020B0503020204020204" pitchFamily="34" charset="-122"/>
                <a:ea typeface="微软雅黑" panose="020B0503020204020204" pitchFamily="34" charset="-122"/>
              </a:rPr>
              <a:t>家公司累计质押比例减少超过</a:t>
            </a:r>
            <a:r>
              <a:rPr lang="en-US" altLang="zh-CN" sz="1600" dirty="0">
                <a:solidFill>
                  <a:srgbClr val="000000"/>
                </a:solidFill>
                <a:latin typeface="微软雅黑" panose="020B0503020204020204" pitchFamily="34" charset="-122"/>
                <a:ea typeface="微软雅黑" panose="020B0503020204020204" pitchFamily="34" charset="-122"/>
              </a:rPr>
              <a:t>50%</a:t>
            </a:r>
            <a:r>
              <a:rPr lang="zh-CN" altLang="en-US" sz="1600" dirty="0">
                <a:solidFill>
                  <a:srgbClr val="000000"/>
                </a:solidFill>
                <a:latin typeface="微软雅黑" panose="020B0503020204020204" pitchFamily="34" charset="-122"/>
                <a:ea typeface="微软雅黑" panose="020B0503020204020204" pitchFamily="34" charset="-122"/>
              </a:rPr>
              <a:t>。新宁物流质押股权已被司法拍卖；首航高科股权回购完毕；海源能源第一大股东将股权质押后转让给铜川能源。</a:t>
            </a:r>
            <a:endParaRPr kumimoji="0" lang="en-US" altLang="zh-CN"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marR="0" lvl="0" indent="457200" algn="just" defTabSz="914400" rtl="0" eaLnBrk="1" fontAlgn="auto" latinLnBrk="0" hangingPunct="1">
              <a:lnSpc>
                <a:spcPct val="150000"/>
              </a:lnSpc>
              <a:spcBef>
                <a:spcPts val="0"/>
              </a:spcBef>
              <a:spcAft>
                <a:spcPts val="0"/>
              </a:spcAft>
              <a:buClrTx/>
              <a:buSzTx/>
              <a:buFontTx/>
              <a:buNone/>
              <a:tabLst/>
              <a:defRPr/>
            </a:pPr>
            <a:endParaRPr kumimoji="0" lang="zh-CN" altLang="en-US"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graphicFrame>
        <p:nvGraphicFramePr>
          <p:cNvPr id="9" name="图表 8">
            <a:extLst>
              <a:ext uri="{FF2B5EF4-FFF2-40B4-BE49-F238E27FC236}">
                <a16:creationId xmlns:a16="http://schemas.microsoft.com/office/drawing/2014/main" id="{3D8B86A8-6861-46C4-B1AE-63CFC20B49AB}"/>
              </a:ext>
            </a:extLst>
          </p:cNvPr>
          <p:cNvGraphicFramePr>
            <a:graphicFrameLocks/>
          </p:cNvGraphicFramePr>
          <p:nvPr>
            <p:extLst>
              <p:ext uri="{D42A27DB-BD31-4B8C-83A1-F6EECF244321}">
                <p14:modId xmlns:p14="http://schemas.microsoft.com/office/powerpoint/2010/main" val="2953017196"/>
              </p:ext>
            </p:extLst>
          </p:nvPr>
        </p:nvGraphicFramePr>
        <p:xfrm>
          <a:off x="408562" y="1299143"/>
          <a:ext cx="5350212" cy="288635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图表 9">
            <a:extLst>
              <a:ext uri="{FF2B5EF4-FFF2-40B4-BE49-F238E27FC236}">
                <a16:creationId xmlns:a16="http://schemas.microsoft.com/office/drawing/2014/main" id="{4351FF85-75C5-49B6-B684-65E300E430A2}"/>
              </a:ext>
            </a:extLst>
          </p:cNvPr>
          <p:cNvGraphicFramePr>
            <a:graphicFrameLocks/>
          </p:cNvGraphicFramePr>
          <p:nvPr>
            <p:extLst>
              <p:ext uri="{D42A27DB-BD31-4B8C-83A1-F6EECF244321}">
                <p14:modId xmlns:p14="http://schemas.microsoft.com/office/powerpoint/2010/main" val="2605510666"/>
              </p:ext>
            </p:extLst>
          </p:nvPr>
        </p:nvGraphicFramePr>
        <p:xfrm>
          <a:off x="5953328" y="1299143"/>
          <a:ext cx="5830109" cy="2886357"/>
        </p:xfrm>
        <a:graphic>
          <a:graphicData uri="http://schemas.openxmlformats.org/drawingml/2006/chart">
            <c:chart xmlns:c="http://schemas.openxmlformats.org/drawingml/2006/chart" xmlns:r="http://schemas.openxmlformats.org/officeDocument/2006/relationships" r:id="rId5"/>
          </a:graphicData>
        </a:graphic>
      </p:graphicFrame>
    </p:spTree>
    <p:custDataLst>
      <p:tags r:id="rId1"/>
    </p:custDataLst>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对话气泡: 圆角矩形 6"/>
          <p:cNvSpPr/>
          <p:nvPr/>
        </p:nvSpPr>
        <p:spPr bwMode="auto">
          <a:xfrm>
            <a:off x="153971" y="956133"/>
            <a:ext cx="5688029" cy="1991758"/>
          </a:xfrm>
          <a:prstGeom prst="wedgeRoundRectCallout">
            <a:avLst>
              <a:gd name="adj1" fmla="val 31651"/>
              <a:gd name="adj2" fmla="val 55297"/>
              <a:gd name="adj3" fmla="val 16667"/>
            </a:avLst>
          </a:prstGeom>
          <a:solidFill>
            <a:schemeClr val="bg1"/>
          </a:solidFill>
          <a:ln w="9525" cap="flat" cmpd="sng" algn="ctr">
            <a:solidFill>
              <a:srgbClr val="000066"/>
            </a:solidFill>
            <a:prstDash val="solid"/>
            <a:round/>
            <a:headEnd type="none" w="med" len="med"/>
            <a:tailEnd type="none" w="med" len="med"/>
          </a:ln>
        </p:spPr>
        <p:txBody>
          <a:bodyPr vert="horz" wrap="square" lIns="91440" tIns="45720" rIns="91440" bIns="4572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000" b="0" i="0" u="none" strike="noStrike" kern="1200" cap="none" spc="0" normalizeH="0" baseline="0" noProof="0">
              <a:ln>
                <a:noFill/>
              </a:ln>
              <a:solidFill>
                <a:srgbClr val="000000"/>
              </a:solidFill>
              <a:effectLst/>
              <a:uLnTx/>
              <a:uFillTx/>
              <a:latin typeface="Arial" panose="020B0604020202020204" pitchFamily="34" charset="0"/>
              <a:ea typeface="幼圆" panose="02010509060101010101" pitchFamily="49" charset="-122"/>
              <a:cs typeface="+mn-cs"/>
            </a:endParaRPr>
          </a:p>
        </p:txBody>
      </p:sp>
      <p:sp>
        <p:nvSpPr>
          <p:cNvPr id="28684" name="Rectangle 2"/>
          <p:cNvSpPr>
            <a:spLocks noChangeArrowheads="1"/>
          </p:cNvSpPr>
          <p:nvPr/>
        </p:nvSpPr>
        <p:spPr bwMode="white">
          <a:xfrm>
            <a:off x="1980249" y="142875"/>
            <a:ext cx="8231187" cy="1144588"/>
          </a:xfrm>
          <a:prstGeom prst="rect">
            <a:avLst/>
          </a:prstGeom>
          <a:noFill/>
          <a:ln w="9525">
            <a:noFill/>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主要券商月评</a:t>
            </a:r>
          </a:p>
        </p:txBody>
      </p:sp>
      <p:sp>
        <p:nvSpPr>
          <p:cNvPr id="6" name="文本框 5"/>
          <p:cNvSpPr txBox="1"/>
          <p:nvPr/>
        </p:nvSpPr>
        <p:spPr>
          <a:xfrm>
            <a:off x="226244" y="1062177"/>
            <a:ext cx="5570734" cy="1670073"/>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9</a:t>
            </a: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月将开启增量资金驱动的中期上涨，基本面表现优异会抬升市场底线；创业板注册制平稳落地，并未对市场造成冲击。</a:t>
            </a:r>
            <a:r>
              <a:rPr kumimoji="0" lang="zh-CN" altLang="en-US"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配置建议：强化顺周期与高弹性品种配置。可配置受益于经济复苏和消费回暖的可选消费品种；金融板块；调整到位的科技龙头。</a:t>
            </a:r>
            <a:endParaRPr kumimoji="0" lang="en-US" altLang="zh-CN"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lang="en-US" altLang="zh-CN" sz="1400" b="1" dirty="0">
                <a:solidFill>
                  <a:srgbClr val="FF0000"/>
                </a:solidFill>
                <a:latin typeface="微软雅黑" panose="020B0503020204020204" pitchFamily="34" charset="-122"/>
                <a:ea typeface="微软雅黑" panose="020B0503020204020204" pitchFamily="34" charset="-122"/>
              </a:rPr>
              <a:t>7</a:t>
            </a:r>
            <a:r>
              <a:rPr kumimoji="0" lang="zh-CN" altLang="en-US" sz="14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月观点：</a:t>
            </a:r>
            <a:r>
              <a:rPr lang="zh-CN" altLang="en-US" sz="1400" b="1" dirty="0">
                <a:solidFill>
                  <a:srgbClr val="FF0000"/>
                </a:solidFill>
                <a:latin typeface="微软雅黑" panose="020B0503020204020204" pitchFamily="34" charset="-122"/>
                <a:ea typeface="微软雅黑" panose="020B0503020204020204" pitchFamily="34" charset="-122"/>
              </a:rPr>
              <a:t>看多</a:t>
            </a:r>
            <a:r>
              <a:rPr kumimoji="0" lang="zh-CN" altLang="en-US" sz="14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 </a:t>
            </a:r>
            <a:r>
              <a:rPr lang="en-US" altLang="zh-CN" sz="1400" b="1" dirty="0">
                <a:solidFill>
                  <a:srgbClr val="FF0000"/>
                </a:solidFill>
                <a:latin typeface="微软雅黑" panose="020B0503020204020204" pitchFamily="34" charset="-122"/>
                <a:ea typeface="微软雅黑" panose="020B0503020204020204" pitchFamily="34" charset="-122"/>
              </a:rPr>
              <a:t>8</a:t>
            </a:r>
            <a:r>
              <a:rPr kumimoji="0" lang="zh-CN" altLang="en-US" sz="14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月观点：</a:t>
            </a:r>
            <a:r>
              <a:rPr lang="zh-CN" altLang="en-US" sz="1400" b="1" dirty="0">
                <a:solidFill>
                  <a:srgbClr val="FF0000"/>
                </a:solidFill>
                <a:latin typeface="微软雅黑" panose="020B0503020204020204" pitchFamily="34" charset="-122"/>
                <a:ea typeface="微软雅黑" panose="020B0503020204020204" pitchFamily="34" charset="-122"/>
              </a:rPr>
              <a:t>谨慎看多</a:t>
            </a:r>
            <a:r>
              <a:rPr kumimoji="0" lang="zh-CN" altLang="en-US" sz="14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 </a:t>
            </a:r>
            <a:r>
              <a:rPr lang="en-US" altLang="zh-CN" sz="1400" b="1" dirty="0">
                <a:solidFill>
                  <a:srgbClr val="FF0000"/>
                </a:solidFill>
                <a:latin typeface="微软雅黑" panose="020B0503020204020204" pitchFamily="34" charset="-122"/>
                <a:ea typeface="微软雅黑" panose="020B0503020204020204" pitchFamily="34" charset="-122"/>
              </a:rPr>
              <a:t>9</a:t>
            </a:r>
            <a:r>
              <a:rPr kumimoji="0" lang="zh-CN" altLang="en-US" sz="14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月观点：看多</a:t>
            </a:r>
          </a:p>
        </p:txBody>
      </p:sp>
      <p:sp>
        <p:nvSpPr>
          <p:cNvPr id="37" name="对话气泡: 圆角矩形 36"/>
          <p:cNvSpPr/>
          <p:nvPr/>
        </p:nvSpPr>
        <p:spPr bwMode="auto">
          <a:xfrm>
            <a:off x="5912376" y="1007014"/>
            <a:ext cx="6125653" cy="1910928"/>
          </a:xfrm>
          <a:prstGeom prst="wedgeRoundRectCallout">
            <a:avLst>
              <a:gd name="adj1" fmla="val -33764"/>
              <a:gd name="adj2" fmla="val 59015"/>
              <a:gd name="adj3" fmla="val 16667"/>
            </a:avLst>
          </a:prstGeom>
          <a:solidFill>
            <a:schemeClr val="bg1"/>
          </a:solidFill>
          <a:ln w="9525" cap="flat" cmpd="sng" algn="ctr">
            <a:solidFill>
              <a:srgbClr val="000066"/>
            </a:solidFill>
            <a:prstDash val="solid"/>
            <a:round/>
            <a:headEnd type="none" w="med" len="med"/>
            <a:tailEnd type="none" w="med" len="med"/>
          </a:ln>
        </p:spPr>
        <p:txBody>
          <a:bodyPr vert="horz" wrap="square" lIns="91440" tIns="45720" rIns="91440" bIns="4572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000" b="0" i="0" u="none" strike="noStrike" kern="1200" cap="none" spc="0" normalizeH="0" baseline="0" noProof="0">
              <a:ln>
                <a:noFill/>
              </a:ln>
              <a:solidFill>
                <a:srgbClr val="000000"/>
              </a:solidFill>
              <a:effectLst/>
              <a:uLnTx/>
              <a:uFillTx/>
              <a:latin typeface="Arial" panose="020B0604020202020204" pitchFamily="34" charset="0"/>
              <a:ea typeface="幼圆" panose="02010509060101010101" pitchFamily="49" charset="-122"/>
              <a:cs typeface="+mn-cs"/>
            </a:endParaRPr>
          </a:p>
        </p:txBody>
      </p:sp>
      <p:sp>
        <p:nvSpPr>
          <p:cNvPr id="39" name="对话气泡: 圆角矩形 38"/>
          <p:cNvSpPr/>
          <p:nvPr/>
        </p:nvSpPr>
        <p:spPr bwMode="auto">
          <a:xfrm>
            <a:off x="5902771" y="4516755"/>
            <a:ext cx="5939405" cy="1936581"/>
          </a:xfrm>
          <a:prstGeom prst="wedgeRoundRectCallout">
            <a:avLst>
              <a:gd name="adj1" fmla="val -31071"/>
              <a:gd name="adj2" fmla="val -64200"/>
              <a:gd name="adj3" fmla="val 16667"/>
            </a:avLst>
          </a:prstGeom>
          <a:solidFill>
            <a:schemeClr val="bg1"/>
          </a:solidFill>
          <a:ln w="9525" cap="flat" cmpd="sng" algn="ctr">
            <a:solidFill>
              <a:srgbClr val="000066"/>
            </a:solidFill>
            <a:prstDash val="solid"/>
            <a:round/>
            <a:headEnd type="none" w="med" len="med"/>
            <a:tailEnd type="none" w="med" len="med"/>
          </a:ln>
        </p:spPr>
        <p:txBody>
          <a:bodyPr vert="horz" wrap="square" lIns="91440" tIns="45720" rIns="91440" bIns="4572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000" b="0" i="0" u="none" strike="noStrike" kern="1200" cap="none" spc="0" normalizeH="0" baseline="0" noProof="0">
              <a:ln>
                <a:noFill/>
              </a:ln>
              <a:solidFill>
                <a:srgbClr val="000000"/>
              </a:solidFill>
              <a:effectLst/>
              <a:uLnTx/>
              <a:uFillTx/>
              <a:latin typeface="Arial" panose="020B0604020202020204" pitchFamily="34" charset="0"/>
              <a:ea typeface="幼圆" panose="02010509060101010101" pitchFamily="49" charset="-122"/>
              <a:cs typeface="+mn-cs"/>
            </a:endParaRPr>
          </a:p>
        </p:txBody>
      </p:sp>
      <p:sp>
        <p:nvSpPr>
          <p:cNvPr id="41" name="对话气泡: 圆角矩形 40"/>
          <p:cNvSpPr/>
          <p:nvPr/>
        </p:nvSpPr>
        <p:spPr bwMode="auto">
          <a:xfrm>
            <a:off x="226244" y="4454648"/>
            <a:ext cx="5523022" cy="1998688"/>
          </a:xfrm>
          <a:prstGeom prst="wedgeRoundRectCallout">
            <a:avLst>
              <a:gd name="adj1" fmla="val 27101"/>
              <a:gd name="adj2" fmla="val -59814"/>
              <a:gd name="adj3" fmla="val 16667"/>
            </a:avLst>
          </a:prstGeom>
          <a:solidFill>
            <a:schemeClr val="bg1"/>
          </a:solidFill>
          <a:ln w="9525" cap="flat" cmpd="sng" algn="ctr">
            <a:solidFill>
              <a:srgbClr val="000066"/>
            </a:solidFill>
            <a:prstDash val="solid"/>
            <a:round/>
            <a:headEnd type="none" w="med" len="med"/>
            <a:tailEnd type="none" w="med" len="med"/>
          </a:ln>
        </p:spPr>
        <p:txBody>
          <a:bodyPr vert="horz" wrap="square" lIns="91440" tIns="45720" rIns="91440" bIns="4572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000" b="0" i="0" u="none" strike="noStrike" kern="1200" cap="none" spc="0" normalizeH="0" baseline="0" noProof="0">
              <a:ln>
                <a:noFill/>
              </a:ln>
              <a:solidFill>
                <a:srgbClr val="000000"/>
              </a:solidFill>
              <a:effectLst/>
              <a:uLnTx/>
              <a:uFillTx/>
              <a:latin typeface="Arial" panose="020B0604020202020204" pitchFamily="34" charset="0"/>
              <a:ea typeface="幼圆" panose="02010509060101010101" pitchFamily="49" charset="-122"/>
              <a:cs typeface="+mn-cs"/>
            </a:endParaRPr>
          </a:p>
        </p:txBody>
      </p:sp>
      <p:sp>
        <p:nvSpPr>
          <p:cNvPr id="42" name="文本框 41"/>
          <p:cNvSpPr txBox="1"/>
          <p:nvPr/>
        </p:nvSpPr>
        <p:spPr>
          <a:xfrm>
            <a:off x="5928411" y="4618955"/>
            <a:ext cx="5913765" cy="1670073"/>
          </a:xfrm>
          <a:prstGeom prst="rect">
            <a:avLst/>
          </a:prstGeom>
          <a:noFill/>
        </p:spPr>
        <p:txBody>
          <a:bodyPr wrap="square" rtlCol="0">
            <a:spAutoFit/>
          </a:bodyPr>
          <a:lstStyle>
            <a:defPPr>
              <a:defRPr lang="en-US"/>
            </a:defPPr>
            <a:lvl1pPr>
              <a:defRPr sz="1800" b="1">
                <a:latin typeface="+mn-ea"/>
                <a:ea typeface="+mn-ea"/>
              </a:defRPr>
            </a:lvl1p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工业企业利润持续回暖，经济继续复苏；美国大选冲刺阶段，中美摩擦加大，扰动增多。市场由单边上涨进入横盘整理阶段。“蓝筹”进入表现时间，指数逐级抬升趋势未变。</a:t>
            </a:r>
            <a:r>
              <a:rPr kumimoji="0" lang="zh-CN" altLang="en-US"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配置建议：消费医药是“内循环”下的受益者；光伏、军工属于优质细分赛道，中报业绩改善明显。</a:t>
            </a:r>
            <a:endParaRPr kumimoji="0" lang="en-US" altLang="zh-CN"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lang="en-US" altLang="zh-CN" sz="1400" dirty="0">
                <a:solidFill>
                  <a:srgbClr val="FF0000"/>
                </a:solidFill>
                <a:latin typeface="微软雅黑" panose="020B0503020204020204" pitchFamily="34" charset="-122"/>
                <a:ea typeface="微软雅黑" panose="020B0503020204020204" pitchFamily="34" charset="-122"/>
              </a:rPr>
              <a:t>7</a:t>
            </a:r>
            <a:r>
              <a:rPr kumimoji="0" lang="zh-CN" altLang="en-US" sz="14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月观点：中性              </a:t>
            </a:r>
            <a:r>
              <a:rPr lang="en-US" altLang="zh-CN" sz="1400" dirty="0">
                <a:solidFill>
                  <a:srgbClr val="FF0000"/>
                </a:solidFill>
                <a:latin typeface="微软雅黑" panose="020B0503020204020204" pitchFamily="34" charset="-122"/>
                <a:ea typeface="微软雅黑" panose="020B0503020204020204" pitchFamily="34" charset="-122"/>
              </a:rPr>
              <a:t>8</a:t>
            </a:r>
            <a:r>
              <a:rPr kumimoji="0" lang="zh-CN" altLang="en-US" sz="14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月观点：中性</a:t>
            </a:r>
            <a:r>
              <a:rPr lang="zh-CN" altLang="en-US" sz="1400" dirty="0">
                <a:solidFill>
                  <a:srgbClr val="FF0000"/>
                </a:solidFill>
                <a:latin typeface="微软雅黑" panose="020B0503020204020204" pitchFamily="34" charset="-122"/>
                <a:ea typeface="微软雅黑" panose="020B0503020204020204" pitchFamily="34" charset="-122"/>
              </a:rPr>
              <a:t>            </a:t>
            </a:r>
            <a:r>
              <a:rPr lang="en-US" altLang="zh-CN" sz="1400" dirty="0">
                <a:solidFill>
                  <a:srgbClr val="FF0000"/>
                </a:solidFill>
                <a:latin typeface="微软雅黑" panose="020B0503020204020204" pitchFamily="34" charset="-122"/>
                <a:ea typeface="微软雅黑" panose="020B0503020204020204" pitchFamily="34" charset="-122"/>
              </a:rPr>
              <a:t>9</a:t>
            </a:r>
            <a:r>
              <a:rPr kumimoji="0" lang="zh-CN" altLang="en-US" sz="14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月观点：</a:t>
            </a:r>
            <a:r>
              <a:rPr lang="zh-CN" altLang="en-US" sz="1400" dirty="0">
                <a:solidFill>
                  <a:srgbClr val="FF0000"/>
                </a:solidFill>
                <a:latin typeface="微软雅黑" panose="020B0503020204020204" pitchFamily="34" charset="-122"/>
                <a:ea typeface="微软雅黑" panose="020B0503020204020204" pitchFamily="34" charset="-122"/>
              </a:rPr>
              <a:t>谨慎看多</a:t>
            </a:r>
            <a:endParaRPr kumimoji="0" lang="en-US" altLang="zh-CN" sz="14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endParaRPr>
          </a:p>
        </p:txBody>
      </p:sp>
      <p:sp>
        <p:nvSpPr>
          <p:cNvPr id="40" name="文本框 39"/>
          <p:cNvSpPr txBox="1"/>
          <p:nvPr/>
        </p:nvSpPr>
        <p:spPr>
          <a:xfrm>
            <a:off x="347385" y="4516755"/>
            <a:ext cx="5328451" cy="1993238"/>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短期处于震荡上沿，中期震荡中枢逐级抬升。中美扰动风险有所下降，但是总统大选临近需要注意。央行几个月以来流动性平稳偏紧，市场担忧货币收紧，等待货币政策转向时点。顺周期板块将延续，逢跌加仓科技。</a:t>
            </a:r>
            <a:r>
              <a:rPr kumimoji="0" lang="zh-CN" altLang="en-US"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配置建议：</a:t>
            </a:r>
            <a:r>
              <a:rPr lang="zh-CN" altLang="en-US" sz="1400" b="1" dirty="0">
                <a:solidFill>
                  <a:srgbClr val="000000"/>
                </a:solidFill>
                <a:latin typeface="微软雅黑" panose="020B0503020204020204" pitchFamily="34" charset="-122"/>
                <a:ea typeface="微软雅黑" panose="020B0503020204020204" pitchFamily="34" charset="-122"/>
              </a:rPr>
              <a:t>新能源、消费电子、云计算、</a:t>
            </a:r>
            <a:r>
              <a:rPr lang="en-US" altLang="zh-CN" sz="1400" b="1" dirty="0">
                <a:solidFill>
                  <a:srgbClr val="000000"/>
                </a:solidFill>
                <a:latin typeface="微软雅黑" panose="020B0503020204020204" pitchFamily="34" charset="-122"/>
                <a:ea typeface="微软雅黑" panose="020B0503020204020204" pitchFamily="34" charset="-122"/>
              </a:rPr>
              <a:t>IDC</a:t>
            </a:r>
            <a:r>
              <a:rPr lang="zh-CN" altLang="en-US" sz="1400" b="1" dirty="0">
                <a:solidFill>
                  <a:srgbClr val="000000"/>
                </a:solidFill>
                <a:latin typeface="微软雅黑" panose="020B0503020204020204" pitchFamily="34" charset="-122"/>
                <a:ea typeface="微软雅黑" panose="020B0503020204020204" pitchFamily="34" charset="-122"/>
              </a:rPr>
              <a:t>、半导体。</a:t>
            </a:r>
            <a:endParaRPr kumimoji="0" lang="en-US" altLang="zh-CN"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lang="en-US" altLang="zh-CN" sz="1400" b="1" dirty="0">
                <a:solidFill>
                  <a:srgbClr val="FF0000"/>
                </a:solidFill>
                <a:latin typeface="微软雅黑" panose="020B0503020204020204" pitchFamily="34" charset="-122"/>
                <a:ea typeface="微软雅黑" panose="020B0503020204020204" pitchFamily="34" charset="-122"/>
              </a:rPr>
              <a:t>7</a:t>
            </a:r>
            <a:r>
              <a:rPr kumimoji="0" lang="zh-CN" altLang="en-US" sz="14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月观点：谨慎看多 </a:t>
            </a:r>
            <a:r>
              <a:rPr lang="en-US" altLang="zh-CN" sz="1400" b="1" dirty="0">
                <a:solidFill>
                  <a:srgbClr val="FF0000"/>
                </a:solidFill>
                <a:latin typeface="微软雅黑" panose="020B0503020204020204" pitchFamily="34" charset="-122"/>
                <a:ea typeface="微软雅黑" panose="020B0503020204020204" pitchFamily="34" charset="-122"/>
              </a:rPr>
              <a:t>8</a:t>
            </a:r>
            <a:r>
              <a:rPr kumimoji="0" lang="zh-CN" altLang="en-US" sz="14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月观点：谨慎看多 </a:t>
            </a:r>
            <a:r>
              <a:rPr lang="en-US" altLang="zh-CN" sz="1400" b="1" dirty="0">
                <a:solidFill>
                  <a:srgbClr val="FF0000"/>
                </a:solidFill>
                <a:latin typeface="微软雅黑" panose="020B0503020204020204" pitchFamily="34" charset="-122"/>
                <a:ea typeface="微软雅黑" panose="020B0503020204020204" pitchFamily="34" charset="-122"/>
              </a:rPr>
              <a:t>9</a:t>
            </a:r>
            <a:r>
              <a:rPr kumimoji="0" lang="zh-CN" altLang="en-US" sz="14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月观点：</a:t>
            </a:r>
            <a:r>
              <a:rPr lang="zh-CN" altLang="en-US" sz="1400" b="1" dirty="0">
                <a:solidFill>
                  <a:srgbClr val="FF0000"/>
                </a:solidFill>
                <a:latin typeface="微软雅黑" panose="020B0503020204020204" pitchFamily="34" charset="-122"/>
                <a:ea typeface="微软雅黑" panose="020B0503020204020204" pitchFamily="34" charset="-122"/>
              </a:rPr>
              <a:t>中性</a:t>
            </a:r>
            <a:endParaRPr kumimoji="0" lang="zh-CN" altLang="en-US" sz="14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endParaRPr>
          </a:p>
        </p:txBody>
      </p:sp>
      <p:sp>
        <p:nvSpPr>
          <p:cNvPr id="17" name="文本框 16">
            <a:extLst>
              <a:ext uri="{FF2B5EF4-FFF2-40B4-BE49-F238E27FC236}">
                <a16:creationId xmlns:a16="http://schemas.microsoft.com/office/drawing/2014/main" id="{09326E97-0652-430B-A78F-EB67DFE8AF09}"/>
              </a:ext>
            </a:extLst>
          </p:cNvPr>
          <p:cNvSpPr txBox="1"/>
          <p:nvPr/>
        </p:nvSpPr>
        <p:spPr>
          <a:xfrm>
            <a:off x="5992830" y="965859"/>
            <a:ext cx="5849347" cy="1993238"/>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altLang="zh-CN" sz="1400" dirty="0">
                <a:solidFill>
                  <a:srgbClr val="000000"/>
                </a:solidFill>
                <a:latin typeface="微软雅黑" panose="020B0503020204020204" pitchFamily="34" charset="-122"/>
                <a:ea typeface="微软雅黑" panose="020B0503020204020204" pitchFamily="34" charset="-122"/>
              </a:rPr>
              <a:t>8</a:t>
            </a:r>
            <a:r>
              <a:rPr lang="zh-CN" altLang="en-US" sz="1400" dirty="0">
                <a:solidFill>
                  <a:srgbClr val="000000"/>
                </a:solidFill>
                <a:latin typeface="微软雅黑" panose="020B0503020204020204" pitchFamily="34" charset="-122"/>
                <a:ea typeface="微软雅黑" panose="020B0503020204020204" pitchFamily="34" charset="-122"/>
              </a:rPr>
              <a:t>月经济继续恢复，需求延续恢复态势。当前经济形势主要隐患来源于小企业经营压力增加带来的保就业困难。后市需求恢复的动力来自汽车消费进入消费旺季，新基建、灾后重建、重大水利工程等基建投资。货币政策回归常态化，边际上既不收紧也不放松，注重结构性滴灌作用。</a:t>
            </a:r>
            <a:r>
              <a:rPr kumimoji="0" lang="zh-CN" altLang="en-US"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配置建议：汽车消费、新基建。</a:t>
            </a:r>
            <a:endParaRPr kumimoji="0" lang="en-US" altLang="zh-CN"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7</a:t>
            </a:r>
            <a:r>
              <a:rPr kumimoji="0" lang="zh-CN" altLang="en-US" sz="14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月观点：看多          </a:t>
            </a:r>
            <a:r>
              <a:rPr lang="en-US" altLang="zh-CN" sz="1400" b="1" dirty="0">
                <a:solidFill>
                  <a:srgbClr val="FF0000"/>
                </a:solidFill>
                <a:latin typeface="微软雅黑" panose="020B0503020204020204" pitchFamily="34" charset="-122"/>
                <a:ea typeface="微软雅黑" panose="020B0503020204020204" pitchFamily="34" charset="-122"/>
              </a:rPr>
              <a:t>8</a:t>
            </a:r>
            <a:r>
              <a:rPr kumimoji="0" lang="zh-CN" altLang="en-US" sz="14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月观点：</a:t>
            </a:r>
            <a:r>
              <a:rPr lang="zh-CN" altLang="en-US" sz="1400" b="1" dirty="0">
                <a:solidFill>
                  <a:srgbClr val="FF0000"/>
                </a:solidFill>
                <a:latin typeface="微软雅黑" panose="020B0503020204020204" pitchFamily="34" charset="-122"/>
                <a:ea typeface="微软雅黑" panose="020B0503020204020204" pitchFamily="34" charset="-122"/>
              </a:rPr>
              <a:t>中性</a:t>
            </a:r>
            <a:r>
              <a:rPr kumimoji="0" lang="zh-CN" altLang="en-US" sz="14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           </a:t>
            </a:r>
            <a:r>
              <a:rPr lang="en-US" altLang="zh-CN" sz="1400" b="1" dirty="0">
                <a:solidFill>
                  <a:srgbClr val="FF0000"/>
                </a:solidFill>
                <a:latin typeface="微软雅黑" panose="020B0503020204020204" pitchFamily="34" charset="-122"/>
                <a:ea typeface="微软雅黑" panose="020B0503020204020204" pitchFamily="34" charset="-122"/>
              </a:rPr>
              <a:t>9</a:t>
            </a:r>
            <a:r>
              <a:rPr kumimoji="0" lang="zh-CN" altLang="en-US" sz="14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月观点：看多</a:t>
            </a:r>
          </a:p>
        </p:txBody>
      </p:sp>
      <p:pic>
        <p:nvPicPr>
          <p:cNvPr id="9" name="图片 8">
            <a:extLst>
              <a:ext uri="{FF2B5EF4-FFF2-40B4-BE49-F238E27FC236}">
                <a16:creationId xmlns:a16="http://schemas.microsoft.com/office/drawing/2014/main" id="{C10D5F8C-8EFD-FF46-A4D4-E8D54AC374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56862" y="3195817"/>
            <a:ext cx="1292403" cy="409939"/>
          </a:xfrm>
          <a:prstGeom prst="rect">
            <a:avLst/>
          </a:prstGeom>
        </p:spPr>
      </p:pic>
      <p:pic>
        <p:nvPicPr>
          <p:cNvPr id="2" name="图片 1">
            <a:extLst>
              <a:ext uri="{FF2B5EF4-FFF2-40B4-BE49-F238E27FC236}">
                <a16:creationId xmlns:a16="http://schemas.microsoft.com/office/drawing/2014/main" id="{2D0417D4-A09E-4085-8F7D-CE4F25E7322E}"/>
              </a:ext>
            </a:extLst>
          </p:cNvPr>
          <p:cNvPicPr>
            <a:picLocks noChangeAspect="1"/>
          </p:cNvPicPr>
          <p:nvPr/>
        </p:nvPicPr>
        <p:blipFill>
          <a:blip r:embed="rId4"/>
          <a:stretch>
            <a:fillRect/>
          </a:stretch>
        </p:blipFill>
        <p:spPr>
          <a:xfrm>
            <a:off x="6096000" y="3855803"/>
            <a:ext cx="1353496" cy="358676"/>
          </a:xfrm>
          <a:prstGeom prst="rect">
            <a:avLst/>
          </a:prstGeom>
        </p:spPr>
      </p:pic>
      <p:pic>
        <p:nvPicPr>
          <p:cNvPr id="8" name="图片 7">
            <a:extLst>
              <a:ext uri="{FF2B5EF4-FFF2-40B4-BE49-F238E27FC236}">
                <a16:creationId xmlns:a16="http://schemas.microsoft.com/office/drawing/2014/main" id="{B54B5435-9986-42C5-BF05-D9B03FCBF73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82755" y="3665389"/>
            <a:ext cx="2068791" cy="593053"/>
          </a:xfrm>
          <a:prstGeom prst="rect">
            <a:avLst/>
          </a:prstGeom>
        </p:spPr>
      </p:pic>
      <p:pic>
        <p:nvPicPr>
          <p:cNvPr id="12" name="图片 11">
            <a:extLst>
              <a:ext uri="{FF2B5EF4-FFF2-40B4-BE49-F238E27FC236}">
                <a16:creationId xmlns:a16="http://schemas.microsoft.com/office/drawing/2014/main" id="{1AED5A9F-A574-4A42-B559-6B334951B5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6000" y="3170077"/>
            <a:ext cx="1170967" cy="517515"/>
          </a:xfrm>
          <a:prstGeom prst="rect">
            <a:avLst/>
          </a:prstGeom>
        </p:spPr>
      </p:pic>
    </p:spTree>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ChangeArrowheads="1"/>
          </p:cNvSpPr>
          <p:nvPr/>
        </p:nvSpPr>
        <p:spPr bwMode="auto">
          <a:xfrm>
            <a:off x="1595439" y="1071563"/>
            <a:ext cx="8929687" cy="3071812"/>
          </a:xfrm>
          <a:prstGeom prst="rect">
            <a:avLst/>
          </a:prstGeom>
          <a:noFill/>
          <a:ln w="9525">
            <a:noFill/>
            <a:miter lim="800000"/>
          </a:ln>
        </p:spPr>
        <p:txBody>
          <a:bodyPr/>
          <a:lstStyle/>
          <a:p>
            <a:pPr marL="342900" marR="0" lvl="0" indent="-342900" algn="l" defTabSz="914400" rtl="0" eaLnBrk="1" fontAlgn="auto" latinLnBrk="0" hangingPunct="1">
              <a:lnSpc>
                <a:spcPct val="135000"/>
              </a:lnSpc>
              <a:spcBef>
                <a:spcPct val="20000"/>
              </a:spcBef>
              <a:spcAft>
                <a:spcPts val="0"/>
              </a:spcAft>
              <a:buClr>
                <a:srgbClr val="6699FF"/>
              </a:buClr>
              <a:buSzTx/>
              <a:buFont typeface="Wingdings" panose="05000000000000000000" pitchFamily="2" charset="2"/>
              <a:buChar char="n"/>
              <a:tabLst/>
              <a:defRPr/>
            </a:pPr>
            <a:endParaRPr kumimoji="0" lang="en-US" altLang="zh-CN" sz="1800" b="1" i="0" u="none" strike="noStrike" kern="1200" cap="none" spc="0" normalizeH="0" baseline="0" noProof="0">
              <a:ln>
                <a:noFill/>
              </a:ln>
              <a:solidFill>
                <a:srgbClr val="000066"/>
              </a:solidFill>
              <a:effectLst/>
              <a:uLnTx/>
              <a:uFillTx/>
              <a:latin typeface="幼圆"/>
              <a:ea typeface="幼圆"/>
              <a:cs typeface="+mn-cs"/>
            </a:endParaRPr>
          </a:p>
          <a:p>
            <a:pPr marL="342900" marR="0" lvl="0" indent="-342900" algn="l" defTabSz="914400" rtl="0" eaLnBrk="1" fontAlgn="auto" latinLnBrk="0" hangingPunct="1">
              <a:lnSpc>
                <a:spcPct val="135000"/>
              </a:lnSpc>
              <a:spcBef>
                <a:spcPct val="20000"/>
              </a:spcBef>
              <a:spcAft>
                <a:spcPts val="0"/>
              </a:spcAft>
              <a:buClr>
                <a:srgbClr val="6699FF"/>
              </a:buClr>
              <a:buSzTx/>
              <a:buFont typeface="Wingdings" panose="05000000000000000000" pitchFamily="2" charset="2"/>
              <a:buChar char="n"/>
              <a:tabLst/>
              <a:defRPr/>
            </a:pPr>
            <a:endParaRPr kumimoji="0" lang="en-US" altLang="zh-CN" sz="1800" b="1" i="0" u="none" strike="noStrike" kern="1200" cap="none" spc="0" normalizeH="0" baseline="0" noProof="0">
              <a:ln>
                <a:noFill/>
              </a:ln>
              <a:solidFill>
                <a:srgbClr val="000066"/>
              </a:solidFill>
              <a:effectLst/>
              <a:uLnTx/>
              <a:uFillTx/>
              <a:latin typeface="幼圆"/>
              <a:ea typeface="幼圆"/>
              <a:cs typeface="+mn-cs"/>
            </a:endParaRPr>
          </a:p>
          <a:p>
            <a:pPr marL="342900" marR="0" lvl="0" indent="-342900" algn="l" defTabSz="914400" rtl="0" eaLnBrk="1" fontAlgn="auto" latinLnBrk="0" hangingPunct="1">
              <a:lnSpc>
                <a:spcPct val="135000"/>
              </a:lnSpc>
              <a:spcBef>
                <a:spcPct val="20000"/>
              </a:spcBef>
              <a:spcAft>
                <a:spcPts val="0"/>
              </a:spcAft>
              <a:buClr>
                <a:srgbClr val="6699FF"/>
              </a:buClr>
              <a:buSzTx/>
              <a:buFontTx/>
              <a:buNone/>
              <a:tabLst/>
              <a:defRPr/>
            </a:pPr>
            <a:endParaRPr kumimoji="0" lang="en-US" altLang="zh-CN" sz="1800" b="1" i="0" u="none" strike="noStrike" kern="1200" cap="none" spc="0" normalizeH="0" baseline="0" noProof="0">
              <a:ln>
                <a:noFill/>
              </a:ln>
              <a:solidFill>
                <a:srgbClr val="000066"/>
              </a:solidFill>
              <a:effectLst/>
              <a:uLnTx/>
              <a:uFillTx/>
              <a:latin typeface="幼圆"/>
              <a:ea typeface="幼圆"/>
              <a:cs typeface="+mn-cs"/>
            </a:endParaRPr>
          </a:p>
          <a:p>
            <a:pPr marL="342900" marR="0" lvl="0" indent="-342900" algn="l" defTabSz="914400" rtl="0" eaLnBrk="1" fontAlgn="auto" latinLnBrk="0" hangingPunct="1">
              <a:lnSpc>
                <a:spcPct val="135000"/>
              </a:lnSpc>
              <a:spcBef>
                <a:spcPct val="20000"/>
              </a:spcBef>
              <a:spcAft>
                <a:spcPts val="0"/>
              </a:spcAft>
              <a:buClr>
                <a:srgbClr val="6699FF"/>
              </a:buClr>
              <a:buSzTx/>
              <a:buFontTx/>
              <a:buNone/>
              <a:tabLst/>
              <a:defRPr/>
            </a:pPr>
            <a:endParaRPr kumimoji="0" lang="en-US" altLang="zh-CN" sz="1800" b="1" i="0" u="none" strike="noStrike" kern="1200" cap="none" spc="0" normalizeH="0" baseline="0" noProof="0">
              <a:ln>
                <a:noFill/>
              </a:ln>
              <a:solidFill>
                <a:srgbClr val="000066"/>
              </a:solidFill>
              <a:effectLst/>
              <a:uLnTx/>
              <a:uFillTx/>
              <a:latin typeface="幼圆"/>
              <a:ea typeface="幼圆"/>
              <a:cs typeface="+mn-cs"/>
            </a:endParaRPr>
          </a:p>
          <a:p>
            <a:pPr marL="342900" marR="0" lvl="0" indent="-342900" algn="l" defTabSz="914400" rtl="0" eaLnBrk="1" fontAlgn="auto" latinLnBrk="0" hangingPunct="1">
              <a:lnSpc>
                <a:spcPct val="135000"/>
              </a:lnSpc>
              <a:spcBef>
                <a:spcPct val="20000"/>
              </a:spcBef>
              <a:spcAft>
                <a:spcPts val="0"/>
              </a:spcAft>
              <a:buClr>
                <a:srgbClr val="6699FF"/>
              </a:buClr>
              <a:buSzTx/>
              <a:buFontTx/>
              <a:buNone/>
              <a:tabLst/>
              <a:defRPr/>
            </a:pPr>
            <a:endParaRPr kumimoji="0" lang="en-US" altLang="zh-CN" sz="1800" b="1" i="0" u="none" strike="noStrike" kern="1200" cap="none" spc="0" normalizeH="0" baseline="0" noProof="0">
              <a:ln>
                <a:noFill/>
              </a:ln>
              <a:solidFill>
                <a:srgbClr val="000066"/>
              </a:solidFill>
              <a:effectLst/>
              <a:uLnTx/>
              <a:uFillTx/>
              <a:latin typeface="幼圆"/>
              <a:ea typeface="幼圆"/>
              <a:cs typeface="+mn-cs"/>
            </a:endParaRPr>
          </a:p>
          <a:p>
            <a:pPr marL="342900" marR="0" lvl="0" indent="-342900" algn="l" defTabSz="914400" rtl="0" eaLnBrk="1" fontAlgn="auto" latinLnBrk="0" hangingPunct="1">
              <a:lnSpc>
                <a:spcPct val="135000"/>
              </a:lnSpc>
              <a:spcBef>
                <a:spcPct val="20000"/>
              </a:spcBef>
              <a:spcAft>
                <a:spcPts val="0"/>
              </a:spcAft>
              <a:buClr>
                <a:srgbClr val="6699FF"/>
              </a:buClr>
              <a:buSzTx/>
              <a:buFontTx/>
              <a:buNone/>
              <a:tabLst/>
              <a:defRPr/>
            </a:pPr>
            <a:endParaRPr kumimoji="0" lang="en-US" altLang="zh-CN" sz="1800" b="1" i="0" u="none" strike="noStrike" kern="1200" cap="none" spc="0" normalizeH="0" baseline="0" noProof="0">
              <a:ln>
                <a:noFill/>
              </a:ln>
              <a:solidFill>
                <a:srgbClr val="000066"/>
              </a:solidFill>
              <a:effectLst/>
              <a:uLnTx/>
              <a:uFillTx/>
              <a:latin typeface="幼圆"/>
              <a:ea typeface="幼圆"/>
              <a:cs typeface="+mn-cs"/>
            </a:endParaRPr>
          </a:p>
          <a:p>
            <a:pPr marL="342900" marR="0" lvl="0" indent="-342900" algn="l" defTabSz="914400" rtl="0" eaLnBrk="1" fontAlgn="auto" latinLnBrk="0" hangingPunct="1">
              <a:lnSpc>
                <a:spcPct val="135000"/>
              </a:lnSpc>
              <a:spcBef>
                <a:spcPct val="20000"/>
              </a:spcBef>
              <a:spcAft>
                <a:spcPts val="0"/>
              </a:spcAft>
              <a:buClr>
                <a:srgbClr val="6699FF"/>
              </a:buClr>
              <a:buSzTx/>
              <a:buFontTx/>
              <a:buNone/>
              <a:tabLst/>
              <a:defRPr/>
            </a:pPr>
            <a:endParaRPr kumimoji="0" lang="en-US" altLang="zh-CN" sz="1800" b="1" i="0" u="none" strike="noStrike" kern="1200" cap="none" spc="0" normalizeH="0" baseline="0" noProof="0">
              <a:ln>
                <a:noFill/>
              </a:ln>
              <a:solidFill>
                <a:srgbClr val="000066"/>
              </a:solidFill>
              <a:effectLst/>
              <a:uLnTx/>
              <a:uFillTx/>
              <a:latin typeface="幼圆"/>
              <a:ea typeface="幼圆"/>
              <a:cs typeface="+mn-cs"/>
            </a:endParaRPr>
          </a:p>
          <a:p>
            <a:pPr marL="342900" marR="0" lvl="0" indent="-342900" algn="l" defTabSz="914400" rtl="0" eaLnBrk="1" fontAlgn="auto" latinLnBrk="0" hangingPunct="1">
              <a:lnSpc>
                <a:spcPct val="135000"/>
              </a:lnSpc>
              <a:spcBef>
                <a:spcPct val="20000"/>
              </a:spcBef>
              <a:spcAft>
                <a:spcPts val="0"/>
              </a:spcAft>
              <a:buClr>
                <a:srgbClr val="6699FF"/>
              </a:buClr>
              <a:buSzTx/>
              <a:buFontTx/>
              <a:buNone/>
              <a:tabLst/>
              <a:defRPr/>
            </a:pPr>
            <a:r>
              <a:rPr kumimoji="0" lang="zh-CN" altLang="en-US" sz="1800" b="1" i="0" u="none" strike="noStrike" kern="1200" cap="none" spc="0" normalizeH="0" baseline="0" noProof="0">
                <a:ln>
                  <a:noFill/>
                </a:ln>
                <a:solidFill>
                  <a:srgbClr val="000066"/>
                </a:solidFill>
                <a:effectLst/>
                <a:uLnTx/>
                <a:uFillTx/>
                <a:latin typeface="幼圆"/>
                <a:ea typeface="幼圆"/>
                <a:cs typeface="+mn-cs"/>
              </a:rPr>
              <a:t>    </a:t>
            </a:r>
            <a:endParaRPr kumimoji="0" lang="en-US" altLang="zh-CN" sz="1800" b="1" i="0" u="none" strike="noStrike" kern="1200" cap="none" spc="0" normalizeH="0" baseline="0" noProof="0">
              <a:ln>
                <a:noFill/>
              </a:ln>
              <a:solidFill>
                <a:srgbClr val="000066"/>
              </a:solidFill>
              <a:effectLst/>
              <a:uLnTx/>
              <a:uFillTx/>
              <a:latin typeface="幼圆"/>
              <a:ea typeface="幼圆"/>
              <a:cs typeface="+mn-cs"/>
            </a:endParaRPr>
          </a:p>
          <a:p>
            <a:pPr marL="0" marR="0" lvl="0" indent="0" algn="l" defTabSz="914400" rtl="0" eaLnBrk="1" fontAlgn="auto" latinLnBrk="0" hangingPunct="1">
              <a:lnSpc>
                <a:spcPct val="135000"/>
              </a:lnSpc>
              <a:spcBef>
                <a:spcPct val="20000"/>
              </a:spcBef>
              <a:spcAft>
                <a:spcPts val="0"/>
              </a:spcAft>
              <a:buClr>
                <a:srgbClr val="6699FF"/>
              </a:buClr>
              <a:buSzTx/>
              <a:buFontTx/>
              <a:buNone/>
              <a:tabLst/>
              <a:defRPr/>
            </a:pPr>
            <a:endParaRPr kumimoji="0" lang="en-US" altLang="zh-CN" sz="1800" b="1" i="0" u="none" strike="noStrike" kern="1200" cap="none" spc="0" normalizeH="0" baseline="0" noProof="0">
              <a:ln>
                <a:noFill/>
              </a:ln>
              <a:solidFill>
                <a:srgbClr val="000066"/>
              </a:solidFill>
              <a:effectLst/>
              <a:uLnTx/>
              <a:uFillTx/>
              <a:latin typeface="幼圆"/>
              <a:ea typeface="幼圆" panose="02010509060101010101" pitchFamily="49" charset="-122"/>
              <a:cs typeface="+mn-cs"/>
            </a:endParaRPr>
          </a:p>
          <a:p>
            <a:pPr marL="342900" marR="0" lvl="0" indent="-342900" algn="l" defTabSz="914400" rtl="0" eaLnBrk="1" fontAlgn="auto" latinLnBrk="0" hangingPunct="1">
              <a:lnSpc>
                <a:spcPct val="135000"/>
              </a:lnSpc>
              <a:spcBef>
                <a:spcPct val="20000"/>
              </a:spcBef>
              <a:spcAft>
                <a:spcPts val="0"/>
              </a:spcAft>
              <a:buClr>
                <a:srgbClr val="6699FF"/>
              </a:buClr>
              <a:buSzTx/>
              <a:buFontTx/>
              <a:buNone/>
              <a:tabLst/>
              <a:defRPr/>
            </a:pPr>
            <a:endParaRPr kumimoji="0" lang="en-US" altLang="zh-CN" sz="1600" b="1" i="0" u="none" strike="noStrike" kern="1200" cap="none" spc="0" normalizeH="0" baseline="0" noProof="0">
              <a:ln>
                <a:noFill/>
              </a:ln>
              <a:solidFill>
                <a:srgbClr val="000066"/>
              </a:solidFill>
              <a:effectLst/>
              <a:uLnTx/>
              <a:uFillTx/>
              <a:latin typeface="幼圆"/>
              <a:ea typeface="幼圆" panose="02010509060101010101" pitchFamily="49"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幼圆"/>
              <a:ea typeface="幼圆"/>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a:ln>
                  <a:noFill/>
                </a:ln>
                <a:solidFill>
                  <a:srgbClr val="000000"/>
                </a:solidFill>
                <a:effectLst/>
                <a:uLnTx/>
                <a:uFillTx/>
                <a:latin typeface="幼圆"/>
                <a:ea typeface="幼圆"/>
                <a:cs typeface="+mn-cs"/>
              </a:rPr>
              <a:t> </a:t>
            </a:r>
          </a:p>
        </p:txBody>
      </p:sp>
      <p:sp>
        <p:nvSpPr>
          <p:cNvPr id="32771" name="Rectangle 2"/>
          <p:cNvSpPr>
            <a:spLocks noChangeArrowheads="1"/>
          </p:cNvSpPr>
          <p:nvPr/>
        </p:nvSpPr>
        <p:spPr bwMode="white">
          <a:xfrm>
            <a:off x="1952625" y="214314"/>
            <a:ext cx="8231188" cy="708025"/>
          </a:xfrm>
          <a:prstGeom prst="rect">
            <a:avLst/>
          </a:prstGeom>
          <a:noFill/>
          <a:ln w="9525">
            <a:noFill/>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展望</a:t>
            </a:r>
          </a:p>
        </p:txBody>
      </p:sp>
      <p:sp>
        <p:nvSpPr>
          <p:cNvPr id="6" name="矩形 5"/>
          <p:cNvSpPr/>
          <p:nvPr/>
        </p:nvSpPr>
        <p:spPr>
          <a:xfrm>
            <a:off x="1738313" y="1285875"/>
            <a:ext cx="8501062" cy="369888"/>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a:ln>
                  <a:noFill/>
                </a:ln>
                <a:solidFill>
                  <a:srgbClr val="000066"/>
                </a:solidFill>
                <a:effectLst/>
                <a:uLnTx/>
                <a:uFillTx/>
                <a:latin typeface="幼圆"/>
                <a:ea typeface="幼圆"/>
                <a:cs typeface="+mn-cs"/>
              </a:rPr>
              <a:t>   </a:t>
            </a:r>
          </a:p>
        </p:txBody>
      </p:sp>
      <p:sp>
        <p:nvSpPr>
          <p:cNvPr id="34842" name="Rectangle 26"/>
          <p:cNvSpPr>
            <a:spLocks noChangeArrowheads="1"/>
          </p:cNvSpPr>
          <p:nvPr/>
        </p:nvSpPr>
        <p:spPr bwMode="auto">
          <a:xfrm>
            <a:off x="1900077" y="1899669"/>
            <a:ext cx="8391847" cy="3332772"/>
          </a:xfrm>
          <a:prstGeom prst="rect">
            <a:avLst/>
          </a:prstGeom>
          <a:noFill/>
          <a:ln w="9525">
            <a:noFill/>
            <a:miter lim="800000"/>
          </a:ln>
          <a:effectLst/>
        </p:spPr>
        <p:txBody>
          <a:bodyPr wrap="square" anchor="ctr">
            <a:spAutoFit/>
          </a:bodyPr>
          <a:lstStyle/>
          <a:p>
            <a:pPr marL="0" marR="0" lvl="0" indent="720000" algn="just" defTabSz="914400" rtl="0" eaLnBrk="1" fontAlgn="auto" latinLnBrk="0" hangingPunct="1">
              <a:lnSpc>
                <a:spcPct val="200000"/>
              </a:lnSpc>
              <a:spcBef>
                <a:spcPts val="0"/>
              </a:spcBef>
              <a:spcAft>
                <a:spcPts val="0"/>
              </a:spcAft>
              <a:buClrTx/>
              <a:buSzTx/>
              <a:buFontTx/>
              <a:buNone/>
              <a:tabLst/>
              <a:defRPr/>
            </a:pPr>
            <a:r>
              <a:rPr lang="en-US" altLang="zh-CN" dirty="0">
                <a:solidFill>
                  <a:srgbClr val="000000"/>
                </a:solidFill>
                <a:latin typeface="微软雅黑" panose="020B0503020204020204" pitchFamily="34" charset="-122"/>
                <a:ea typeface="微软雅黑" panose="020B0503020204020204" pitchFamily="34" charset="-122"/>
              </a:rPr>
              <a:t>8</a:t>
            </a: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月结束，上市公司中报披露完毕，市场涌现出一批复工复产程度良好的企业，中报业绩不降反增。市场货币政策较为稳健，偏宽松，股市大幅下行的概率不大，预计维持</a:t>
            </a:r>
            <a:r>
              <a:rPr kumimoji="0" lang="en-US" altLang="zh-CN"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3200-3400</a:t>
            </a: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震荡将会常态化。美国总统大选将近，注意外围市场的扰动，密切关注</a:t>
            </a:r>
            <a:r>
              <a:rPr kumimoji="0" lang="en-US" altLang="zh-CN"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9</a:t>
            </a: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月份美国对微信、抖音等科技和互联网公司的制裁进展。</a:t>
            </a:r>
            <a:endParaRPr kumimoji="0" lang="en-US" altLang="zh-CN"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marR="0" lvl="0" indent="720000" algn="just" defTabSz="914400" rtl="0" eaLnBrk="1" fontAlgn="auto" latinLnBrk="0" hangingPunct="1">
              <a:lnSpc>
                <a:spcPct val="200000"/>
              </a:lnSpc>
              <a:spcBef>
                <a:spcPts val="0"/>
              </a:spcBef>
              <a:spcAft>
                <a:spcPts val="0"/>
              </a:spcAft>
              <a:buClrTx/>
              <a:buSzTx/>
              <a:buFontTx/>
              <a:buNone/>
              <a:tabLst/>
              <a:defRPr/>
            </a:pPr>
            <a:r>
              <a:rPr lang="zh-CN" altLang="en-US" dirty="0">
                <a:solidFill>
                  <a:srgbClr val="000000"/>
                </a:solidFill>
                <a:latin typeface="微软雅黑" panose="020B0503020204020204" pitchFamily="34" charset="-122"/>
                <a:ea typeface="微软雅黑" panose="020B0503020204020204" pitchFamily="34" charset="-122"/>
                <a:sym typeface="+mn-ea"/>
              </a:rPr>
              <a:t>存量博弈的大环境下，资金涌入消费、医药等防御板块避险，新基建、金融板块回调较大，整体上有较高的安全边际，可以逢低布局。</a:t>
            </a:r>
            <a:endParaRPr kumimoji="0"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mn-ea"/>
            </a:endParaRPr>
          </a:p>
        </p:txBody>
      </p:sp>
    </p:spTree>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847851" y="260351"/>
            <a:ext cx="5167313" cy="430213"/>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200" b="1" i="0" u="none" strike="noStrike" kern="0" cap="none" spc="0" normalizeH="0" baseline="0" noProof="0" dirty="0">
                <a:ln>
                  <a:noFill/>
                </a:ln>
                <a:solidFill>
                  <a:srgbClr val="000066"/>
                </a:solidFill>
                <a:effectLst/>
                <a:uLnTx/>
                <a:uFillTx/>
                <a:latin typeface="Times New Roman" panose="02020603050405020304"/>
                <a:ea typeface="幼圆" panose="02010509060101010101" pitchFamily="49" charset="-122"/>
                <a:cs typeface="+mn-cs"/>
              </a:rPr>
              <a:t>Pre-IPO</a:t>
            </a:r>
            <a:r>
              <a:rPr kumimoji="0" lang="zh-CN" altLang="en-US" sz="2200" b="1" i="0" u="none" strike="noStrike" kern="0" cap="none" spc="0" normalizeH="0" baseline="0" noProof="0" dirty="0">
                <a:ln>
                  <a:noFill/>
                </a:ln>
                <a:solidFill>
                  <a:srgbClr val="000066"/>
                </a:solidFill>
                <a:effectLst/>
                <a:uLnTx/>
                <a:uFillTx/>
                <a:latin typeface="Times New Roman" panose="02020603050405020304"/>
                <a:ea typeface="幼圆" panose="02010509060101010101" pitchFamily="49" charset="-122"/>
                <a:cs typeface="+mn-cs"/>
              </a:rPr>
              <a:t>财务顾问及财务投资</a:t>
            </a:r>
            <a:endParaRPr kumimoji="0" lang="zh-CN" altLang="en-US" sz="2200" b="0" i="0" u="none" strike="noStrike" kern="0" cap="none" spc="0" normalizeH="0" baseline="0" noProof="0" dirty="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sp>
        <p:nvSpPr>
          <p:cNvPr id="34819" name="矩形 3"/>
          <p:cNvSpPr>
            <a:spLocks noChangeArrowheads="1"/>
          </p:cNvSpPr>
          <p:nvPr/>
        </p:nvSpPr>
        <p:spPr bwMode="auto">
          <a:xfrm>
            <a:off x="1745095" y="1340769"/>
            <a:ext cx="8382000" cy="4028539"/>
          </a:xfrm>
          <a:prstGeom prst="rect">
            <a:avLst/>
          </a:prstGeom>
          <a:noFill/>
          <a:ln w="9525">
            <a:noFill/>
            <a:miter lim="800000"/>
          </a:ln>
        </p:spPr>
        <p:txBody>
          <a:bodyPr>
            <a:spAutoFit/>
          </a:bodyPr>
          <a:lstStyle/>
          <a:p>
            <a:pPr marL="342900" marR="0" lvl="0" indent="-342900" algn="l" defTabSz="914400" rtl="0" eaLnBrk="1" fontAlgn="auto" latinLnBrk="0" hangingPunct="1">
              <a:lnSpc>
                <a:spcPct val="150000"/>
              </a:lnSpc>
              <a:spcBef>
                <a:spcPct val="20000"/>
              </a:spcBef>
              <a:spcAft>
                <a:spcPts val="0"/>
              </a:spcAft>
              <a:buClrTx/>
              <a:buSzTx/>
              <a:buFontTx/>
              <a:buNone/>
              <a:tabLst/>
              <a:defRPr/>
            </a:pPr>
            <a:r>
              <a:rPr kumimoji="0" lang="zh-CN" altLang="en-US" sz="2400" b="0" i="0" u="none" strike="noStrike" kern="1200" cap="none" spc="0" normalizeH="0" baseline="0" noProof="0" dirty="0">
                <a:ln>
                  <a:noFill/>
                </a:ln>
                <a:solidFill>
                  <a:srgbClr val="0058B0"/>
                </a:solidFill>
                <a:effectLst/>
                <a:uLnTx/>
                <a:uFillTx/>
                <a:latin typeface="Times New Roman" panose="02020603050405020304" pitchFamily="18" charset="0"/>
                <a:ea typeface="幼圆" panose="02010509060101010101" pitchFamily="49" charset="-122"/>
                <a:cs typeface="+mn-cs"/>
              </a:rPr>
              <a:t>           </a:t>
            </a:r>
            <a:r>
              <a:rPr kumimoji="0" lang="zh-CN" altLang="en-US" sz="1800" b="0" i="0" u="none" strike="noStrike" kern="1200" cap="none" spc="0" normalizeH="0" baseline="0" noProof="0" dirty="0">
                <a:ln>
                  <a:noFill/>
                </a:ln>
                <a:solidFill>
                  <a:srgbClr val="0058B0"/>
                </a:solidFill>
                <a:effectLst/>
                <a:uLnTx/>
                <a:uFillTx/>
                <a:latin typeface="Times New Roman" panose="02020603050405020304" pitchFamily="18" charset="0"/>
                <a:ea typeface="幼圆" panose="02010509060101010101" pitchFamily="49" charset="-122"/>
                <a:cs typeface="+mn-cs"/>
              </a:rPr>
              <a:t>我们的财务顾问团队依托自身专业背景及资源整合优势，根据客户需要，站在客户的角度为客户的投融资、资本运作、资产及债务重组、财务管理、发展战略等活动提供的咨询、分析、方案设计等服务。包括的项目有：投资顾问、融资顾问、资本运作顾问、资产管理与债务管理顾问、企业战略咨询顾问、企业常年财务顾问等。</a:t>
            </a:r>
          </a:p>
          <a:p>
            <a:pPr marL="342900" marR="0" lvl="0" indent="-342900" algn="l" defTabSz="914400" rtl="0" eaLnBrk="1" fontAlgn="auto" latinLnBrk="0" hangingPunct="1">
              <a:lnSpc>
                <a:spcPct val="150000"/>
              </a:lnSpc>
              <a:spcBef>
                <a:spcPct val="20000"/>
              </a:spcBef>
              <a:spcAft>
                <a:spcPts val="0"/>
              </a:spcAft>
              <a:buClrTx/>
              <a:buSzTx/>
              <a:buFontTx/>
              <a:buNone/>
              <a:tabLst/>
              <a:defRPr/>
            </a:pPr>
            <a:endParaRPr kumimoji="0" lang="zh-CN" altLang="en-US" sz="1800" b="0" i="0" u="none" strike="noStrike" kern="1200" cap="none" spc="0" normalizeH="0" baseline="0" noProof="0" dirty="0">
              <a:ln>
                <a:noFill/>
              </a:ln>
              <a:solidFill>
                <a:srgbClr val="0058B0"/>
              </a:solidFill>
              <a:effectLst/>
              <a:uLnTx/>
              <a:uFillTx/>
              <a:latin typeface="Times New Roman" panose="02020603050405020304" pitchFamily="18" charset="0"/>
              <a:ea typeface="幼圆" panose="02010509060101010101" pitchFamily="49" charset="-122"/>
              <a:cs typeface="+mn-cs"/>
            </a:endParaRPr>
          </a:p>
          <a:p>
            <a:pPr marL="342900" marR="0" lvl="0" indent="-342900" algn="l" defTabSz="914400" rtl="0" eaLnBrk="1" fontAlgn="auto" latinLnBrk="0" hangingPunct="1">
              <a:lnSpc>
                <a:spcPct val="150000"/>
              </a:lnSpc>
              <a:spcBef>
                <a:spcPct val="20000"/>
              </a:spcBef>
              <a:spcAft>
                <a:spcPts val="0"/>
              </a:spcAft>
              <a:buClrTx/>
              <a:buSzTx/>
              <a:buFontTx/>
              <a:buNone/>
              <a:tabLst/>
              <a:defRPr/>
            </a:pPr>
            <a:r>
              <a:rPr kumimoji="0" lang="zh-CN" altLang="en-US" sz="1800" b="0" i="0" u="none" strike="noStrike" kern="1200" cap="none" spc="0" normalizeH="0" baseline="0" noProof="0" dirty="0">
                <a:ln>
                  <a:noFill/>
                </a:ln>
                <a:solidFill>
                  <a:srgbClr val="0058B0"/>
                </a:solidFill>
                <a:effectLst/>
                <a:uLnTx/>
                <a:uFillTx/>
                <a:latin typeface="Times New Roman" panose="02020603050405020304" pitchFamily="18" charset="0"/>
                <a:ea typeface="幼圆" panose="02010509060101010101" pitchFamily="49" charset="-122"/>
                <a:cs typeface="+mn-cs"/>
              </a:rPr>
              <a:t>             我们的投资团队依托自身专业背景和独特判断，根据行业发展和市场趋势，对目标企业和目标项目，进行各种形式的专业投资。财务投资包括：股权投资、固定收益投资等。</a:t>
            </a:r>
          </a:p>
        </p:txBody>
      </p:sp>
    </p:spTree>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74825" y="260351"/>
            <a:ext cx="7850188" cy="430213"/>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200" b="1" i="0" u="none" strike="noStrike" kern="0" cap="none" spc="0" normalizeH="0" baseline="0" noProof="0">
                <a:ln>
                  <a:noFill/>
                </a:ln>
                <a:solidFill>
                  <a:srgbClr val="000066"/>
                </a:solidFill>
                <a:effectLst/>
                <a:uLnTx/>
                <a:uFillTx/>
                <a:latin typeface="Times New Roman" panose="02020603050405020304"/>
                <a:ea typeface="幼圆" panose="02010509060101010101" pitchFamily="49" charset="-122"/>
                <a:cs typeface="+mn-cs"/>
              </a:rPr>
              <a:t>Post-IPO</a:t>
            </a:r>
            <a:r>
              <a:rPr kumimoji="0" lang="zh-CN" altLang="en-US" sz="2200" b="1" i="0" u="none" strike="noStrike" kern="0" cap="none" spc="0" normalizeH="0" baseline="0" noProof="0">
                <a:ln>
                  <a:noFill/>
                </a:ln>
                <a:solidFill>
                  <a:srgbClr val="000066"/>
                </a:solidFill>
                <a:effectLst/>
                <a:uLnTx/>
                <a:uFillTx/>
                <a:latin typeface="Times New Roman" panose="02020603050405020304"/>
                <a:ea typeface="幼圆" panose="02010509060101010101" pitchFamily="49" charset="-122"/>
                <a:cs typeface="+mn-cs"/>
              </a:rPr>
              <a:t>财务顾问及财务投资</a:t>
            </a:r>
            <a:endParaRPr kumimoji="0" lang="zh-CN" altLang="en-US" sz="220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sp>
        <p:nvSpPr>
          <p:cNvPr id="4" name="内容占位符 2"/>
          <p:cNvSpPr txBox="1"/>
          <p:nvPr/>
        </p:nvSpPr>
        <p:spPr>
          <a:xfrm>
            <a:off x="2057400" y="1165861"/>
            <a:ext cx="8077200" cy="4525963"/>
          </a:xfrm>
          <a:prstGeom prst="rect">
            <a:avLst/>
          </a:prstGeom>
        </p:spPr>
        <p:txBody>
          <a:bodyPr/>
          <a:lst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a:lstStyle>
          <a:p>
            <a:pPr marL="0" marR="0" lvl="0" indent="0" algn="l" defTabSz="914400" rtl="0" eaLnBrk="1" fontAlgn="base" latinLnBrk="0" hangingPunct="1">
              <a:lnSpc>
                <a:spcPct val="150000"/>
              </a:lnSpc>
              <a:spcBef>
                <a:spcPct val="20000"/>
              </a:spcBef>
              <a:spcAft>
                <a:spcPct val="0"/>
              </a:spcAft>
              <a:buClrTx/>
              <a:buSzTx/>
              <a:buFontTx/>
              <a:buNone/>
              <a:tabLst/>
              <a:defRPr/>
            </a:pPr>
            <a:r>
              <a:rPr kumimoji="0" lang="zh-CN" altLang="en-US" sz="1800" b="0" i="0" u="none" strike="noStrike" kern="1200" cap="none" spc="0" normalizeH="0" baseline="0" noProof="0">
                <a:ln>
                  <a:noFill/>
                </a:ln>
                <a:solidFill>
                  <a:srgbClr val="0058B0"/>
                </a:solidFill>
                <a:effectLst/>
                <a:uLnTx/>
                <a:uFillTx/>
                <a:latin typeface="幼圆"/>
                <a:ea typeface="幼圆"/>
                <a:cs typeface="+mn-cs"/>
              </a:rPr>
              <a:t>    上市对于企业和股东仅是发展的一个里程碑，对接资本市场后，企业和股东需要适应更高的监管要求、更完善的公司治理、更复杂的资本运作。我们针对此类需求，整合了服务资源，将财务顾问和财务投资作为载体，致力为客户提供定制化的市值管理服务。</a:t>
            </a:r>
          </a:p>
          <a:p>
            <a:pPr marL="0" marR="0" lvl="0" indent="0" algn="l" defTabSz="914400" rtl="0" eaLnBrk="1" fontAlgn="base" latinLnBrk="0" hangingPunct="1">
              <a:lnSpc>
                <a:spcPct val="150000"/>
              </a:lnSpc>
              <a:spcBef>
                <a:spcPct val="20000"/>
              </a:spcBef>
              <a:spcAft>
                <a:spcPct val="0"/>
              </a:spcAft>
              <a:buClrTx/>
              <a:buSzTx/>
              <a:buFontTx/>
              <a:buNone/>
              <a:tabLst/>
              <a:defRPr/>
            </a:pPr>
            <a:r>
              <a:rPr kumimoji="0" lang="zh-CN" altLang="en-US" sz="1800" b="0" i="0" u="none" strike="noStrike" kern="1200" cap="none" spc="0" normalizeH="0" baseline="0" noProof="0">
                <a:ln>
                  <a:noFill/>
                </a:ln>
                <a:solidFill>
                  <a:srgbClr val="0058B0"/>
                </a:solidFill>
                <a:effectLst/>
                <a:uLnTx/>
                <a:uFillTx/>
                <a:latin typeface="幼圆"/>
                <a:ea typeface="幼圆"/>
                <a:cs typeface="+mn-cs"/>
              </a:rPr>
              <a:t>    我们的财务顾问团队依托自身专业背景及资源整合优势，根据上市公司及其股东的需要，提供投融资、资本运作、资产及债务重组、财务管理、发展战略等活动提供的咨询、分析、方案设计等服务。包括的服务有：上市公司再融资、股权激励、并购、股权融资、市值维护、战略投资等。</a:t>
            </a:r>
          </a:p>
          <a:p>
            <a:pPr marL="0" marR="0" lvl="0" indent="0" algn="l" defTabSz="914400" rtl="0" eaLnBrk="1" fontAlgn="base" latinLnBrk="0" hangingPunct="1">
              <a:lnSpc>
                <a:spcPct val="150000"/>
              </a:lnSpc>
              <a:spcBef>
                <a:spcPct val="20000"/>
              </a:spcBef>
              <a:spcAft>
                <a:spcPct val="0"/>
              </a:spcAft>
              <a:buClrTx/>
              <a:buSzTx/>
              <a:buFontTx/>
              <a:buNone/>
              <a:tabLst/>
              <a:defRPr/>
            </a:pPr>
            <a:r>
              <a:rPr kumimoji="0" lang="zh-CN" altLang="en-US" sz="1800" b="0" i="0" u="none" strike="noStrike" kern="1200" cap="none" spc="0" normalizeH="0" baseline="0" noProof="0">
                <a:ln>
                  <a:noFill/>
                </a:ln>
                <a:solidFill>
                  <a:srgbClr val="0058B0"/>
                </a:solidFill>
                <a:effectLst/>
                <a:uLnTx/>
                <a:uFillTx/>
                <a:latin typeface="幼圆"/>
                <a:ea typeface="幼圆"/>
                <a:cs typeface="+mn-cs"/>
              </a:rPr>
              <a:t>    我们的投资团队依托自身专业背景和独特判断，根据市值管理的各项需求，设计投资结构，进行各种形式的市值管理投资。包括：并购投资、再融资投资、战略投资、固定收益投资等。</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zh-CN" altLang="en-US" sz="3200" b="0" i="0" u="none" strike="noStrike" kern="0" cap="none" spc="0" normalizeH="0" baseline="0" noProof="0">
              <a:ln>
                <a:noFill/>
              </a:ln>
              <a:solidFill>
                <a:srgbClr val="777777"/>
              </a:solidFill>
              <a:effectLst/>
              <a:uLnTx/>
              <a:uFillTx/>
              <a:latin typeface="幼圆"/>
              <a:ea typeface="幼圆"/>
              <a:cs typeface="+mn-cs"/>
            </a:endParaRPr>
          </a:p>
        </p:txBody>
      </p:sp>
    </p:spTree>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标题 1"/>
          <p:cNvSpPr>
            <a:spLocks noGrp="1"/>
          </p:cNvSpPr>
          <p:nvPr>
            <p:ph type="title"/>
          </p:nvPr>
        </p:nvSpPr>
        <p:spPr bwMode="auto">
          <a:xfrm>
            <a:off x="1981200" y="214313"/>
            <a:ext cx="8229600" cy="1143000"/>
          </a:xfrm>
          <a:noFill/>
          <a:ln>
            <a:noFill/>
            <a:miter lim="800000"/>
          </a:ln>
        </p:spPr>
        <p:txBody>
          <a:bodyPr vert="horz" wrap="square" lIns="91440" tIns="45720" rIns="91440" bIns="45720" numCol="1" anchor="t" anchorCtr="0" compatLnSpc="1"/>
          <a:lstStyle/>
          <a:p>
            <a:r>
              <a:rPr kumimoji="1" lang="zh-CN" altLang="en-US" sz="2400" b="0" dirty="0">
                <a:solidFill>
                  <a:srgbClr val="000066"/>
                </a:solidFill>
                <a:latin typeface="微软雅黑" panose="020B0503020204020204" pitchFamily="34" charset="-122"/>
                <a:ea typeface="微软雅黑" panose="020B0503020204020204" pitchFamily="34" charset="-122"/>
              </a:rPr>
              <a:t>联系我们</a:t>
            </a:r>
          </a:p>
        </p:txBody>
      </p:sp>
      <p:sp>
        <p:nvSpPr>
          <p:cNvPr id="37891" name="矩形 2"/>
          <p:cNvSpPr>
            <a:spLocks noChangeArrowheads="1"/>
          </p:cNvSpPr>
          <p:nvPr/>
        </p:nvSpPr>
        <p:spPr bwMode="auto">
          <a:xfrm>
            <a:off x="2914968" y="1484785"/>
            <a:ext cx="6362065" cy="2845715"/>
          </a:xfrm>
          <a:prstGeom prst="rect">
            <a:avLst/>
          </a:prstGeom>
          <a:noFill/>
          <a:ln w="9525">
            <a:noFill/>
            <a:miter lim="800000"/>
          </a:ln>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联系我们</a:t>
            </a:r>
            <a:endParaRPr kumimoji="0" lang="en-US" altLang="zh-CN" sz="2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    公司地址：上海市东湖路</a:t>
            </a:r>
            <a:r>
              <a:rPr kumimoji="0" lang="en-US" altLang="zh-CN"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70</a:t>
            </a: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号东湖宾馆</a:t>
            </a:r>
            <a:r>
              <a:rPr kumimoji="0" lang="en-US" altLang="zh-CN"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3</a:t>
            </a: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号楼</a:t>
            </a:r>
            <a:r>
              <a:rPr kumimoji="0" lang="en-US" altLang="zh-CN"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3</a:t>
            </a: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楼</a:t>
            </a:r>
            <a:endParaRPr kumimoji="0" lang="zh-CN" altLang="en-US" sz="2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    公司电话：</a:t>
            </a:r>
            <a:r>
              <a:rPr kumimoji="0" lang="en-US" altLang="zh-CN"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8621</a:t>
            </a:r>
            <a:r>
              <a:rPr kumimoji="0" lang="en-US" altLang="zh-CN"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t>
            </a:r>
            <a:r>
              <a:rPr kumimoji="0" lang="en-US" altLang="zh-CN"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54668032</a:t>
            </a:r>
            <a:r>
              <a:rPr kumimoji="0" lang="en-US" altLang="zh-CN"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t>
            </a:r>
            <a:r>
              <a:rPr kumimoji="0" lang="en-US" altLang="zh-CN"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602</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    公司电话：</a:t>
            </a:r>
            <a:r>
              <a:rPr kumimoji="0" lang="en-US" altLang="zh-CN"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8621</a:t>
            </a:r>
            <a:r>
              <a:rPr kumimoji="0" lang="en-US" altLang="zh-CN"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t>
            </a:r>
            <a:r>
              <a:rPr kumimoji="0" lang="en-US" altLang="zh-CN"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54669508</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    网址：</a:t>
            </a:r>
            <a:r>
              <a:rPr kumimoji="0" lang="en-US" altLang="zh-CN"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http://www.rongke.com</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altLang="zh-CN" sz="1400" b="1" i="0" u="none" strike="noStrike" kern="1200" cap="none" spc="0" normalizeH="0" baseline="0" noProof="0" dirty="0">
              <a:ln>
                <a:noFill/>
              </a:ln>
              <a:solidFill>
                <a:srgbClr val="000066"/>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zh-CN" sz="1100" b="1" i="0" u="none" strike="noStrike" kern="1200" cap="none" spc="0" normalizeH="0" baseline="0" noProof="0" dirty="0">
              <a:ln>
                <a:noFill/>
              </a:ln>
              <a:solidFill>
                <a:srgbClr val="000066"/>
              </a:solidFill>
              <a:effectLst/>
              <a:uLnTx/>
              <a:uFillTx/>
              <a:latin typeface="幼圆" panose="02010509060101010101" pitchFamily="49" charset="-122"/>
              <a:ea typeface="幼圆" panose="02010509060101010101" pitchFamily="49" charset="-122"/>
              <a:cs typeface="+mn-cs"/>
            </a:endParaRPr>
          </a:p>
        </p:txBody>
      </p:sp>
      <p:grpSp>
        <p:nvGrpSpPr>
          <p:cNvPr id="5" name="组合 4"/>
          <p:cNvGrpSpPr/>
          <p:nvPr/>
        </p:nvGrpSpPr>
        <p:grpSpPr>
          <a:xfrm>
            <a:off x="3719736" y="4221088"/>
            <a:ext cx="3528392" cy="1224136"/>
            <a:chOff x="1763688" y="4293096"/>
            <a:chExt cx="3528392" cy="1224136"/>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3688" y="4293096"/>
              <a:ext cx="1224136" cy="1224136"/>
            </a:xfrm>
            <a:prstGeom prst="rect">
              <a:avLst/>
            </a:prstGeom>
            <a:ln>
              <a:noFill/>
            </a:ln>
          </p:spPr>
        </p:pic>
        <p:sp>
          <p:nvSpPr>
            <p:cNvPr id="4" name="文本框 3"/>
            <p:cNvSpPr txBox="1"/>
            <p:nvPr/>
          </p:nvSpPr>
          <p:spPr>
            <a:xfrm>
              <a:off x="2123728" y="4607498"/>
              <a:ext cx="3168352" cy="461665"/>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融客市值管理公众号</a:t>
              </a:r>
              <a:endParaRPr kumimoji="0" lang="en-US" altLang="zh-CN"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err="1">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rongkechina</a:t>
              </a:r>
              <a:endParaRPr kumimoji="0" lang="zh-CN" alt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12" name="文本框 11"/>
          <p:cNvSpPr txBox="1"/>
          <p:nvPr/>
        </p:nvSpPr>
        <p:spPr>
          <a:xfrm rot="16200000">
            <a:off x="1056588" y="4192450"/>
            <a:ext cx="2249334" cy="307777"/>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a:ln>
                  <a:noFill/>
                </a:ln>
                <a:solidFill>
                  <a:srgbClr val="000798">
                    <a:lumMod val="75000"/>
                  </a:srgbClr>
                </a:solidFill>
                <a:effectLst/>
                <a:uLnTx/>
                <a:uFillTx/>
                <a:latin typeface="幼圆"/>
                <a:ea typeface="幼圆"/>
                <a:cs typeface="+mn-cs"/>
              </a:rPr>
              <a:t>融客市值管理</a:t>
            </a:r>
            <a:r>
              <a:rPr kumimoji="0" lang="en-US" altLang="zh-CN" sz="1400" b="0" i="0" u="none" strike="noStrike" kern="1200" cap="none" spc="0" normalizeH="0" baseline="0" noProof="0">
                <a:ln>
                  <a:noFill/>
                </a:ln>
                <a:solidFill>
                  <a:srgbClr val="000798">
                    <a:lumMod val="75000"/>
                  </a:srgbClr>
                </a:solidFill>
                <a:effectLst/>
                <a:uLnTx/>
                <a:uFillTx/>
                <a:latin typeface="幼圆"/>
                <a:ea typeface="幼圆"/>
                <a:cs typeface="+mn-cs"/>
              </a:rPr>
              <a:t>RONGKECHINA</a:t>
            </a:r>
            <a:endParaRPr kumimoji="0" lang="zh-CN" altLang="en-US" sz="1400" b="0" i="0" u="none" strike="noStrike" kern="1200" cap="none" spc="0" normalizeH="0" baseline="0" noProof="0">
              <a:ln>
                <a:noFill/>
              </a:ln>
              <a:solidFill>
                <a:srgbClr val="000798">
                  <a:lumMod val="75000"/>
                </a:srgbClr>
              </a:solidFill>
              <a:effectLst/>
              <a:uLnTx/>
              <a:uFillTx/>
              <a:latin typeface="幼圆"/>
              <a:ea typeface="幼圆"/>
              <a:cs typeface="+mn-cs"/>
            </a:endParaRPr>
          </a:p>
        </p:txBody>
      </p:sp>
      <p:cxnSp>
        <p:nvCxnSpPr>
          <p:cNvPr id="14" name="直接连接符 13"/>
          <p:cNvCxnSpPr/>
          <p:nvPr/>
        </p:nvCxnSpPr>
        <p:spPr bwMode="auto">
          <a:xfrm>
            <a:off x="2335144" y="2924944"/>
            <a:ext cx="0" cy="2808312"/>
          </a:xfrm>
          <a:prstGeom prst="line">
            <a:avLst/>
          </a:prstGeom>
          <a:ln>
            <a:solidFill>
              <a:srgbClr val="00006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bwMode="auto">
          <a:xfrm>
            <a:off x="2358043" y="2924944"/>
            <a:ext cx="0" cy="2808312"/>
          </a:xfrm>
          <a:prstGeom prst="line">
            <a:avLst/>
          </a:prstGeom>
          <a:ln>
            <a:solidFill>
              <a:srgbClr val="00006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bwMode="auto">
          <a:xfrm>
            <a:off x="2752870" y="1968303"/>
            <a:ext cx="1008112" cy="648072"/>
          </a:xfrm>
          <a:prstGeom prst="ellipse">
            <a:avLst/>
          </a:prstGeom>
          <a:solidFill>
            <a:srgbClr val="000066"/>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000" b="1" i="0" u="none" strike="noStrike" kern="1200" cap="none" spc="0" normalizeH="0" baseline="0" noProof="0">
              <a:ln>
                <a:noFill/>
              </a:ln>
              <a:solidFill>
                <a:srgbClr val="000066"/>
              </a:solidFill>
              <a:effectLst/>
              <a:uLnTx/>
              <a:uFillTx/>
              <a:latin typeface="等线" panose="02010600030101010101" pitchFamily="2" charset="-122"/>
              <a:ea typeface="等线" panose="02010600030101010101" pitchFamily="2" charset="-122"/>
              <a:cs typeface="+mn-cs"/>
            </a:endParaRPr>
          </a:p>
        </p:txBody>
      </p:sp>
      <p:sp>
        <p:nvSpPr>
          <p:cNvPr id="3" name="文本框 2"/>
          <p:cNvSpPr txBox="1"/>
          <p:nvPr/>
        </p:nvSpPr>
        <p:spPr>
          <a:xfrm>
            <a:off x="2896886" y="2092284"/>
            <a:ext cx="7200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宏观</a:t>
            </a:r>
          </a:p>
        </p:txBody>
      </p:sp>
      <p:sp>
        <p:nvSpPr>
          <p:cNvPr id="6" name="椭圆 5"/>
          <p:cNvSpPr/>
          <p:nvPr/>
        </p:nvSpPr>
        <p:spPr bwMode="auto">
          <a:xfrm>
            <a:off x="2752870" y="3026991"/>
            <a:ext cx="1008112" cy="648072"/>
          </a:xfrm>
          <a:prstGeom prst="ellipse">
            <a:avLst/>
          </a:prstGeom>
          <a:solidFill>
            <a:srgbClr val="000066"/>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000" b="1" i="0" u="none" strike="noStrike" kern="1200" cap="none" spc="0" normalizeH="0" baseline="0" noProof="0">
              <a:ln>
                <a:noFill/>
              </a:ln>
              <a:solidFill>
                <a:srgbClr val="000066"/>
              </a:solidFill>
              <a:effectLst/>
              <a:uLnTx/>
              <a:uFillTx/>
              <a:latin typeface="等线" panose="02010600030101010101" pitchFamily="2" charset="-122"/>
              <a:ea typeface="等线" panose="02010600030101010101" pitchFamily="2" charset="-122"/>
              <a:cs typeface="+mn-cs"/>
            </a:endParaRPr>
          </a:p>
        </p:txBody>
      </p:sp>
      <p:sp>
        <p:nvSpPr>
          <p:cNvPr id="7" name="文本框 6"/>
          <p:cNvSpPr txBox="1"/>
          <p:nvPr/>
        </p:nvSpPr>
        <p:spPr>
          <a:xfrm>
            <a:off x="2896886" y="3150972"/>
            <a:ext cx="7200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市场</a:t>
            </a:r>
          </a:p>
        </p:txBody>
      </p:sp>
      <p:sp>
        <p:nvSpPr>
          <p:cNvPr id="8" name="椭圆 7"/>
          <p:cNvSpPr/>
          <p:nvPr/>
        </p:nvSpPr>
        <p:spPr bwMode="auto">
          <a:xfrm>
            <a:off x="2752870" y="4027549"/>
            <a:ext cx="1008112" cy="648072"/>
          </a:xfrm>
          <a:prstGeom prst="ellipse">
            <a:avLst/>
          </a:prstGeom>
          <a:solidFill>
            <a:srgbClr val="000066"/>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000" b="1" i="0" u="none" strike="noStrike" kern="1200" cap="none" spc="0" normalizeH="0" baseline="0" noProof="0">
              <a:ln>
                <a:noFill/>
              </a:ln>
              <a:solidFill>
                <a:srgbClr val="000066"/>
              </a:solidFill>
              <a:effectLst/>
              <a:uLnTx/>
              <a:uFillTx/>
              <a:latin typeface="等线" panose="02010600030101010101" pitchFamily="2" charset="-122"/>
              <a:ea typeface="等线" panose="02010600030101010101" pitchFamily="2" charset="-122"/>
              <a:cs typeface="+mn-cs"/>
            </a:endParaRPr>
          </a:p>
        </p:txBody>
      </p:sp>
      <p:sp>
        <p:nvSpPr>
          <p:cNvPr id="9" name="文本框 8"/>
          <p:cNvSpPr txBox="1"/>
          <p:nvPr/>
        </p:nvSpPr>
        <p:spPr>
          <a:xfrm>
            <a:off x="2896886" y="4138437"/>
            <a:ext cx="7200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展望</a:t>
            </a:r>
          </a:p>
        </p:txBody>
      </p:sp>
      <p:sp>
        <p:nvSpPr>
          <p:cNvPr id="14" name="文本框 13"/>
          <p:cNvSpPr txBox="1"/>
          <p:nvPr/>
        </p:nvSpPr>
        <p:spPr>
          <a:xfrm>
            <a:off x="3904997" y="3166361"/>
            <a:ext cx="622586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a:t>
            </a: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股行情持续震荡，内部环境平稳健康，外部环境频繁扰动</a:t>
            </a:r>
          </a:p>
        </p:txBody>
      </p:sp>
      <p:sp>
        <p:nvSpPr>
          <p:cNvPr id="15" name="文本框 14"/>
          <p:cNvSpPr txBox="1"/>
          <p:nvPr/>
        </p:nvSpPr>
        <p:spPr>
          <a:xfrm>
            <a:off x="4008691" y="4166919"/>
            <a:ext cx="559449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solidFill>
                  <a:prstClr val="black"/>
                </a:solidFill>
                <a:latin typeface="微软雅黑" panose="020B0503020204020204" pitchFamily="34" charset="-122"/>
                <a:ea typeface="微软雅黑" panose="020B0503020204020204" pitchFamily="34" charset="-122"/>
                <a:sym typeface="+mn-ea"/>
              </a:rPr>
              <a:t>消费医药高溢价，新基建持续回调，可逢低布局</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mn-ea"/>
            </a:endParaRPr>
          </a:p>
        </p:txBody>
      </p:sp>
      <p:sp>
        <p:nvSpPr>
          <p:cNvPr id="4" name="文本框 3">
            <a:extLst>
              <a:ext uri="{FF2B5EF4-FFF2-40B4-BE49-F238E27FC236}">
                <a16:creationId xmlns:a16="http://schemas.microsoft.com/office/drawing/2014/main" id="{233ED68F-1DF9-4183-804C-319A93232479}"/>
              </a:ext>
            </a:extLst>
          </p:cNvPr>
          <p:cNvSpPr txBox="1"/>
          <p:nvPr/>
        </p:nvSpPr>
        <p:spPr>
          <a:xfrm>
            <a:off x="4095328" y="2092284"/>
            <a:ext cx="5760807" cy="369332"/>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宏观经济平稳复苏，</a:t>
            </a:r>
            <a:r>
              <a:rPr lang="en-US" altLang="zh-CN" dirty="0">
                <a:latin typeface="微软雅黑" panose="020B0503020204020204" pitchFamily="34" charset="-122"/>
                <a:ea typeface="微软雅黑" panose="020B0503020204020204" pitchFamily="34" charset="-122"/>
              </a:rPr>
              <a:t>CPI</a:t>
            </a:r>
            <a:r>
              <a:rPr lang="zh-CN" altLang="en-US" dirty="0">
                <a:latin typeface="微软雅黑" panose="020B0503020204020204" pitchFamily="34" charset="-122"/>
                <a:ea typeface="微软雅黑" panose="020B0503020204020204" pitchFamily="34" charset="-122"/>
              </a:rPr>
              <a:t>增速保持低位</a:t>
            </a:r>
          </a:p>
        </p:txBody>
      </p:sp>
    </p:spTree>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1"/>
          <p:cNvSpPr>
            <a:spLocks noGrp="1"/>
          </p:cNvSpPr>
          <p:nvPr>
            <p:ph type="title"/>
          </p:nvPr>
        </p:nvSpPr>
        <p:spPr bwMode="auto">
          <a:xfrm>
            <a:off x="1976438" y="260350"/>
            <a:ext cx="8229600" cy="596900"/>
          </a:xfrm>
          <a:noFill/>
          <a:ln>
            <a:miter lim="800000"/>
          </a:ln>
        </p:spPr>
        <p:txBody>
          <a:bodyPr vert="horz" wrap="square" lIns="91440" tIns="45720" rIns="91440" bIns="45720" numCol="1" anchor="t" anchorCtr="0" compatLnSpc="1"/>
          <a:lstStyle/>
          <a:p>
            <a:r>
              <a:rPr kumimoji="1" lang="en-US" altLang="zh-CN" sz="2400" b="0" dirty="0">
                <a:solidFill>
                  <a:schemeClr val="tx1"/>
                </a:solidFill>
                <a:latin typeface="微软雅黑" panose="020B0503020204020204" pitchFamily="34" charset="-122"/>
                <a:ea typeface="微软雅黑" panose="020B0503020204020204" pitchFamily="34" charset="-122"/>
              </a:rPr>
              <a:t>CPI</a:t>
            </a:r>
            <a:r>
              <a:rPr kumimoji="1" lang="zh-CN" altLang="en-US" sz="2400" b="0" dirty="0">
                <a:solidFill>
                  <a:schemeClr val="tx1"/>
                </a:solidFill>
                <a:latin typeface="微软雅黑" panose="020B0503020204020204" pitchFamily="34" charset="-122"/>
                <a:ea typeface="微软雅黑" panose="020B0503020204020204" pitchFamily="34" charset="-122"/>
              </a:rPr>
              <a:t>、</a:t>
            </a:r>
            <a:r>
              <a:rPr kumimoji="1" lang="en-US" altLang="zh-CN" sz="2400" b="0" dirty="0">
                <a:solidFill>
                  <a:schemeClr val="tx1"/>
                </a:solidFill>
                <a:latin typeface="微软雅黑" panose="020B0503020204020204" pitchFamily="34" charset="-122"/>
                <a:ea typeface="微软雅黑" panose="020B0503020204020204" pitchFamily="34" charset="-122"/>
              </a:rPr>
              <a:t>PPI</a:t>
            </a:r>
          </a:p>
        </p:txBody>
      </p:sp>
      <p:sp>
        <p:nvSpPr>
          <p:cNvPr id="6" name="文本框 5"/>
          <p:cNvSpPr txBox="1"/>
          <p:nvPr/>
        </p:nvSpPr>
        <p:spPr>
          <a:xfrm>
            <a:off x="1809946" y="4207225"/>
            <a:ext cx="9742010" cy="366575"/>
          </a:xfrm>
          <a:prstGeom prst="rect">
            <a:avLst/>
          </a:prstGeom>
          <a:noFill/>
        </p:spPr>
        <p:txBody>
          <a:bodyPr wrap="square" lIns="0" tIns="0" rIns="0" bIns="0" rtlCol="0">
            <a:spAutoFit/>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lang="en-US" dirty="0">
                <a:solidFill>
                  <a:srgbClr val="000000"/>
                </a:solidFill>
                <a:latin typeface="微软雅黑" panose="020B0503020204020204" pitchFamily="34" charset="-122"/>
                <a:ea typeface="微软雅黑" panose="020B0503020204020204" pitchFamily="34" charset="-122"/>
              </a:rPr>
              <a:t>8</a:t>
            </a:r>
            <a:r>
              <a:rPr kumimoji="0"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月CPI同比</a:t>
            </a:r>
            <a:r>
              <a:rPr kumimoji="0" sz="18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上涨</a:t>
            </a:r>
            <a:r>
              <a:rPr kumimoji="0" lang="en-US" sz="18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2.4%</a:t>
            </a:r>
            <a:r>
              <a:rPr lang="zh-CN" altLang="en-US" dirty="0">
                <a:solidFill>
                  <a:srgbClr val="000000"/>
                </a:solidFill>
                <a:latin typeface="微软雅黑" panose="020B0503020204020204" pitchFamily="34" charset="-122"/>
                <a:ea typeface="微软雅黑" panose="020B0503020204020204" pitchFamily="34" charset="-122"/>
              </a:rPr>
              <a:t>，</a:t>
            </a:r>
            <a:r>
              <a:rPr kumimoji="0" sz="1800" b="0" i="0" u="none" strike="noStrike" kern="1200" cap="none" spc="0" normalizeH="0" baseline="0" noProof="0" dirty="0" err="1">
                <a:ln>
                  <a:noFill/>
                </a:ln>
                <a:solidFill>
                  <a:srgbClr val="000000"/>
                </a:solidFill>
                <a:effectLst/>
                <a:uLnTx/>
                <a:uFillTx/>
                <a:latin typeface="微软雅黑" panose="020B0503020204020204" pitchFamily="34" charset="-122"/>
                <a:ea typeface="微软雅黑" panose="020B0503020204020204" pitchFamily="34" charset="-122"/>
                <a:cs typeface="+mn-cs"/>
              </a:rPr>
              <a:t>较上月</a:t>
            </a:r>
            <a:r>
              <a:rPr kumimoji="0" lang="zh-CN" altLang="en-US" sz="18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上涨</a:t>
            </a:r>
            <a:r>
              <a:rPr kumimoji="0" lang="en-US" altLang="zh-CN" sz="18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0.4%</a:t>
            </a: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a:t>
            </a:r>
            <a:r>
              <a:rPr lang="en-US" altLang="zh-CN" dirty="0">
                <a:solidFill>
                  <a:srgbClr val="000000"/>
                </a:solidFill>
                <a:latin typeface="微软雅黑" panose="020B0503020204020204" pitchFamily="34" charset="-122"/>
                <a:ea typeface="微软雅黑" panose="020B0503020204020204" pitchFamily="34" charset="-122"/>
              </a:rPr>
              <a:t>8</a:t>
            </a: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月</a:t>
            </a:r>
            <a:r>
              <a:rPr kumimoji="0" lang="en-US" altLang="zh-CN"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PPI</a:t>
            </a: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同比</a:t>
            </a:r>
            <a:r>
              <a:rPr kumimoji="0" lang="zh-CN" altLang="en-US" sz="1800" b="0" i="0" u="none" strike="noStrike" kern="1200" cap="none" spc="0" normalizeH="0" baseline="0" noProof="0" dirty="0">
                <a:ln>
                  <a:noFill/>
                </a:ln>
                <a:solidFill>
                  <a:srgbClr val="33CC33"/>
                </a:solidFill>
                <a:effectLst/>
                <a:uLnTx/>
                <a:uFillTx/>
                <a:latin typeface="微软雅黑" panose="020B0503020204020204" pitchFamily="34" charset="-122"/>
                <a:ea typeface="微软雅黑" panose="020B0503020204020204" pitchFamily="34" charset="-122"/>
                <a:cs typeface="+mn-cs"/>
              </a:rPr>
              <a:t>下降</a:t>
            </a:r>
            <a:r>
              <a:rPr kumimoji="0" lang="en-US" altLang="zh-CN" sz="1800" b="0" i="0" u="none" strike="noStrike" kern="1200" cap="none" spc="0" normalizeH="0" baseline="0" noProof="0" dirty="0">
                <a:ln>
                  <a:noFill/>
                </a:ln>
                <a:solidFill>
                  <a:srgbClr val="33CC33"/>
                </a:solidFill>
                <a:effectLst/>
                <a:uLnTx/>
                <a:uFillTx/>
                <a:latin typeface="微软雅黑" panose="020B0503020204020204" pitchFamily="34" charset="-122"/>
                <a:ea typeface="微软雅黑" panose="020B0503020204020204" pitchFamily="34" charset="-122"/>
                <a:cs typeface="+mn-cs"/>
              </a:rPr>
              <a:t>2.0%</a:t>
            </a:r>
            <a:r>
              <a:rPr lang="zh-CN" altLang="en-US" dirty="0">
                <a:solidFill>
                  <a:srgbClr val="000000"/>
                </a:solidFill>
                <a:latin typeface="微软雅黑" panose="020B0503020204020204" pitchFamily="34" charset="-122"/>
                <a:ea typeface="微软雅黑" panose="020B0503020204020204" pitchFamily="34" charset="-122"/>
              </a:rPr>
              <a:t>，</a:t>
            </a: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较上月</a:t>
            </a:r>
            <a:r>
              <a:rPr kumimoji="0" lang="zh-CN" altLang="en-US" sz="18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上升</a:t>
            </a:r>
            <a:r>
              <a:rPr kumimoji="0" lang="en-US" altLang="zh-CN" sz="18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0.3%</a:t>
            </a: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a:t>
            </a:r>
          </a:p>
        </p:txBody>
      </p:sp>
      <p:sp>
        <p:nvSpPr>
          <p:cNvPr id="7" name="Rectangle 26">
            <a:extLst>
              <a:ext uri="{FF2B5EF4-FFF2-40B4-BE49-F238E27FC236}">
                <a16:creationId xmlns:a16="http://schemas.microsoft.com/office/drawing/2014/main" id="{54A8634B-1F0E-44D5-B816-5B10AFAB14FF}"/>
              </a:ext>
            </a:extLst>
          </p:cNvPr>
          <p:cNvSpPr>
            <a:spLocks noChangeArrowheads="1"/>
          </p:cNvSpPr>
          <p:nvPr/>
        </p:nvSpPr>
        <p:spPr bwMode="auto">
          <a:xfrm>
            <a:off x="980388" y="4390512"/>
            <a:ext cx="10078262" cy="1923988"/>
          </a:xfrm>
          <a:prstGeom prst="rect">
            <a:avLst/>
          </a:prstGeom>
          <a:noFill/>
          <a:ln w="9525">
            <a:noFill/>
            <a:miter lim="800000"/>
          </a:ln>
          <a:effectLst/>
        </p:spPr>
        <p:txBody>
          <a:bodyPr wrap="square" anchor="ctr">
            <a:spAutoFit/>
          </a:bodyPr>
          <a:lstStyle/>
          <a:p>
            <a:pPr marL="0" marR="0" lvl="0" indent="457200" algn="just" defTabSz="914400" rtl="0" eaLnBrk="1" fontAlgn="base" latinLnBrk="0" hangingPunct="1">
              <a:lnSpc>
                <a:spcPct val="150000"/>
              </a:lnSpc>
              <a:spcBef>
                <a:spcPct val="0"/>
              </a:spcBef>
              <a:spcAft>
                <a:spcPct val="0"/>
              </a:spcAft>
              <a:buClrTx/>
              <a:buSzTx/>
              <a:buFontTx/>
              <a:buNone/>
              <a:tabLst/>
              <a:defRPr/>
            </a:pPr>
            <a:endParaRPr kumimoji="0" lang="en-US" altLang="zh-CN" sz="11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marR="0" lvl="0" indent="457200" algn="just" defTabSz="914400" rtl="0" eaLnBrk="1" fontAlgn="base" latinLnBrk="0" hangingPunct="1">
              <a:lnSpc>
                <a:spcPct val="150000"/>
              </a:lnSpc>
              <a:spcBef>
                <a:spcPct val="0"/>
              </a:spcBef>
              <a:spcAft>
                <a:spcPct val="0"/>
              </a:spcAft>
              <a:buClrTx/>
              <a:buSzTx/>
              <a:buFontTx/>
              <a:buNone/>
              <a:tabLst/>
              <a:defRPr/>
            </a:pPr>
            <a:r>
              <a:rPr kumimoji="0" lang="en-US" altLang="zh-CN"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CPI</a:t>
            </a: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方面，</a:t>
            </a:r>
            <a:r>
              <a:rPr lang="zh-CN" altLang="en-US" sz="1400" dirty="0">
                <a:solidFill>
                  <a:srgbClr val="000000"/>
                </a:solidFill>
                <a:latin typeface="微软雅黑" panose="020B0503020204020204" pitchFamily="34" charset="-122"/>
                <a:ea typeface="微软雅黑" panose="020B0503020204020204" pitchFamily="34" charset="-122"/>
              </a:rPr>
              <a:t>同比上升，增速放缓</a:t>
            </a: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。从分项看，教育文化和娱乐中的旅游依然持续低迷，环比下降</a:t>
            </a:r>
            <a:r>
              <a:rPr kumimoji="0" lang="en-US" altLang="zh-CN"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1.5%</a:t>
            </a: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，旅游业复苏要等待</a:t>
            </a:r>
            <a:r>
              <a:rPr lang="zh-CN" altLang="en-US" sz="1400" dirty="0">
                <a:solidFill>
                  <a:srgbClr val="000000"/>
                </a:solidFill>
                <a:latin typeface="微软雅黑" panose="020B0503020204020204" pitchFamily="34" charset="-122"/>
                <a:ea typeface="微软雅黑" panose="020B0503020204020204" pitchFamily="34" charset="-122"/>
              </a:rPr>
              <a:t>金秋</a:t>
            </a:r>
            <a:r>
              <a:rPr lang="en-US" altLang="zh-CN" sz="1400" dirty="0">
                <a:solidFill>
                  <a:srgbClr val="000000"/>
                </a:solidFill>
                <a:latin typeface="微软雅黑" panose="020B0503020204020204" pitchFamily="34" charset="-122"/>
                <a:ea typeface="微软雅黑" panose="020B0503020204020204" pitchFamily="34" charset="-122"/>
              </a:rPr>
              <a:t>10</a:t>
            </a:r>
            <a:r>
              <a:rPr lang="zh-CN" altLang="en-US" sz="1400" dirty="0">
                <a:solidFill>
                  <a:srgbClr val="000000"/>
                </a:solidFill>
                <a:latin typeface="微软雅黑" panose="020B0503020204020204" pitchFamily="34" charset="-122"/>
                <a:ea typeface="微软雅黑" panose="020B0503020204020204" pitchFamily="34" charset="-122"/>
              </a:rPr>
              <a:t>月再确认；食品烟酒</a:t>
            </a:r>
            <a:r>
              <a:rPr lang="en-US" altLang="zh-CN" sz="1400" dirty="0">
                <a:solidFill>
                  <a:srgbClr val="000000"/>
                </a:solidFill>
                <a:latin typeface="微软雅黑" panose="020B0503020204020204" pitchFamily="34" charset="-122"/>
                <a:ea typeface="微软雅黑" panose="020B0503020204020204" pitchFamily="34" charset="-122"/>
              </a:rPr>
              <a:t>CPI</a:t>
            </a:r>
            <a:r>
              <a:rPr lang="zh-CN" altLang="en-US" sz="1400" dirty="0">
                <a:solidFill>
                  <a:srgbClr val="000000"/>
                </a:solidFill>
                <a:latin typeface="微软雅黑" panose="020B0503020204020204" pitchFamily="34" charset="-122"/>
                <a:ea typeface="微软雅黑" panose="020B0503020204020204" pitchFamily="34" charset="-122"/>
              </a:rPr>
              <a:t>增速放缓明显，仅环比上升</a:t>
            </a:r>
            <a:r>
              <a:rPr lang="en-US" altLang="zh-CN" sz="1400" dirty="0">
                <a:solidFill>
                  <a:srgbClr val="000000"/>
                </a:solidFill>
                <a:latin typeface="微软雅黑" panose="020B0503020204020204" pitchFamily="34" charset="-122"/>
                <a:ea typeface="微软雅黑" panose="020B0503020204020204" pitchFamily="34" charset="-122"/>
              </a:rPr>
              <a:t>1.0%</a:t>
            </a:r>
            <a:r>
              <a:rPr lang="zh-CN" altLang="en-US" sz="1400" dirty="0">
                <a:solidFill>
                  <a:srgbClr val="000000"/>
                </a:solidFill>
                <a:latin typeface="微软雅黑" panose="020B0503020204020204" pitchFamily="34" charset="-122"/>
                <a:ea typeface="微软雅黑" panose="020B0503020204020204" pitchFamily="34" charset="-122"/>
              </a:rPr>
              <a:t>，畜肉类</a:t>
            </a:r>
            <a:r>
              <a:rPr lang="en-US" altLang="zh-CN" sz="1400" dirty="0">
                <a:solidFill>
                  <a:srgbClr val="000000"/>
                </a:solidFill>
                <a:latin typeface="微软雅黑" panose="020B0503020204020204" pitchFamily="34" charset="-122"/>
                <a:ea typeface="微软雅黑" panose="020B0503020204020204" pitchFamily="34" charset="-122"/>
              </a:rPr>
              <a:t>CPI</a:t>
            </a:r>
            <a:r>
              <a:rPr lang="zh-CN" altLang="en-US" sz="1400" dirty="0">
                <a:solidFill>
                  <a:srgbClr val="000000"/>
                </a:solidFill>
                <a:latin typeface="微软雅黑" panose="020B0503020204020204" pitchFamily="34" charset="-122"/>
                <a:ea typeface="微软雅黑" panose="020B0503020204020204" pitchFamily="34" charset="-122"/>
              </a:rPr>
              <a:t>仅环比上升</a:t>
            </a:r>
            <a:r>
              <a:rPr lang="en-US" altLang="zh-CN" sz="1400" dirty="0">
                <a:solidFill>
                  <a:srgbClr val="000000"/>
                </a:solidFill>
                <a:latin typeface="微软雅黑" panose="020B0503020204020204" pitchFamily="34" charset="-122"/>
                <a:ea typeface="微软雅黑" panose="020B0503020204020204" pitchFamily="34" charset="-122"/>
              </a:rPr>
              <a:t>1.4%</a:t>
            </a:r>
            <a:r>
              <a:rPr lang="zh-CN" altLang="en-US" sz="1400" dirty="0">
                <a:solidFill>
                  <a:srgbClr val="000000"/>
                </a:solidFill>
                <a:latin typeface="微软雅黑" panose="020B0503020204020204" pitchFamily="34" charset="-122"/>
                <a:ea typeface="微软雅黑" panose="020B0503020204020204" pitchFamily="34" charset="-122"/>
              </a:rPr>
              <a:t>，较上月</a:t>
            </a:r>
            <a:r>
              <a:rPr lang="en-US" altLang="zh-CN" sz="1400" dirty="0">
                <a:solidFill>
                  <a:srgbClr val="000000"/>
                </a:solidFill>
                <a:latin typeface="微软雅黑" panose="020B0503020204020204" pitchFamily="34" charset="-122"/>
                <a:ea typeface="微软雅黑" panose="020B0503020204020204" pitchFamily="34" charset="-122"/>
              </a:rPr>
              <a:t>7.36%</a:t>
            </a:r>
            <a:r>
              <a:rPr lang="zh-CN" altLang="en-US" sz="1400" dirty="0">
                <a:solidFill>
                  <a:srgbClr val="000000"/>
                </a:solidFill>
                <a:latin typeface="微软雅黑" panose="020B0503020204020204" pitchFamily="34" charset="-122"/>
                <a:ea typeface="微软雅黑" panose="020B0503020204020204" pitchFamily="34" charset="-122"/>
              </a:rPr>
              <a:t>的增速放缓明显，开渔期来临水产价格环比下降</a:t>
            </a:r>
            <a:r>
              <a:rPr lang="en-US" altLang="zh-CN" sz="1400" dirty="0">
                <a:solidFill>
                  <a:srgbClr val="000000"/>
                </a:solidFill>
                <a:latin typeface="微软雅黑" panose="020B0503020204020204" pitchFamily="34" charset="-122"/>
                <a:ea typeface="微软雅黑" panose="020B0503020204020204" pitchFamily="34" charset="-122"/>
              </a:rPr>
              <a:t>0.4%</a:t>
            </a:r>
            <a:r>
              <a:rPr lang="zh-CN" altLang="en-US" sz="1400" dirty="0">
                <a:solidFill>
                  <a:srgbClr val="000000"/>
                </a:solidFill>
                <a:latin typeface="微软雅黑" panose="020B0503020204020204" pitchFamily="34" charset="-122"/>
                <a:ea typeface="微软雅黑" panose="020B0503020204020204" pitchFamily="34" charset="-122"/>
              </a:rPr>
              <a:t>，而猪肉价格仅上升</a:t>
            </a:r>
            <a:r>
              <a:rPr lang="en-US" altLang="zh-CN" sz="1400" dirty="0">
                <a:solidFill>
                  <a:srgbClr val="000000"/>
                </a:solidFill>
                <a:latin typeface="微软雅黑" panose="020B0503020204020204" pitchFamily="34" charset="-122"/>
                <a:ea typeface="微软雅黑" panose="020B0503020204020204" pitchFamily="34" charset="-122"/>
              </a:rPr>
              <a:t>1.2%</a:t>
            </a:r>
            <a:r>
              <a:rPr lang="zh-CN" altLang="en-US" sz="1400" dirty="0">
                <a:solidFill>
                  <a:srgbClr val="000000"/>
                </a:solidFill>
                <a:latin typeface="微软雅黑" panose="020B0503020204020204" pitchFamily="34" charset="-122"/>
                <a:ea typeface="微软雅黑" panose="020B0503020204020204" pitchFamily="34" charset="-122"/>
              </a:rPr>
              <a:t>，较上月</a:t>
            </a:r>
            <a:r>
              <a:rPr lang="en-US" altLang="zh-CN" sz="1400" dirty="0">
                <a:solidFill>
                  <a:srgbClr val="000000"/>
                </a:solidFill>
                <a:latin typeface="微软雅黑" panose="020B0503020204020204" pitchFamily="34" charset="-122"/>
                <a:ea typeface="微软雅黑" panose="020B0503020204020204" pitchFamily="34" charset="-122"/>
              </a:rPr>
              <a:t>10.36%</a:t>
            </a:r>
            <a:r>
              <a:rPr lang="zh-CN" altLang="en-US" sz="1400" dirty="0">
                <a:solidFill>
                  <a:srgbClr val="000000"/>
                </a:solidFill>
                <a:latin typeface="微软雅黑" panose="020B0503020204020204" pitchFamily="34" charset="-122"/>
                <a:ea typeface="微软雅黑" panose="020B0503020204020204" pitchFamily="34" charset="-122"/>
              </a:rPr>
              <a:t>的增速，急剧放缓，预计即将见顶</a:t>
            </a: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a:t>
            </a:r>
            <a:endParaRPr kumimoji="0" lang="en-US" altLang="zh-CN"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marR="0" lvl="0" indent="457200" algn="just" defTabSz="914400" rtl="0" eaLnBrk="1" fontAlgn="base" latinLnBrk="0" hangingPunct="1">
              <a:lnSpc>
                <a:spcPct val="150000"/>
              </a:lnSpc>
              <a:spcBef>
                <a:spcPct val="0"/>
              </a:spcBef>
              <a:spcAft>
                <a:spcPct val="0"/>
              </a:spcAft>
              <a:buClrTx/>
              <a:buSzTx/>
              <a:buFontTx/>
              <a:buNone/>
              <a:tabLst/>
              <a:defRPr/>
            </a:pPr>
            <a:r>
              <a:rPr kumimoji="0" lang="en-US" altLang="zh-CN"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PPI</a:t>
            </a: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方面，同比下降</a:t>
            </a:r>
            <a:r>
              <a:rPr kumimoji="0" lang="en-US" altLang="zh-CN"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2.0%</a:t>
            </a: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a:t>
            </a:r>
            <a:r>
              <a:rPr lang="zh-CN" altLang="en-US" sz="1400" dirty="0">
                <a:solidFill>
                  <a:srgbClr val="000000"/>
                </a:solidFill>
                <a:latin typeface="微软雅黑" panose="020B0503020204020204" pitchFamily="34" charset="-122"/>
                <a:ea typeface="微软雅黑" panose="020B0503020204020204" pitchFamily="34" charset="-122"/>
              </a:rPr>
              <a:t>环比</a:t>
            </a: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上升</a:t>
            </a:r>
            <a:r>
              <a:rPr kumimoji="0" lang="en-US" altLang="zh-CN"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0.3%</a:t>
            </a: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，整体持续复苏。从分项看，生活资料环比增加</a:t>
            </a:r>
            <a:r>
              <a:rPr kumimoji="0" lang="en-US" altLang="zh-CN"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0.1%</a:t>
            </a: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，生产资料环比上升</a:t>
            </a:r>
            <a:r>
              <a:rPr kumimoji="0" lang="en-US" altLang="zh-CN"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0.4%</a:t>
            </a: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；衣着类和耐用消费品类</a:t>
            </a:r>
            <a:r>
              <a:rPr kumimoji="0" lang="en-US" altLang="zh-CN"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PPI</a:t>
            </a: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依然为负增长，采掘工业</a:t>
            </a:r>
            <a:r>
              <a:rPr kumimoji="0" lang="en-US" altLang="zh-CN"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PPI</a:t>
            </a:r>
            <a:r>
              <a:rPr lang="zh-CN" altLang="en-US" sz="1400" dirty="0">
                <a:solidFill>
                  <a:srgbClr val="000000"/>
                </a:solidFill>
                <a:latin typeface="微软雅黑" panose="020B0503020204020204" pitchFamily="34" charset="-122"/>
                <a:ea typeface="微软雅黑" panose="020B0503020204020204" pitchFamily="34" charset="-122"/>
              </a:rPr>
              <a:t>环比增加</a:t>
            </a:r>
            <a:r>
              <a:rPr lang="en-US" altLang="zh-CN" sz="1400" dirty="0">
                <a:solidFill>
                  <a:srgbClr val="000000"/>
                </a:solidFill>
                <a:latin typeface="微软雅黑" panose="020B0503020204020204" pitchFamily="34" charset="-122"/>
                <a:ea typeface="微软雅黑" panose="020B0503020204020204" pitchFamily="34" charset="-122"/>
              </a:rPr>
              <a:t>1.6%</a:t>
            </a:r>
            <a:r>
              <a:rPr lang="zh-CN" altLang="en-US" sz="1400" dirty="0">
                <a:solidFill>
                  <a:srgbClr val="000000"/>
                </a:solidFill>
                <a:latin typeface="微软雅黑" panose="020B0503020204020204" pitchFamily="34" charset="-122"/>
                <a:ea typeface="微软雅黑" panose="020B0503020204020204" pitchFamily="34" charset="-122"/>
              </a:rPr>
              <a:t>，较上月</a:t>
            </a:r>
            <a:r>
              <a:rPr lang="en-US" altLang="zh-CN" sz="1400" dirty="0">
                <a:solidFill>
                  <a:srgbClr val="000000"/>
                </a:solidFill>
                <a:latin typeface="微软雅黑" panose="020B0503020204020204" pitchFamily="34" charset="-122"/>
                <a:ea typeface="微软雅黑" panose="020B0503020204020204" pitchFamily="34" charset="-122"/>
              </a:rPr>
              <a:t>3.1%</a:t>
            </a:r>
            <a:r>
              <a:rPr lang="zh-CN" altLang="en-US" sz="1400" dirty="0">
                <a:solidFill>
                  <a:srgbClr val="000000"/>
                </a:solidFill>
                <a:latin typeface="微软雅黑" panose="020B0503020204020204" pitchFamily="34" charset="-122"/>
                <a:ea typeface="微软雅黑" panose="020B0503020204020204" pitchFamily="34" charset="-122"/>
              </a:rPr>
              <a:t>，增速有所放缓。</a:t>
            </a:r>
            <a:endParaRPr kumimoji="0" lang="en-US" altLang="zh-CN"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graphicFrame>
        <p:nvGraphicFramePr>
          <p:cNvPr id="8" name="图表 7">
            <a:extLst>
              <a:ext uri="{FF2B5EF4-FFF2-40B4-BE49-F238E27FC236}">
                <a16:creationId xmlns:a16="http://schemas.microsoft.com/office/drawing/2014/main" id="{6C132DBB-16A6-48CA-A047-FB6E49A9E993}"/>
              </a:ext>
            </a:extLst>
          </p:cNvPr>
          <p:cNvGraphicFramePr>
            <a:graphicFrameLocks/>
          </p:cNvGraphicFramePr>
          <p:nvPr>
            <p:extLst>
              <p:ext uri="{D42A27DB-BD31-4B8C-83A1-F6EECF244321}">
                <p14:modId xmlns:p14="http://schemas.microsoft.com/office/powerpoint/2010/main" val="1786989677"/>
              </p:ext>
            </p:extLst>
          </p:nvPr>
        </p:nvGraphicFramePr>
        <p:xfrm>
          <a:off x="122548" y="1031377"/>
          <a:ext cx="5973452" cy="30017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图表 8">
            <a:extLst>
              <a:ext uri="{FF2B5EF4-FFF2-40B4-BE49-F238E27FC236}">
                <a16:creationId xmlns:a16="http://schemas.microsoft.com/office/drawing/2014/main" id="{D6AC5FF1-8BCA-49B8-AA2B-FE011C2952C6}"/>
              </a:ext>
            </a:extLst>
          </p:cNvPr>
          <p:cNvGraphicFramePr>
            <a:graphicFrameLocks/>
          </p:cNvGraphicFramePr>
          <p:nvPr>
            <p:extLst>
              <p:ext uri="{D42A27DB-BD31-4B8C-83A1-F6EECF244321}">
                <p14:modId xmlns:p14="http://schemas.microsoft.com/office/powerpoint/2010/main" val="2666611690"/>
              </p:ext>
            </p:extLst>
          </p:nvPr>
        </p:nvGraphicFramePr>
        <p:xfrm>
          <a:off x="6391373" y="1094925"/>
          <a:ext cx="5448693" cy="2938174"/>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标题 1"/>
          <p:cNvSpPr>
            <a:spLocks noGrp="1"/>
          </p:cNvSpPr>
          <p:nvPr>
            <p:ph type="title"/>
          </p:nvPr>
        </p:nvSpPr>
        <p:spPr bwMode="auto">
          <a:noFill/>
          <a:ln>
            <a:miter lim="800000"/>
          </a:ln>
        </p:spPr>
        <p:txBody>
          <a:bodyPr vert="horz" wrap="square" lIns="91440" tIns="45720" rIns="91440" bIns="45720" numCol="1" anchor="t" anchorCtr="0" compatLnSpc="1"/>
          <a:lstStyle/>
          <a:p>
            <a:r>
              <a:rPr kumimoji="1" lang="en-US" altLang="zh-CN" sz="2400" b="0" dirty="0">
                <a:solidFill>
                  <a:schemeClr val="tx2">
                    <a:lumMod val="75000"/>
                  </a:schemeClr>
                </a:solidFill>
                <a:latin typeface="微软雅黑" panose="020B0503020204020204" pitchFamily="34" charset="-122"/>
                <a:ea typeface="微软雅黑" panose="020B0503020204020204" pitchFamily="34" charset="-122"/>
              </a:rPr>
              <a:t>PMI</a:t>
            </a:r>
            <a:endParaRPr kumimoji="1" lang="zh-CN" altLang="en-US" sz="2400" b="0" dirty="0">
              <a:solidFill>
                <a:schemeClr val="tx2">
                  <a:lumMod val="75000"/>
                </a:schemeClr>
              </a:solidFill>
              <a:latin typeface="微软雅黑" panose="020B0503020204020204" pitchFamily="34" charset="-122"/>
              <a:ea typeface="微软雅黑" panose="020B0503020204020204" pitchFamily="34" charset="-122"/>
            </a:endParaRPr>
          </a:p>
        </p:txBody>
      </p:sp>
      <p:graphicFrame>
        <p:nvGraphicFramePr>
          <p:cNvPr id="2" name="图表 1">
            <a:extLst>
              <a:ext uri="{FF2B5EF4-FFF2-40B4-BE49-F238E27FC236}">
                <a16:creationId xmlns:a16="http://schemas.microsoft.com/office/drawing/2014/main" id="{A51D2D09-7826-4ABC-87DC-9F5F855BE5A2}"/>
              </a:ext>
            </a:extLst>
          </p:cNvPr>
          <p:cNvGraphicFramePr>
            <a:graphicFrameLocks/>
          </p:cNvGraphicFramePr>
          <p:nvPr>
            <p:extLst>
              <p:ext uri="{D42A27DB-BD31-4B8C-83A1-F6EECF244321}">
                <p14:modId xmlns:p14="http://schemas.microsoft.com/office/powerpoint/2010/main" val="451329838"/>
              </p:ext>
            </p:extLst>
          </p:nvPr>
        </p:nvGraphicFramePr>
        <p:xfrm>
          <a:off x="1233361" y="1148312"/>
          <a:ext cx="6122670" cy="3455126"/>
        </p:xfrm>
        <a:graphic>
          <a:graphicData uri="http://schemas.openxmlformats.org/drawingml/2006/chart">
            <c:chart xmlns:c="http://schemas.openxmlformats.org/drawingml/2006/chart" xmlns:r="http://schemas.openxmlformats.org/officeDocument/2006/relationships" r:id="rId3"/>
          </a:graphicData>
        </a:graphic>
      </p:graphicFrame>
      <p:sp>
        <p:nvSpPr>
          <p:cNvPr id="3" name="文本框 2">
            <a:extLst>
              <a:ext uri="{FF2B5EF4-FFF2-40B4-BE49-F238E27FC236}">
                <a16:creationId xmlns:a16="http://schemas.microsoft.com/office/drawing/2014/main" id="{5CDF899E-C60C-43AA-8711-0AEF0F46AD04}"/>
              </a:ext>
            </a:extLst>
          </p:cNvPr>
          <p:cNvSpPr txBox="1"/>
          <p:nvPr/>
        </p:nvSpPr>
        <p:spPr>
          <a:xfrm>
            <a:off x="7897305" y="1723597"/>
            <a:ext cx="2934093" cy="2120902"/>
          </a:xfrm>
          <a:prstGeom prst="rect">
            <a:avLst/>
          </a:prstGeom>
          <a:noFill/>
        </p:spPr>
        <p:txBody>
          <a:bodyPr wrap="square">
            <a:spAutoFit/>
          </a:bodyPr>
          <a:lstStyle/>
          <a:p>
            <a:pPr>
              <a:lnSpc>
                <a:spcPct val="150000"/>
              </a:lnSpc>
            </a:pPr>
            <a:r>
              <a:rPr lang="en-US" altLang="zh-CN" dirty="0">
                <a:latin typeface="微软雅黑" panose="020B0503020204020204" pitchFamily="34" charset="-122"/>
                <a:ea typeface="微软雅黑" panose="020B0503020204020204" pitchFamily="34" charset="-122"/>
              </a:rPr>
              <a:t>8</a:t>
            </a:r>
            <a:r>
              <a:rPr lang="zh-CN" altLang="en-US" sz="1800" dirty="0">
                <a:latin typeface="微软雅黑" panose="020B0503020204020204" pitchFamily="34" charset="-122"/>
                <a:ea typeface="微软雅黑" panose="020B0503020204020204" pitchFamily="34" charset="-122"/>
              </a:rPr>
              <a:t>月制造业</a:t>
            </a:r>
            <a:r>
              <a:rPr lang="en-US" altLang="zh-CN" sz="1800" dirty="0">
                <a:latin typeface="微软雅黑" panose="020B0503020204020204" pitchFamily="34" charset="-122"/>
                <a:ea typeface="微软雅黑" panose="020B0503020204020204" pitchFamily="34" charset="-122"/>
              </a:rPr>
              <a:t>PMI</a:t>
            </a:r>
            <a:r>
              <a:rPr lang="zh-CN" altLang="en-US" sz="1800" dirty="0">
                <a:latin typeface="微软雅黑" panose="020B0503020204020204" pitchFamily="34" charset="-122"/>
                <a:ea typeface="微软雅黑" panose="020B0503020204020204" pitchFamily="34" charset="-122"/>
              </a:rPr>
              <a:t>为</a:t>
            </a:r>
            <a:r>
              <a:rPr lang="en-US" altLang="zh-CN" sz="1800" dirty="0">
                <a:solidFill>
                  <a:srgbClr val="FF0000"/>
                </a:solidFill>
                <a:latin typeface="微软雅黑" panose="020B0503020204020204" pitchFamily="34" charset="-122"/>
                <a:ea typeface="微软雅黑" panose="020B0503020204020204" pitchFamily="34" charset="-122"/>
              </a:rPr>
              <a:t>51.0%</a:t>
            </a:r>
            <a:r>
              <a:rPr lang="zh-CN" altLang="en-US" sz="1800" dirty="0">
                <a:latin typeface="微软雅黑" panose="020B0503020204020204" pitchFamily="34" charset="-122"/>
                <a:ea typeface="微软雅黑" panose="020B0503020204020204" pitchFamily="34" charset="-122"/>
              </a:rPr>
              <a:t>，</a:t>
            </a:r>
          </a:p>
          <a:p>
            <a:pPr>
              <a:lnSpc>
                <a:spcPct val="150000"/>
              </a:lnSpc>
            </a:pPr>
            <a:r>
              <a:rPr lang="zh-CN" altLang="en-US" sz="1800" dirty="0">
                <a:latin typeface="微软雅黑" panose="020B0503020204020204" pitchFamily="34" charset="-122"/>
                <a:ea typeface="微软雅黑" panose="020B0503020204020204" pitchFamily="34" charset="-122"/>
              </a:rPr>
              <a:t>较上月</a:t>
            </a:r>
            <a:r>
              <a:rPr lang="zh-CN" altLang="en-US" dirty="0">
                <a:latin typeface="微软雅黑" panose="020B0503020204020204" pitchFamily="34" charset="-122"/>
                <a:ea typeface="微软雅黑" panose="020B0503020204020204" pitchFamily="34" charset="-122"/>
              </a:rPr>
              <a:t>下降</a:t>
            </a:r>
            <a:r>
              <a:rPr lang="en-US" altLang="zh-CN" sz="1800" dirty="0">
                <a:solidFill>
                  <a:srgbClr val="00B050"/>
                </a:solidFill>
                <a:latin typeface="微软雅黑" panose="020B0503020204020204" pitchFamily="34" charset="-122"/>
                <a:ea typeface="微软雅黑" panose="020B0503020204020204" pitchFamily="34" charset="-122"/>
              </a:rPr>
              <a:t>0.1%</a:t>
            </a:r>
            <a:r>
              <a:rPr lang="zh-CN" altLang="en-US" sz="1800" dirty="0">
                <a:latin typeface="微软雅黑" panose="020B0503020204020204" pitchFamily="34" charset="-122"/>
                <a:ea typeface="微软雅黑" panose="020B0503020204020204" pitchFamily="34" charset="-122"/>
              </a:rPr>
              <a:t>。</a:t>
            </a:r>
            <a:endParaRPr lang="en-US" altLang="zh-CN" sz="1800" dirty="0">
              <a:latin typeface="微软雅黑" panose="020B0503020204020204" pitchFamily="34" charset="-122"/>
              <a:ea typeface="微软雅黑" panose="020B0503020204020204" pitchFamily="34" charset="-122"/>
            </a:endParaRPr>
          </a:p>
          <a:p>
            <a:pPr>
              <a:lnSpc>
                <a:spcPct val="150000"/>
              </a:lnSpc>
            </a:pPr>
            <a:endParaRPr lang="zh-CN" altLang="en-US" dirty="0">
              <a:latin typeface="微软雅黑" panose="020B0503020204020204" pitchFamily="34" charset="-122"/>
              <a:ea typeface="微软雅黑" panose="020B0503020204020204" pitchFamily="34" charset="-122"/>
            </a:endParaRPr>
          </a:p>
          <a:p>
            <a:pPr>
              <a:lnSpc>
                <a:spcPct val="150000"/>
              </a:lnSpc>
            </a:pPr>
            <a:r>
              <a:rPr lang="zh-CN" altLang="en-US" sz="1800" dirty="0">
                <a:latin typeface="微软雅黑" panose="020B0503020204020204" pitchFamily="34" charset="-122"/>
                <a:ea typeface="微软雅黑" panose="020B0503020204020204" pitchFamily="34" charset="-122"/>
              </a:rPr>
              <a:t>财新中国</a:t>
            </a:r>
            <a:r>
              <a:rPr lang="en-US" altLang="zh-CN" sz="1800" dirty="0">
                <a:latin typeface="微软雅黑" panose="020B0503020204020204" pitchFamily="34" charset="-122"/>
                <a:ea typeface="微软雅黑" panose="020B0503020204020204" pitchFamily="34" charset="-122"/>
              </a:rPr>
              <a:t>PMI</a:t>
            </a:r>
            <a:r>
              <a:rPr lang="zh-CN" altLang="en-US" sz="1800" dirty="0">
                <a:latin typeface="微软雅黑" panose="020B0503020204020204" pitchFamily="34" charset="-122"/>
                <a:ea typeface="微软雅黑" panose="020B0503020204020204" pitchFamily="34" charset="-122"/>
              </a:rPr>
              <a:t>为</a:t>
            </a:r>
            <a:r>
              <a:rPr lang="en-US" altLang="zh-CN" sz="1800" dirty="0">
                <a:solidFill>
                  <a:srgbClr val="FF0000"/>
                </a:solidFill>
                <a:latin typeface="微软雅黑" panose="020B0503020204020204" pitchFamily="34" charset="-122"/>
                <a:ea typeface="微软雅黑" panose="020B0503020204020204" pitchFamily="34" charset="-122"/>
              </a:rPr>
              <a:t>53.1%</a:t>
            </a:r>
            <a:r>
              <a:rPr lang="zh-CN" altLang="en-US" sz="1800" dirty="0">
                <a:latin typeface="微软雅黑" panose="020B0503020204020204" pitchFamily="34" charset="-122"/>
                <a:ea typeface="微软雅黑" panose="020B0503020204020204" pitchFamily="34" charset="-122"/>
              </a:rPr>
              <a:t>，</a:t>
            </a:r>
          </a:p>
          <a:p>
            <a:pPr>
              <a:lnSpc>
                <a:spcPct val="150000"/>
              </a:lnSpc>
            </a:pPr>
            <a:r>
              <a:rPr lang="zh-CN" altLang="en-US" sz="1800" dirty="0">
                <a:latin typeface="微软雅黑" panose="020B0503020204020204" pitchFamily="34" charset="-122"/>
                <a:ea typeface="微软雅黑" panose="020B0503020204020204" pitchFamily="34" charset="-122"/>
              </a:rPr>
              <a:t>较上月上升</a:t>
            </a:r>
            <a:r>
              <a:rPr lang="en-US" altLang="zh-CN" dirty="0">
                <a:solidFill>
                  <a:srgbClr val="FF0000"/>
                </a:solidFill>
                <a:latin typeface="微软雅黑" panose="020B0503020204020204" pitchFamily="34" charset="-122"/>
                <a:ea typeface="微软雅黑" panose="020B0503020204020204" pitchFamily="34" charset="-122"/>
              </a:rPr>
              <a:t>0</a:t>
            </a:r>
            <a:r>
              <a:rPr lang="en-US" altLang="zh-CN" sz="1800" dirty="0">
                <a:solidFill>
                  <a:srgbClr val="FF0000"/>
                </a:solidFill>
                <a:latin typeface="微软雅黑" panose="020B0503020204020204" pitchFamily="34" charset="-122"/>
                <a:ea typeface="微软雅黑" panose="020B0503020204020204" pitchFamily="34" charset="-122"/>
              </a:rPr>
              <a:t>.3%</a:t>
            </a:r>
            <a:r>
              <a:rPr lang="zh-CN" altLang="en-US" sz="1800" dirty="0">
                <a:latin typeface="微软雅黑" panose="020B0503020204020204" pitchFamily="34" charset="-122"/>
                <a:ea typeface="微软雅黑" panose="020B0503020204020204" pitchFamily="34" charset="-122"/>
              </a:rPr>
              <a:t>。</a:t>
            </a:r>
            <a:endParaRPr lang="zh-CN" altLang="en-US" dirty="0">
              <a:solidFill>
                <a:srgbClr val="FF0000"/>
              </a:solidFill>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AB17CAF4-3B13-43AE-8737-7BCD6EEFE5FD}"/>
              </a:ext>
            </a:extLst>
          </p:cNvPr>
          <p:cNvSpPr/>
          <p:nvPr/>
        </p:nvSpPr>
        <p:spPr>
          <a:xfrm>
            <a:off x="1963500" y="4869161"/>
            <a:ext cx="7308812" cy="874407"/>
          </a:xfrm>
          <a:prstGeom prst="rect">
            <a:avLst/>
          </a:prstGeom>
        </p:spPr>
        <p:txBody>
          <a:bodyPr wrap="square">
            <a:spAutoFit/>
          </a:bodyPr>
          <a:lstStyle/>
          <a:p>
            <a:pPr indent="457200" algn="just" fontAlgn="base">
              <a:lnSpc>
                <a:spcPct val="150000"/>
              </a:lnSpc>
              <a:spcBef>
                <a:spcPct val="0"/>
              </a:spcBef>
              <a:spcAft>
                <a:spcPct val="0"/>
              </a:spcAft>
            </a:pPr>
            <a:r>
              <a:rPr lang="en-US" altLang="zh-CN" dirty="0">
                <a:solidFill>
                  <a:srgbClr val="000000"/>
                </a:solidFill>
                <a:latin typeface="微软雅黑" panose="020B0503020204020204" pitchFamily="34" charset="-122"/>
                <a:ea typeface="微软雅黑" panose="020B0503020204020204" pitchFamily="34" charset="-122"/>
              </a:rPr>
              <a:t>8</a:t>
            </a:r>
            <a:r>
              <a:rPr lang="zh-CN" altLang="en-US" dirty="0">
                <a:solidFill>
                  <a:srgbClr val="000000"/>
                </a:solidFill>
                <a:latin typeface="微软雅黑" panose="020B0503020204020204" pitchFamily="34" charset="-122"/>
                <a:ea typeface="微软雅黑" panose="020B0503020204020204" pitchFamily="34" charset="-122"/>
              </a:rPr>
              <a:t>月份，我国制造业</a:t>
            </a:r>
            <a:r>
              <a:rPr lang="en-US" altLang="zh-CN" dirty="0">
                <a:solidFill>
                  <a:srgbClr val="000000"/>
                </a:solidFill>
                <a:latin typeface="微软雅黑" panose="020B0503020204020204" pitchFamily="34" charset="-122"/>
                <a:ea typeface="微软雅黑" panose="020B0503020204020204" pitchFamily="34" charset="-122"/>
              </a:rPr>
              <a:t>PMI</a:t>
            </a:r>
            <a:r>
              <a:rPr lang="zh-CN" altLang="en-US" dirty="0">
                <a:solidFill>
                  <a:srgbClr val="000000"/>
                </a:solidFill>
                <a:latin typeface="微软雅黑" panose="020B0503020204020204" pitchFamily="34" charset="-122"/>
                <a:ea typeface="微软雅黑" panose="020B0503020204020204" pitchFamily="34" charset="-122"/>
              </a:rPr>
              <a:t>平稳运行，国家统计局公布的</a:t>
            </a:r>
            <a:r>
              <a:rPr lang="en-US" altLang="zh-CN" dirty="0">
                <a:solidFill>
                  <a:srgbClr val="000000"/>
                </a:solidFill>
                <a:latin typeface="微软雅黑" panose="020B0503020204020204" pitchFamily="34" charset="-122"/>
                <a:ea typeface="微软雅黑" panose="020B0503020204020204" pitchFamily="34" charset="-122"/>
              </a:rPr>
              <a:t>PMI</a:t>
            </a:r>
            <a:r>
              <a:rPr lang="zh-CN" altLang="en-US" dirty="0">
                <a:solidFill>
                  <a:srgbClr val="000000"/>
                </a:solidFill>
                <a:latin typeface="微软雅黑" panose="020B0503020204020204" pitchFamily="34" charset="-122"/>
                <a:ea typeface="微软雅黑" panose="020B0503020204020204" pitchFamily="34" charset="-122"/>
              </a:rPr>
              <a:t>环比下降</a:t>
            </a:r>
            <a:r>
              <a:rPr lang="en-US" altLang="zh-CN" dirty="0">
                <a:solidFill>
                  <a:srgbClr val="000000"/>
                </a:solidFill>
                <a:latin typeface="微软雅黑" panose="020B0503020204020204" pitchFamily="34" charset="-122"/>
                <a:ea typeface="微软雅黑" panose="020B0503020204020204" pitchFamily="34" charset="-122"/>
              </a:rPr>
              <a:t>0.1%</a:t>
            </a:r>
            <a:r>
              <a:rPr lang="zh-CN" altLang="en-US" dirty="0">
                <a:solidFill>
                  <a:srgbClr val="000000"/>
                </a:solidFill>
                <a:latin typeface="微软雅黑" panose="020B0503020204020204" pitchFamily="34" charset="-122"/>
                <a:ea typeface="微软雅黑" panose="020B0503020204020204" pitchFamily="34" charset="-122"/>
              </a:rPr>
              <a:t>，财新中国</a:t>
            </a:r>
            <a:r>
              <a:rPr lang="en-US" altLang="zh-CN" dirty="0">
                <a:solidFill>
                  <a:srgbClr val="000000"/>
                </a:solidFill>
                <a:latin typeface="微软雅黑" panose="020B0503020204020204" pitchFamily="34" charset="-122"/>
                <a:ea typeface="微软雅黑" panose="020B0503020204020204" pitchFamily="34" charset="-122"/>
              </a:rPr>
              <a:t>PMI</a:t>
            </a:r>
            <a:r>
              <a:rPr lang="zh-CN" altLang="en-US" dirty="0">
                <a:solidFill>
                  <a:srgbClr val="000000"/>
                </a:solidFill>
                <a:latin typeface="微软雅黑" panose="020B0503020204020204" pitchFamily="34" charset="-122"/>
                <a:ea typeface="微软雅黑" panose="020B0503020204020204" pitchFamily="34" charset="-122"/>
              </a:rPr>
              <a:t>环比上个月上升</a:t>
            </a:r>
            <a:r>
              <a:rPr lang="en-US" altLang="zh-CN" dirty="0">
                <a:solidFill>
                  <a:srgbClr val="000000"/>
                </a:solidFill>
                <a:latin typeface="微软雅黑" panose="020B0503020204020204" pitchFamily="34" charset="-122"/>
                <a:ea typeface="微软雅黑" panose="020B0503020204020204" pitchFamily="34" charset="-122"/>
              </a:rPr>
              <a:t>0.3%</a:t>
            </a:r>
            <a:r>
              <a:rPr lang="zh-CN" altLang="en-US" dirty="0">
                <a:solidFill>
                  <a:srgbClr val="000000"/>
                </a:solidFill>
                <a:latin typeface="微软雅黑" panose="020B0503020204020204" pitchFamily="34" charset="-122"/>
                <a:ea typeface="微软雅黑" panose="020B0503020204020204" pitchFamily="34" charset="-122"/>
              </a:rPr>
              <a:t>，整体保持在荣枯线上。</a:t>
            </a:r>
            <a:endParaRPr lang="en-US" altLang="zh-CN"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标题 1"/>
          <p:cNvSpPr>
            <a:spLocks noGrp="1"/>
          </p:cNvSpPr>
          <p:nvPr>
            <p:ph type="title"/>
          </p:nvPr>
        </p:nvSpPr>
        <p:spPr bwMode="auto">
          <a:xfrm>
            <a:off x="1981200" y="214314"/>
            <a:ext cx="8229600" cy="706437"/>
          </a:xfrm>
          <a:noFill/>
          <a:ln>
            <a:miter lim="800000"/>
          </a:ln>
        </p:spPr>
        <p:txBody>
          <a:bodyPr vert="horz" wrap="square" lIns="91440" tIns="45720" rIns="91440" bIns="45720" numCol="1" anchor="t" anchorCtr="0" compatLnSpc="1"/>
          <a:lstStyle/>
          <a:p>
            <a:r>
              <a:rPr kumimoji="1" lang="zh-CN" altLang="en-US" sz="2400" b="0" dirty="0">
                <a:solidFill>
                  <a:srgbClr val="000066"/>
                </a:solidFill>
                <a:latin typeface="微软雅黑" panose="020B0503020204020204" pitchFamily="34" charset="-122"/>
                <a:ea typeface="微软雅黑" panose="020B0503020204020204" pitchFamily="34" charset="-122"/>
              </a:rPr>
              <a:t>央行公开市场操作</a:t>
            </a:r>
          </a:p>
        </p:txBody>
      </p:sp>
      <p:pic>
        <p:nvPicPr>
          <p:cNvPr id="2" name="图片 1">
            <a:extLst>
              <a:ext uri="{FF2B5EF4-FFF2-40B4-BE49-F238E27FC236}">
                <a16:creationId xmlns:a16="http://schemas.microsoft.com/office/drawing/2014/main" id="{1FF56794-D57A-45D3-9D75-E90AC3EBCF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2488" y="920751"/>
            <a:ext cx="9227024" cy="4692891"/>
          </a:xfrm>
          <a:prstGeom prst="rect">
            <a:avLst/>
          </a:prstGeom>
        </p:spPr>
      </p:pic>
      <p:sp>
        <p:nvSpPr>
          <p:cNvPr id="3" name="文本框 2">
            <a:extLst>
              <a:ext uri="{FF2B5EF4-FFF2-40B4-BE49-F238E27FC236}">
                <a16:creationId xmlns:a16="http://schemas.microsoft.com/office/drawing/2014/main" id="{AA95F14B-C2B4-4C3E-BC38-2FF11FB2E2CC}"/>
              </a:ext>
            </a:extLst>
          </p:cNvPr>
          <p:cNvSpPr txBox="1"/>
          <p:nvPr/>
        </p:nvSpPr>
        <p:spPr>
          <a:xfrm>
            <a:off x="2283022" y="5856964"/>
            <a:ext cx="8666480" cy="400110"/>
          </a:xfrm>
          <a:prstGeom prst="rect">
            <a:avLst/>
          </a:prstGeom>
          <a:noFill/>
        </p:spPr>
        <p:txBody>
          <a:bodyPr wrap="square">
            <a:spAutoFit/>
          </a:bodyPr>
          <a:lstStyle/>
          <a:p>
            <a:r>
              <a:rPr lang="zh-CN" altLang="en-US" dirty="0">
                <a:latin typeface="微软雅黑" panose="020B0503020204020204" pitchFamily="34" charset="-122"/>
                <a:ea typeface="微软雅黑" panose="020B0503020204020204" pitchFamily="34" charset="-122"/>
              </a:rPr>
              <a:t>今年，央行累计净回笼资金</a:t>
            </a:r>
            <a:r>
              <a:rPr lang="en-US" altLang="zh-CN" sz="2000" dirty="0">
                <a:solidFill>
                  <a:srgbClr val="00B050"/>
                </a:solidFill>
                <a:latin typeface="微软雅黑" panose="020B0503020204020204" pitchFamily="34" charset="-122"/>
                <a:ea typeface="微软雅黑" panose="020B0503020204020204" pitchFamily="34" charset="-122"/>
              </a:rPr>
              <a:t>3360</a:t>
            </a:r>
            <a:r>
              <a:rPr lang="zh-CN" altLang="en-US" dirty="0">
                <a:latin typeface="微软雅黑" panose="020B0503020204020204" pitchFamily="34" charset="-122"/>
                <a:ea typeface="微软雅黑" panose="020B0503020204020204" pitchFamily="34" charset="-122"/>
              </a:rPr>
              <a:t>亿元。</a:t>
            </a:r>
            <a:r>
              <a:rPr lang="en-US" altLang="zh-CN" dirty="0">
                <a:latin typeface="微软雅黑" panose="020B0503020204020204" pitchFamily="34" charset="-122"/>
                <a:ea typeface="微软雅黑" panose="020B0503020204020204" pitchFamily="34" charset="-122"/>
              </a:rPr>
              <a:t>8</a:t>
            </a:r>
            <a:r>
              <a:rPr lang="zh-CN" altLang="en-US" dirty="0">
                <a:latin typeface="微软雅黑" panose="020B0503020204020204" pitchFamily="34" charset="-122"/>
                <a:ea typeface="微软雅黑" panose="020B0503020204020204" pitchFamily="34" charset="-122"/>
              </a:rPr>
              <a:t>月，央行累计净投放资金</a:t>
            </a:r>
            <a:r>
              <a:rPr lang="en-US" altLang="zh-CN" sz="2000" dirty="0">
                <a:solidFill>
                  <a:srgbClr val="FF0000"/>
                </a:solidFill>
                <a:latin typeface="微软雅黑" panose="020B0503020204020204" pitchFamily="34" charset="-122"/>
                <a:ea typeface="微软雅黑" panose="020B0503020204020204" pitchFamily="34" charset="-122"/>
              </a:rPr>
              <a:t>6500</a:t>
            </a:r>
            <a:r>
              <a:rPr lang="zh-CN" altLang="en-US" dirty="0">
                <a:latin typeface="微软雅黑" panose="020B0503020204020204" pitchFamily="34" charset="-122"/>
                <a:ea typeface="微软雅黑" panose="020B0503020204020204" pitchFamily="34" charset="-122"/>
              </a:rPr>
              <a:t>亿元。</a:t>
            </a:r>
          </a:p>
        </p:txBody>
      </p:sp>
    </p:spTree>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white">
          <a:xfrm>
            <a:off x="1952625" y="115326"/>
            <a:ext cx="8231188" cy="1144587"/>
          </a:xfrm>
          <a:prstGeom prst="rect">
            <a:avLst/>
          </a:prstGeom>
          <a:noFill/>
          <a:ln w="9525" algn="ctr">
            <a:noFill/>
            <a:miter lim="800000"/>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市场概况</a:t>
            </a:r>
          </a:p>
        </p:txBody>
      </p:sp>
      <p:sp>
        <p:nvSpPr>
          <p:cNvPr id="4" name="文本框 3"/>
          <p:cNvSpPr txBox="1"/>
          <p:nvPr/>
        </p:nvSpPr>
        <p:spPr>
          <a:xfrm>
            <a:off x="1733034" y="1124744"/>
            <a:ext cx="1107996"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上证综指</a:t>
            </a:r>
          </a:p>
        </p:txBody>
      </p:sp>
      <p:sp>
        <p:nvSpPr>
          <p:cNvPr id="8" name="文本框 7"/>
          <p:cNvSpPr txBox="1"/>
          <p:nvPr/>
        </p:nvSpPr>
        <p:spPr>
          <a:xfrm>
            <a:off x="2141890" y="1577118"/>
            <a:ext cx="84991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2.59%</a:t>
            </a:r>
          </a:p>
        </p:txBody>
      </p:sp>
      <p:sp>
        <p:nvSpPr>
          <p:cNvPr id="9" name="文本框 8"/>
          <p:cNvSpPr txBox="1"/>
          <p:nvPr/>
        </p:nvSpPr>
        <p:spPr>
          <a:xfrm>
            <a:off x="1759221" y="3369198"/>
            <a:ext cx="1107996"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中小板指</a:t>
            </a:r>
          </a:p>
        </p:txBody>
      </p:sp>
      <p:sp>
        <p:nvSpPr>
          <p:cNvPr id="11" name="文本框 10"/>
          <p:cNvSpPr txBox="1"/>
          <p:nvPr/>
        </p:nvSpPr>
        <p:spPr>
          <a:xfrm>
            <a:off x="2145012" y="3792864"/>
            <a:ext cx="84991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solidFill>
                  <a:srgbClr val="FF0000"/>
                </a:solidFill>
                <a:latin typeface="微软雅黑" panose="020B0503020204020204" pitchFamily="34" charset="-122"/>
                <a:ea typeface="微软雅黑" panose="020B0503020204020204" pitchFamily="34" charset="-122"/>
              </a:rPr>
              <a:t>0.74</a:t>
            </a:r>
            <a:r>
              <a:rPr kumimoji="0" lang="en-US" altLang="zh-CN" sz="18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a:t>
            </a:r>
            <a:endParaRPr kumimoji="0" lang="zh-CN" altLang="en-US" sz="18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endParaRPr>
          </a:p>
        </p:txBody>
      </p:sp>
      <p:sp>
        <p:nvSpPr>
          <p:cNvPr id="15" name="文本框 14"/>
          <p:cNvSpPr txBox="1"/>
          <p:nvPr/>
        </p:nvSpPr>
        <p:spPr>
          <a:xfrm>
            <a:off x="1721936" y="2282521"/>
            <a:ext cx="1107996"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深证成指</a:t>
            </a:r>
          </a:p>
        </p:txBody>
      </p:sp>
      <p:sp>
        <p:nvSpPr>
          <p:cNvPr id="17" name="文本框 16"/>
          <p:cNvSpPr txBox="1"/>
          <p:nvPr/>
        </p:nvSpPr>
        <p:spPr>
          <a:xfrm>
            <a:off x="2124997" y="2725428"/>
            <a:ext cx="84991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solidFill>
                  <a:srgbClr val="FF0000"/>
                </a:solidFill>
                <a:latin typeface="微软雅黑" panose="020B0503020204020204" pitchFamily="34" charset="-122"/>
                <a:ea typeface="微软雅黑" panose="020B0503020204020204" pitchFamily="34" charset="-122"/>
              </a:rPr>
              <a:t>0.88</a:t>
            </a:r>
            <a:r>
              <a:rPr kumimoji="0" lang="en-US" altLang="zh-CN" sz="18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a:t>
            </a:r>
            <a:endParaRPr kumimoji="0" lang="zh-CN" altLang="en-US" sz="18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endParaRPr>
          </a:p>
        </p:txBody>
      </p:sp>
      <p:sp>
        <p:nvSpPr>
          <p:cNvPr id="18" name="文本框 17"/>
          <p:cNvSpPr txBox="1"/>
          <p:nvPr/>
        </p:nvSpPr>
        <p:spPr>
          <a:xfrm>
            <a:off x="1810580" y="4405752"/>
            <a:ext cx="1107996"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创业板指</a:t>
            </a:r>
          </a:p>
        </p:txBody>
      </p:sp>
      <p:sp>
        <p:nvSpPr>
          <p:cNvPr id="20" name="文本框 19"/>
          <p:cNvSpPr txBox="1"/>
          <p:nvPr/>
        </p:nvSpPr>
        <p:spPr>
          <a:xfrm>
            <a:off x="2141890" y="4860300"/>
            <a:ext cx="84991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solidFill>
                  <a:srgbClr val="00B050"/>
                </a:solidFill>
                <a:latin typeface="微软雅黑" panose="020B0503020204020204" pitchFamily="34" charset="-122"/>
                <a:ea typeface="微软雅黑" panose="020B0503020204020204" pitchFamily="34" charset="-122"/>
              </a:rPr>
              <a:t>2.40</a:t>
            </a:r>
            <a:r>
              <a:rPr kumimoji="0" lang="en-US" altLang="zh-CN" sz="1800" b="0" i="0" u="none" strike="noStrike" kern="120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cs typeface="+mn-cs"/>
              </a:rPr>
              <a:t>%</a:t>
            </a:r>
            <a:endParaRPr kumimoji="0" lang="zh-CN" altLang="en-US" sz="1800" b="0" i="0" u="none" strike="noStrike" kern="120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3972520" y="5289684"/>
            <a:ext cx="6824117" cy="874407"/>
          </a:xfrm>
          <a:prstGeom prst="rect">
            <a:avLst/>
          </a:prstGeom>
          <a:noFill/>
        </p:spPr>
        <p:txBody>
          <a:bodyPr wrap="square" rtlCol="0">
            <a:spAutoFit/>
          </a:bodyPr>
          <a:lstStyle/>
          <a:p>
            <a:pPr marL="0" marR="0" lvl="0" indent="360000" algn="just" defTabSz="914400" rtl="0" eaLnBrk="1" fontAlgn="auto" latinLnBrk="0" hangingPunct="1">
              <a:lnSpc>
                <a:spcPct val="150000"/>
              </a:lnSpc>
              <a:spcBef>
                <a:spcPts val="0"/>
              </a:spcBef>
              <a:spcAft>
                <a:spcPts val="0"/>
              </a:spcAft>
              <a:buClrTx/>
              <a:buSzTx/>
              <a:buFontTx/>
              <a:buNone/>
              <a:tabLst/>
              <a:defRPr/>
            </a:pPr>
            <a:r>
              <a:rPr kumimoji="0" lang="en-US" altLang="zh-CN"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8</a:t>
            </a: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月份</a:t>
            </a:r>
            <a:r>
              <a:rPr kumimoji="0" lang="en-US" altLang="zh-CN"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A</a:t>
            </a: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股呈现震荡态势，上证综指上涨</a:t>
            </a:r>
            <a:r>
              <a:rPr kumimoji="0" lang="en-US" altLang="zh-CN"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2.59%</a:t>
            </a: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，深证成指及中小板指微涨，创业板和科创</a:t>
            </a:r>
            <a:r>
              <a:rPr kumimoji="0" lang="en-US" altLang="zh-CN"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50</a:t>
            </a: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走跌。</a:t>
            </a:r>
          </a:p>
        </p:txBody>
      </p:sp>
      <p:sp>
        <p:nvSpPr>
          <p:cNvPr id="23" name="箭头: 上 23">
            <a:extLst>
              <a:ext uri="{FF2B5EF4-FFF2-40B4-BE49-F238E27FC236}">
                <a16:creationId xmlns:a16="http://schemas.microsoft.com/office/drawing/2014/main" id="{077DEF29-894E-4D3C-AC45-E366A7255636}"/>
              </a:ext>
            </a:extLst>
          </p:cNvPr>
          <p:cNvSpPr/>
          <p:nvPr/>
        </p:nvSpPr>
        <p:spPr bwMode="auto">
          <a:xfrm>
            <a:off x="1814939" y="1596202"/>
            <a:ext cx="288032" cy="372752"/>
          </a:xfrm>
          <a:prstGeom prst="upArrow">
            <a:avLst/>
          </a:prstGeom>
          <a:solidFill>
            <a:srgbClr val="FF0000"/>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zh-CN" altLang="en-US" sz="1600" b="0" i="0" u="none" strike="noStrike" kern="1200" cap="none" spc="0" normalizeH="0" baseline="0" noProof="0">
              <a:ln>
                <a:noFill/>
              </a:ln>
              <a:solidFill>
                <a:srgbClr val="FF0000"/>
              </a:solidFill>
              <a:effectLst/>
              <a:uLnTx/>
              <a:uFillTx/>
              <a:latin typeface="微软雅黑" panose="020B0503020204020204" pitchFamily="34" charset="-122"/>
              <a:ea typeface="微软雅黑" panose="020B0503020204020204" pitchFamily="34" charset="-122"/>
              <a:cs typeface="+mn-cs"/>
            </a:endParaRPr>
          </a:p>
        </p:txBody>
      </p:sp>
      <p:sp>
        <p:nvSpPr>
          <p:cNvPr id="21" name="箭头: 上 23">
            <a:extLst>
              <a:ext uri="{FF2B5EF4-FFF2-40B4-BE49-F238E27FC236}">
                <a16:creationId xmlns:a16="http://schemas.microsoft.com/office/drawing/2014/main" id="{CEB1F2A0-938E-0143-BAB6-EAFB2A75A153}"/>
              </a:ext>
            </a:extLst>
          </p:cNvPr>
          <p:cNvSpPr/>
          <p:nvPr/>
        </p:nvSpPr>
        <p:spPr bwMode="auto">
          <a:xfrm rot="10800000">
            <a:off x="1815686" y="4852402"/>
            <a:ext cx="288032" cy="372752"/>
          </a:xfrm>
          <a:prstGeom prst="upArrow">
            <a:avLst/>
          </a:prstGeom>
          <a:solidFill>
            <a:srgbClr val="00B050"/>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zh-CN" altLang="en-US" sz="1600" b="0" i="0" u="none" strike="noStrike" kern="1200" cap="none" spc="0" normalizeH="0" baseline="0" noProof="0">
              <a:ln>
                <a:noFill/>
              </a:ln>
              <a:solidFill>
                <a:srgbClr val="00B050"/>
              </a:solidFill>
              <a:effectLst/>
              <a:uLnTx/>
              <a:uFillTx/>
              <a:latin typeface="微软雅黑" panose="020B0503020204020204" pitchFamily="34" charset="-122"/>
              <a:ea typeface="微软雅黑" panose="020B0503020204020204" pitchFamily="34" charset="-122"/>
              <a:cs typeface="+mn-cs"/>
            </a:endParaRPr>
          </a:p>
        </p:txBody>
      </p:sp>
      <p:sp>
        <p:nvSpPr>
          <p:cNvPr id="22" name="箭头: 上 23">
            <a:extLst>
              <a:ext uri="{FF2B5EF4-FFF2-40B4-BE49-F238E27FC236}">
                <a16:creationId xmlns:a16="http://schemas.microsoft.com/office/drawing/2014/main" id="{2C2D9E9D-A267-324C-8F8F-23C4783C5ACE}"/>
              </a:ext>
            </a:extLst>
          </p:cNvPr>
          <p:cNvSpPr/>
          <p:nvPr/>
        </p:nvSpPr>
        <p:spPr bwMode="auto">
          <a:xfrm>
            <a:off x="1800938" y="3794000"/>
            <a:ext cx="288032" cy="372752"/>
          </a:xfrm>
          <a:prstGeom prst="upArrow">
            <a:avLst/>
          </a:prstGeom>
          <a:solidFill>
            <a:srgbClr val="FF0000"/>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zh-CN" altLang="en-US" sz="1600" b="0" i="0" u="none" strike="noStrike" kern="1200" cap="none" spc="0" normalizeH="0" baseline="0" noProof="0">
              <a:ln>
                <a:noFill/>
              </a:ln>
              <a:solidFill>
                <a:srgbClr val="33CC33"/>
              </a:solidFill>
              <a:effectLst/>
              <a:uLnTx/>
              <a:uFillTx/>
              <a:latin typeface="微软雅黑" panose="020B0503020204020204" pitchFamily="34" charset="-122"/>
              <a:ea typeface="微软雅黑" panose="020B0503020204020204" pitchFamily="34" charset="-122"/>
              <a:cs typeface="+mn-cs"/>
            </a:endParaRPr>
          </a:p>
        </p:txBody>
      </p:sp>
      <p:sp>
        <p:nvSpPr>
          <p:cNvPr id="24" name="箭头: 上 23">
            <a:extLst>
              <a:ext uri="{FF2B5EF4-FFF2-40B4-BE49-F238E27FC236}">
                <a16:creationId xmlns:a16="http://schemas.microsoft.com/office/drawing/2014/main" id="{BAC36409-7293-3F4A-A80F-2AC70BDDB144}"/>
              </a:ext>
            </a:extLst>
          </p:cNvPr>
          <p:cNvSpPr/>
          <p:nvPr/>
        </p:nvSpPr>
        <p:spPr bwMode="auto">
          <a:xfrm>
            <a:off x="1831707" y="2754600"/>
            <a:ext cx="288032" cy="372752"/>
          </a:xfrm>
          <a:prstGeom prst="upArrow">
            <a:avLst/>
          </a:prstGeom>
          <a:solidFill>
            <a:srgbClr val="FF0000"/>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zh-CN" altLang="en-US" sz="1600" b="0" i="0" u="none" strike="noStrike" kern="1200" cap="none" spc="0" normalizeH="0" baseline="0" noProof="0">
              <a:ln>
                <a:noFill/>
              </a:ln>
              <a:solidFill>
                <a:srgbClr val="33CC33"/>
              </a:solidFill>
              <a:effectLst/>
              <a:uLnTx/>
              <a:uFillTx/>
              <a:latin typeface="微软雅黑" panose="020B0503020204020204" pitchFamily="34" charset="-122"/>
              <a:ea typeface="微软雅黑" panose="020B0503020204020204" pitchFamily="34" charset="-122"/>
              <a:cs typeface="+mn-cs"/>
            </a:endParaRPr>
          </a:p>
        </p:txBody>
      </p:sp>
      <p:graphicFrame>
        <p:nvGraphicFramePr>
          <p:cNvPr id="19" name="图表 18">
            <a:extLst>
              <a:ext uri="{FF2B5EF4-FFF2-40B4-BE49-F238E27FC236}">
                <a16:creationId xmlns:a16="http://schemas.microsoft.com/office/drawing/2014/main" id="{F34F6288-B4C6-434D-96A8-AB7E024977BB}"/>
              </a:ext>
            </a:extLst>
          </p:cNvPr>
          <p:cNvGraphicFramePr>
            <a:graphicFrameLocks/>
          </p:cNvGraphicFramePr>
          <p:nvPr>
            <p:extLst>
              <p:ext uri="{D42A27DB-BD31-4B8C-83A1-F6EECF244321}">
                <p14:modId xmlns:p14="http://schemas.microsoft.com/office/powerpoint/2010/main" val="3398743571"/>
              </p:ext>
            </p:extLst>
          </p:nvPr>
        </p:nvGraphicFramePr>
        <p:xfrm>
          <a:off x="3389958" y="1259913"/>
          <a:ext cx="7989242" cy="3965241"/>
        </p:xfrm>
        <a:graphic>
          <a:graphicData uri="http://schemas.openxmlformats.org/drawingml/2006/chart">
            <c:chart xmlns:c="http://schemas.openxmlformats.org/drawingml/2006/chart" xmlns:r="http://schemas.openxmlformats.org/officeDocument/2006/relationships" r:id="rId4"/>
          </a:graphicData>
        </a:graphic>
      </p:graphicFrame>
      <p:sp>
        <p:nvSpPr>
          <p:cNvPr id="2" name="文本框 1">
            <a:extLst>
              <a:ext uri="{FF2B5EF4-FFF2-40B4-BE49-F238E27FC236}">
                <a16:creationId xmlns:a16="http://schemas.microsoft.com/office/drawing/2014/main" id="{9CB0F3E8-9B5C-40F7-9012-B0DB166A9F78}"/>
              </a:ext>
            </a:extLst>
          </p:cNvPr>
          <p:cNvSpPr txBox="1"/>
          <p:nvPr/>
        </p:nvSpPr>
        <p:spPr>
          <a:xfrm>
            <a:off x="1810580" y="5280882"/>
            <a:ext cx="915635"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zh-CN" altLang="en-US" dirty="0">
                <a:solidFill>
                  <a:srgbClr val="000000"/>
                </a:solidFill>
                <a:latin typeface="微软雅黑" panose="020B0503020204020204" pitchFamily="34" charset="-122"/>
                <a:ea typeface="微软雅黑" panose="020B0503020204020204" pitchFamily="34" charset="-122"/>
              </a:rPr>
              <a:t>科创</a:t>
            </a:r>
            <a:r>
              <a:rPr lang="en-US" altLang="zh-CN" dirty="0">
                <a:solidFill>
                  <a:srgbClr val="000000"/>
                </a:solidFill>
                <a:latin typeface="微软雅黑" panose="020B0503020204020204" pitchFamily="34" charset="-122"/>
                <a:ea typeface="微软雅黑" panose="020B0503020204020204" pitchFamily="34" charset="-122"/>
              </a:rPr>
              <a:t>50</a:t>
            </a:r>
            <a:endPar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3" name="箭头: 上 23">
            <a:extLst>
              <a:ext uri="{FF2B5EF4-FFF2-40B4-BE49-F238E27FC236}">
                <a16:creationId xmlns:a16="http://schemas.microsoft.com/office/drawing/2014/main" id="{E315E506-E523-41CE-B4BE-83EFF2BF4390}"/>
              </a:ext>
            </a:extLst>
          </p:cNvPr>
          <p:cNvSpPr/>
          <p:nvPr/>
        </p:nvSpPr>
        <p:spPr bwMode="auto">
          <a:xfrm rot="10800000">
            <a:off x="1815686" y="5693464"/>
            <a:ext cx="288032" cy="372752"/>
          </a:xfrm>
          <a:prstGeom prst="upArrow">
            <a:avLst/>
          </a:prstGeom>
          <a:solidFill>
            <a:srgbClr val="00B050"/>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zh-CN" altLang="en-US" sz="1600" b="0" i="0" u="none" strike="noStrike" kern="1200" cap="none" spc="0" normalizeH="0" baseline="0" noProof="0">
              <a:ln>
                <a:noFill/>
              </a:ln>
              <a:solidFill>
                <a:srgbClr val="33CC33"/>
              </a:solidFill>
              <a:effectLst/>
              <a:uLnTx/>
              <a:uFillTx/>
              <a:latin typeface="微软雅黑" panose="020B0503020204020204" pitchFamily="34" charset="-122"/>
              <a:ea typeface="微软雅黑" panose="020B0503020204020204" pitchFamily="34" charset="-122"/>
              <a:cs typeface="+mn-cs"/>
            </a:endParaRPr>
          </a:p>
        </p:txBody>
      </p:sp>
      <p:sp>
        <p:nvSpPr>
          <p:cNvPr id="6" name="文本框 5">
            <a:extLst>
              <a:ext uri="{FF2B5EF4-FFF2-40B4-BE49-F238E27FC236}">
                <a16:creationId xmlns:a16="http://schemas.microsoft.com/office/drawing/2014/main" id="{1E8FEE72-DCE6-4C18-887D-51F02F830B82}"/>
              </a:ext>
            </a:extLst>
          </p:cNvPr>
          <p:cNvSpPr txBox="1"/>
          <p:nvPr/>
        </p:nvSpPr>
        <p:spPr>
          <a:xfrm>
            <a:off x="2141890" y="5726888"/>
            <a:ext cx="84991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cs typeface="+mn-cs"/>
              </a:rPr>
              <a:t>5.93%</a:t>
            </a:r>
            <a:endParaRPr kumimoji="0" lang="zh-CN" altLang="en-US" sz="1800" b="0" i="0" u="none" strike="noStrike" kern="120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cs typeface="+mn-cs"/>
            </a:endParaRPr>
          </a:p>
        </p:txBody>
      </p:sp>
    </p:spTree>
    <p:custDataLst>
      <p:tags r:id="rId1"/>
    </p:custData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nvSpPr>
        <p:spPr>
          <a:xfrm>
            <a:off x="6215433" y="5950660"/>
            <a:ext cx="2768365" cy="369332"/>
          </a:xfrm>
          <a:prstGeom prst="rect">
            <a:avLst/>
          </a:prstGeom>
          <a:noFill/>
          <a:ln>
            <a:no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b="1" i="0" u="none" strike="noStrike" kern="1200" cap="none" spc="0" normalizeH="0" baseline="0" noProof="0" dirty="0">
                <a:ln>
                  <a:noFill/>
                </a:ln>
                <a:solidFill>
                  <a:srgbClr val="FF0000"/>
                </a:solidFill>
                <a:effectLst/>
                <a:uLnTx/>
                <a:uFillTx/>
                <a:latin typeface="幼圆"/>
                <a:ea typeface="幼圆"/>
                <a:cs typeface="+mn-cs"/>
              </a:rPr>
              <a:t>  </a:t>
            </a:r>
            <a:r>
              <a:rPr kumimoji="0" lang="zh-CN" altLang="en-US"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较</a:t>
            </a:r>
            <a:r>
              <a:rPr kumimoji="0" lang="en-US" altLang="zh-CN"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7</a:t>
            </a:r>
            <a:r>
              <a:rPr kumimoji="0" lang="zh-CN" altLang="en-US"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月底     </a:t>
            </a:r>
            <a:r>
              <a:rPr lang="en-US" altLang="zh-CN" dirty="0">
                <a:solidFill>
                  <a:srgbClr val="FF0000"/>
                </a:solidFill>
                <a:latin typeface="微软雅黑" panose="020B0503020204020204" pitchFamily="34" charset="-122"/>
                <a:ea typeface="微软雅黑" panose="020B0503020204020204" pitchFamily="34" charset="-122"/>
              </a:rPr>
              <a:t>2.53</a:t>
            </a:r>
            <a:r>
              <a:rPr kumimoji="0" lang="en-US" altLang="zh-CN"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a:t>
            </a:r>
          </a:p>
        </p:txBody>
      </p:sp>
      <p:sp>
        <p:nvSpPr>
          <p:cNvPr id="21506" name="Rectangle 2"/>
          <p:cNvSpPr>
            <a:spLocks noChangeArrowheads="1"/>
          </p:cNvSpPr>
          <p:nvPr/>
        </p:nvSpPr>
        <p:spPr bwMode="white">
          <a:xfrm>
            <a:off x="1980407" y="167068"/>
            <a:ext cx="8231187" cy="1144587"/>
          </a:xfrm>
          <a:prstGeom prst="rect">
            <a:avLst/>
          </a:prstGeom>
          <a:noFill/>
          <a:ln w="9525" algn="ctr">
            <a:noFill/>
            <a:miter lim="800000"/>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沪深市值统计</a:t>
            </a:r>
          </a:p>
        </p:txBody>
      </p:sp>
      <p:sp>
        <p:nvSpPr>
          <p:cNvPr id="4" name="文本框 3"/>
          <p:cNvSpPr txBox="1"/>
          <p:nvPr/>
        </p:nvSpPr>
        <p:spPr>
          <a:xfrm>
            <a:off x="2927649" y="5919882"/>
            <a:ext cx="3672407"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zh-CN" dirty="0">
                <a:solidFill>
                  <a:srgbClr val="000000"/>
                </a:solidFill>
                <a:latin typeface="微软雅黑" panose="020B0503020204020204" pitchFamily="34" charset="-122"/>
                <a:ea typeface="微软雅黑" panose="020B0503020204020204" pitchFamily="34" charset="-122"/>
              </a:rPr>
              <a:t>8</a:t>
            </a: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月，</a:t>
            </a:r>
            <a:r>
              <a:rPr kumimoji="0" lang="en-US" altLang="zh-CN"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A</a:t>
            </a: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股总市值近</a:t>
            </a:r>
            <a:r>
              <a:rPr kumimoji="0" lang="en-US" altLang="zh-CN" sz="20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80.25</a:t>
            </a: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万亿</a:t>
            </a:r>
          </a:p>
        </p:txBody>
      </p:sp>
      <p:sp>
        <p:nvSpPr>
          <p:cNvPr id="7" name="文本框 6"/>
          <p:cNvSpPr txBox="1"/>
          <p:nvPr/>
        </p:nvSpPr>
        <p:spPr>
          <a:xfrm>
            <a:off x="6384032" y="5275830"/>
            <a:ext cx="2599766"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深市市值</a:t>
            </a:r>
            <a:r>
              <a:rPr kumimoji="0" lang="en-US" altLang="zh-CN" sz="20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32.87</a:t>
            </a: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万亿</a:t>
            </a:r>
          </a:p>
        </p:txBody>
      </p:sp>
      <p:sp>
        <p:nvSpPr>
          <p:cNvPr id="8" name="文本框 7"/>
          <p:cNvSpPr txBox="1"/>
          <p:nvPr/>
        </p:nvSpPr>
        <p:spPr>
          <a:xfrm>
            <a:off x="3323693" y="5275830"/>
            <a:ext cx="2599766"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沪市市值</a:t>
            </a:r>
            <a:r>
              <a:rPr kumimoji="0" lang="en-US" altLang="zh-CN" sz="20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47.38</a:t>
            </a: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万亿</a:t>
            </a:r>
          </a:p>
        </p:txBody>
      </p:sp>
      <p:sp>
        <p:nvSpPr>
          <p:cNvPr id="10" name="箭头: 上 9">
            <a:extLst>
              <a:ext uri="{FF2B5EF4-FFF2-40B4-BE49-F238E27FC236}">
                <a16:creationId xmlns:a16="http://schemas.microsoft.com/office/drawing/2014/main" id="{86F47082-1BAE-4F10-A5B1-A6740311BDB8}"/>
              </a:ext>
            </a:extLst>
          </p:cNvPr>
          <p:cNvSpPr/>
          <p:nvPr/>
        </p:nvSpPr>
        <p:spPr bwMode="auto">
          <a:xfrm>
            <a:off x="7395883" y="5910411"/>
            <a:ext cx="288032" cy="400110"/>
          </a:xfrm>
          <a:prstGeom prst="upArrow">
            <a:avLst/>
          </a:prstGeom>
          <a:solidFill>
            <a:srgbClr val="FF0000"/>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FF0000"/>
              </a:solidFill>
              <a:effectLst/>
              <a:highlight>
                <a:srgbClr val="00FF00"/>
              </a:highlight>
              <a:uLnTx/>
              <a:uFillTx/>
              <a:latin typeface="Arial" panose="020B0604020202020204" pitchFamily="34" charset="0"/>
              <a:ea typeface="幼圆" panose="02010509060101010101" pitchFamily="49" charset="-122"/>
              <a:cs typeface="+mn-cs"/>
            </a:endParaRPr>
          </a:p>
        </p:txBody>
      </p:sp>
      <p:graphicFrame>
        <p:nvGraphicFramePr>
          <p:cNvPr id="9" name="图表 8">
            <a:extLst>
              <a:ext uri="{FF2B5EF4-FFF2-40B4-BE49-F238E27FC236}">
                <a16:creationId xmlns:a16="http://schemas.microsoft.com/office/drawing/2014/main" id="{20C6DE4C-3F71-4B24-AA42-C3EA59BB998A}"/>
              </a:ext>
            </a:extLst>
          </p:cNvPr>
          <p:cNvGraphicFramePr>
            <a:graphicFrameLocks/>
          </p:cNvGraphicFramePr>
          <p:nvPr>
            <p:extLst>
              <p:ext uri="{D42A27DB-BD31-4B8C-83A1-F6EECF244321}">
                <p14:modId xmlns:p14="http://schemas.microsoft.com/office/powerpoint/2010/main" val="3223291479"/>
              </p:ext>
            </p:extLst>
          </p:nvPr>
        </p:nvGraphicFramePr>
        <p:xfrm>
          <a:off x="2235200" y="1120506"/>
          <a:ext cx="7569199" cy="3986690"/>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1992313" y="188913"/>
            <a:ext cx="8229600" cy="1143000"/>
          </a:xfrm>
          <a:noFill/>
          <a:ln>
            <a:miter lim="800000"/>
          </a:ln>
        </p:spPr>
        <p:txBody>
          <a:bodyPr vert="horz" wrap="square" lIns="91440" tIns="45720" rIns="91440" bIns="45720" numCol="1" anchor="t" anchorCtr="0" compatLnSpc="1"/>
          <a:lstStyle/>
          <a:p>
            <a:r>
              <a:rPr lang="zh-CN" altLang="en-US" sz="2400" b="0" dirty="0">
                <a:solidFill>
                  <a:srgbClr val="000066"/>
                </a:solidFill>
                <a:latin typeface="微软雅黑" panose="020B0503020204020204" pitchFamily="34" charset="-122"/>
                <a:ea typeface="微软雅黑" panose="020B0503020204020204" pitchFamily="34" charset="-122"/>
              </a:rPr>
              <a:t>富时中国</a:t>
            </a:r>
            <a:r>
              <a:rPr lang="en-US" altLang="zh-CN" sz="2400" b="0" dirty="0">
                <a:solidFill>
                  <a:srgbClr val="000066"/>
                </a:solidFill>
                <a:latin typeface="微软雅黑" panose="020B0503020204020204" pitchFamily="34" charset="-122"/>
                <a:ea typeface="微软雅黑" panose="020B0503020204020204" pitchFamily="34" charset="-122"/>
              </a:rPr>
              <a:t>A50</a:t>
            </a:r>
            <a:r>
              <a:rPr lang="zh-CN" altLang="en-US" sz="2400" b="0" dirty="0">
                <a:solidFill>
                  <a:srgbClr val="000066"/>
                </a:solidFill>
                <a:latin typeface="微软雅黑" panose="020B0503020204020204" pitchFamily="34" charset="-122"/>
                <a:ea typeface="微软雅黑" panose="020B0503020204020204" pitchFamily="34" charset="-122"/>
              </a:rPr>
              <a:t>股指期货</a:t>
            </a:r>
          </a:p>
        </p:txBody>
      </p:sp>
      <p:graphicFrame>
        <p:nvGraphicFramePr>
          <p:cNvPr id="5" name="图表 4">
            <a:extLst>
              <a:ext uri="{FF2B5EF4-FFF2-40B4-BE49-F238E27FC236}">
                <a16:creationId xmlns:a16="http://schemas.microsoft.com/office/drawing/2014/main" id="{64565233-AFB2-4501-9B56-65A42F7842DB}"/>
              </a:ext>
            </a:extLst>
          </p:cNvPr>
          <p:cNvGraphicFramePr>
            <a:graphicFrameLocks/>
          </p:cNvGraphicFramePr>
          <p:nvPr>
            <p:extLst>
              <p:ext uri="{D42A27DB-BD31-4B8C-83A1-F6EECF244321}">
                <p14:modId xmlns:p14="http://schemas.microsoft.com/office/powerpoint/2010/main" val="2814494986"/>
              </p:ext>
            </p:extLst>
          </p:nvPr>
        </p:nvGraphicFramePr>
        <p:xfrm>
          <a:off x="1800520" y="1331912"/>
          <a:ext cx="8318840" cy="4484425"/>
        </p:xfrm>
        <a:graphic>
          <a:graphicData uri="http://schemas.openxmlformats.org/drawingml/2006/chart">
            <c:chart xmlns:c="http://schemas.openxmlformats.org/drawingml/2006/chart" xmlns:r="http://schemas.openxmlformats.org/officeDocument/2006/relationships" r:id="rId4"/>
          </a:graphicData>
        </a:graphic>
      </p:graphicFrame>
    </p:spTree>
  </p:cSld>
  <p:clrMapOvr>
    <a:overrideClrMapping bg1="lt1" tx1="dk1" bg2="lt2" tx2="dk2" accent1="accent1" accent2="accent2" accent3="accent3" accent4="accent4" accent5="accent5" accent6="accent6" hlink="hlink" folHlink="folHlink"/>
  </p:clrMapOvr>
  <p:transition>
    <p:wipe dir="r"/>
  </p:transition>
</p:sld>
</file>

<file path=ppt/tags/tag1.xml><?xml version="1.0" encoding="utf-8"?>
<p:tagLst xmlns:a="http://schemas.openxmlformats.org/drawingml/2006/main" xmlns:r="http://schemas.openxmlformats.org/officeDocument/2006/relationships" xmlns:p="http://schemas.openxmlformats.org/presentationml/2006/main">
  <p:tag name="KSO_WM_SLIDE_MODEL_TYPE" val="numdgm"/>
</p:tagLst>
</file>

<file path=ppt/tags/tag2.xml><?xml version="1.0" encoding="utf-8"?>
<p:tagLst xmlns:a="http://schemas.openxmlformats.org/drawingml/2006/main" xmlns:r="http://schemas.openxmlformats.org/officeDocument/2006/relationships" xmlns:p="http://schemas.openxmlformats.org/presentationml/2006/main">
  <p:tag name="KSO_WM_SLIDE_MODEL_TYPE" val="numdgm"/>
</p:tagLst>
</file>

<file path=ppt/tags/tag3.xml><?xml version="1.0" encoding="utf-8"?>
<p:tagLst xmlns:a="http://schemas.openxmlformats.org/drawingml/2006/main" xmlns:r="http://schemas.openxmlformats.org/officeDocument/2006/relationships" xmlns:p="http://schemas.openxmlformats.org/presentationml/2006/main">
  <p:tag name="KSO_WM_SLIDE_MODEL_TYPE" val="numdg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融客投资PPT模板">
  <a:themeElements>
    <a:clrScheme name="融客投资PPT模板 1">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投资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投资PPT模板 1">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clrMap bg1="lt1" tx1="dk1" bg2="lt2" tx2="dk2" accent1="accent1" accent2="accent2" accent3="accent3" accent4="accent4" accent5="accent5" accent6="accent6" hlink="hlink" folHlink="folHlink"/>
    </a:extraClrScheme>
    <a:extraClrScheme>
      <a:clrScheme name="融客投资PPT模板 2">
        <a:dk1>
          <a:srgbClr val="000000"/>
        </a:dk1>
        <a:lt1>
          <a:srgbClr val="FFFFFF"/>
        </a:lt1>
        <a:dk2>
          <a:srgbClr val="094332"/>
        </a:dk2>
        <a:lt2>
          <a:srgbClr val="B2B2B2"/>
        </a:lt2>
        <a:accent1>
          <a:srgbClr val="0D6531"/>
        </a:accent1>
        <a:accent2>
          <a:srgbClr val="39AF6E"/>
        </a:accent2>
        <a:accent3>
          <a:srgbClr val="FFFFFF"/>
        </a:accent3>
        <a:accent4>
          <a:srgbClr val="000000"/>
        </a:accent4>
        <a:accent5>
          <a:srgbClr val="AAB8AD"/>
        </a:accent5>
        <a:accent6>
          <a:srgbClr val="339E63"/>
        </a:accent6>
        <a:hlink>
          <a:srgbClr val="93E1A0"/>
        </a:hlink>
        <a:folHlink>
          <a:srgbClr val="1D834B"/>
        </a:folHlink>
      </a:clrScheme>
      <a:clrMap bg1="lt1" tx1="dk1" bg2="lt2" tx2="dk2" accent1="accent1" accent2="accent2" accent3="accent3" accent4="accent4" accent5="accent5" accent6="accent6" hlink="hlink" folHlink="folHlink"/>
    </a:extraClrScheme>
    <a:extraClrScheme>
      <a:clrScheme name="融客投资PPT模板 3">
        <a:dk1>
          <a:srgbClr val="000000"/>
        </a:dk1>
        <a:lt1>
          <a:srgbClr val="FFFFFF"/>
        </a:lt1>
        <a:dk2>
          <a:srgbClr val="275CA3"/>
        </a:dk2>
        <a:lt2>
          <a:srgbClr val="C0C0C0"/>
        </a:lt2>
        <a:accent1>
          <a:srgbClr val="529EBC"/>
        </a:accent1>
        <a:accent2>
          <a:srgbClr val="55BEE3"/>
        </a:accent2>
        <a:accent3>
          <a:srgbClr val="FFFFFF"/>
        </a:accent3>
        <a:accent4>
          <a:srgbClr val="000000"/>
        </a:accent4>
        <a:accent5>
          <a:srgbClr val="B3CCDA"/>
        </a:accent5>
        <a:accent6>
          <a:srgbClr val="4CACCE"/>
        </a:accent6>
        <a:hlink>
          <a:srgbClr val="9FD4F1"/>
        </a:hlink>
        <a:folHlink>
          <a:srgbClr val="0099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txDef>
      <a:spPr bwMode="auto">
        <a:noFill/>
        <a:ln w="9525">
          <a:solidFill>
            <a:schemeClr val="accent1"/>
          </a:solidFill>
          <a:miter lim="800000"/>
        </a:ln>
      </a:spPr>
      <a:bodyPr wrap="square" rtlCol="0">
        <a:spAutoFit/>
      </a:bodyPr>
      <a:lstStyle>
        <a:defPPr algn="l">
          <a:defRPr sz="1300" b="1" dirty="0" smtClean="0">
            <a:solidFill>
              <a:srgbClr val="000066"/>
            </a:solidFill>
            <a:latin typeface="幼圆" panose="02010509060101010101" pitchFamily="49" charset="-122"/>
            <a:ea typeface="幼圆" panose="02010509060101010101" pitchFamily="49" charset="-122"/>
          </a:defRPr>
        </a:defPPr>
      </a:lstStyle>
    </a:tx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1091</TotalTime>
  <Words>2303</Words>
  <Application>Microsoft Office PowerPoint</Application>
  <PresentationFormat>宽屏</PresentationFormat>
  <Paragraphs>139</Paragraphs>
  <Slides>25</Slides>
  <Notes>24</Notes>
  <HiddenSlides>0</HiddenSlides>
  <MMClips>0</MMClips>
  <ScaleCrop>false</ScaleCrop>
  <HeadingPairs>
    <vt:vector size="6" baseType="variant">
      <vt:variant>
        <vt:lpstr>已用的字体</vt:lpstr>
      </vt:variant>
      <vt:variant>
        <vt:i4>12</vt:i4>
      </vt:variant>
      <vt:variant>
        <vt:lpstr>主题</vt:lpstr>
      </vt:variant>
      <vt:variant>
        <vt:i4>6</vt:i4>
      </vt:variant>
      <vt:variant>
        <vt:lpstr>幻灯片标题</vt:lpstr>
      </vt:variant>
      <vt:variant>
        <vt:i4>25</vt:i4>
      </vt:variant>
    </vt:vector>
  </HeadingPairs>
  <TitlesOfParts>
    <vt:vector size="43" baseType="lpstr">
      <vt:lpstr>Microsoft YaHei UI</vt:lpstr>
      <vt:lpstr>等线</vt:lpstr>
      <vt:lpstr>等线 Light</vt:lpstr>
      <vt:lpstr>黑体</vt:lpstr>
      <vt:lpstr>华文中宋</vt:lpstr>
      <vt:lpstr>微软雅黑</vt:lpstr>
      <vt:lpstr>幼圆</vt:lpstr>
      <vt:lpstr>Arial</vt:lpstr>
      <vt:lpstr>Calibri</vt:lpstr>
      <vt:lpstr>Times New Roman</vt:lpstr>
      <vt:lpstr>Verdana</vt:lpstr>
      <vt:lpstr>Wingdings</vt:lpstr>
      <vt:lpstr>Office 主题​​</vt:lpstr>
      <vt:lpstr>融客投资PPT模板</vt:lpstr>
      <vt:lpstr>2_融客PPT模板</vt:lpstr>
      <vt:lpstr>3_融客PPT模板</vt:lpstr>
      <vt:lpstr>5_融客PPT模板</vt:lpstr>
      <vt:lpstr>融客PPT模板</vt:lpstr>
      <vt:lpstr>PowerPoint 演示文稿</vt:lpstr>
      <vt:lpstr>PowerPoint 演示文稿</vt:lpstr>
      <vt:lpstr>PowerPoint 演示文稿</vt:lpstr>
      <vt:lpstr>CPI、PPI</vt:lpstr>
      <vt:lpstr>PMI</vt:lpstr>
      <vt:lpstr>央行公开市场操作</vt:lpstr>
      <vt:lpstr>PowerPoint 演示文稿</vt:lpstr>
      <vt:lpstr>PowerPoint 演示文稿</vt:lpstr>
      <vt:lpstr>富时中国A50股指期货</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8月热门公司解读——乐歌股份</vt:lpstr>
      <vt:lpstr>PowerPoint 演示文稿</vt:lpstr>
      <vt:lpstr>PowerPoint 演示文稿</vt:lpstr>
      <vt:lpstr>PowerPoint 演示文稿</vt:lpstr>
      <vt:lpstr>PowerPoint 演示文稿</vt:lpstr>
      <vt:lpstr>PowerPoint 演示文稿</vt:lpstr>
      <vt:lpstr>PowerPoint 演示文稿</vt:lpstr>
      <vt:lpstr>联系我们</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Junlong Wu</dc:creator>
  <cp:lastModifiedBy>Xue Yong</cp:lastModifiedBy>
  <cp:revision>66</cp:revision>
  <dcterms:created xsi:type="dcterms:W3CDTF">2020-09-03T02:02:06Z</dcterms:created>
  <dcterms:modified xsi:type="dcterms:W3CDTF">2020-09-11T02:03:27Z</dcterms:modified>
</cp:coreProperties>
</file>