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96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95" r:id="rId17"/>
    <p:sldId id="267" r:id="rId18"/>
    <p:sldId id="301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pos="514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5" pos="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121"/>
    <a:srgbClr val="FFFFFF"/>
    <a:srgbClr val="00B050"/>
    <a:srgbClr val="66D0F6"/>
    <a:srgbClr val="000798"/>
    <a:srgbClr val="2A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97" autoAdjust="0"/>
    <p:restoredTop sz="94138" autoAdjust="0"/>
  </p:normalViewPr>
  <p:slideViewPr>
    <p:cSldViewPr snapToGrid="0">
      <p:cViewPr>
        <p:scale>
          <a:sx n="125" d="100"/>
          <a:sy n="125" d="100"/>
        </p:scale>
        <p:origin x="3612" y="714"/>
      </p:cViewPr>
      <p:guideLst>
        <p:guide pos="2880"/>
        <p:guide pos="5148"/>
        <p:guide orient="horz" pos="2160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167</a:t>
            </a:r>
            <a:r>
              <a:rPr lang="zh-CN" altLang="en-US" dirty="0"/>
              <a:t>起</a:t>
            </a:r>
            <a:endParaRPr lang="en-US" altLang="zh-CN" dirty="0"/>
          </a:p>
          <a:p>
            <a:r>
              <a:rPr lang="en-US" altLang="zh-CN" dirty="0"/>
              <a:t>363.26</a:t>
            </a:r>
            <a:r>
              <a:rPr lang="zh-CN" altLang="en-US" dirty="0"/>
              <a:t>亿元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创新层原来</a:t>
            </a:r>
            <a:r>
              <a:rPr lang="en-US" altLang="zh-CN" dirty="0"/>
              <a:t>658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168 145.73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金融</a:t>
            </a:r>
            <a:r>
              <a:rPr lang="en-US" altLang="zh-CN" dirty="0"/>
              <a:t>87%</a:t>
            </a:r>
            <a:r>
              <a:rPr lang="zh-CN" altLang="en-US" dirty="0"/>
              <a:t>主要为恒丰银行</a:t>
            </a:r>
            <a:r>
              <a:rPr lang="en-US" altLang="zh-CN" dirty="0"/>
              <a:t>1000</a:t>
            </a:r>
            <a:r>
              <a:rPr lang="zh-CN" altLang="en-US" dirty="0"/>
              <a:t>亿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中车产投最新募资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亿人民币 混改引入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家战略投资者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4213" y="293655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7750" y="5309470"/>
            <a:ext cx="7308500" cy="782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个基金产品通过其他方式实现退出，其中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方式退出。两种退出方式较上月均有所增加。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5090" y="1068034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6DCB739-1080-48E4-AF02-D6653358D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7323"/>
            <a:ext cx="5761219" cy="324335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B50C9D8-E630-483A-A9C8-94A4134139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918" r="19138"/>
          <a:stretch/>
        </p:blipFill>
        <p:spPr>
          <a:xfrm>
            <a:off x="5761219" y="1807323"/>
            <a:ext cx="3568701" cy="3237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1929" y="1042681"/>
            <a:ext cx="221960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04855" y="5033353"/>
            <a:ext cx="6934287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676.25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月并购数量及规模大幅上行。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599ACBD-BD0B-4A06-9C40-99ACA43BD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56" y="1689254"/>
            <a:ext cx="6934287" cy="30673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F589C98-16D5-48BF-9C2B-F17ACA2F7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38" y="2064496"/>
            <a:ext cx="8136923" cy="3620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242376" cy="941082"/>
            <a:chOff x="415341" y="1328632"/>
            <a:chExt cx="1172437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8547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-44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7358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1189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7911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636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3050087" y="6101258"/>
            <a:ext cx="3042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家，为亿华通及山大地纬。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2C965BE7-6BA3-41DF-A995-1058390B0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430" y="2401263"/>
            <a:ext cx="6468181" cy="36641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C63F7E3-B974-41C2-A35C-E653736C7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128" y="910739"/>
            <a:ext cx="5401524" cy="324335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E083470-A84F-42D5-A337-B691440AE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2157" y="4154092"/>
            <a:ext cx="5255466" cy="231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6A6C90A-E12C-4461-9DB8-F185D0824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38" y="823011"/>
            <a:ext cx="5401524" cy="323725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D3D06A7-24A4-4B37-BBDA-3345916275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267" y="4159199"/>
            <a:ext cx="5255466" cy="23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7" y="3246308"/>
            <a:ext cx="3502104" cy="357504"/>
            <a:chOff x="7157508" y="740533"/>
            <a:chExt cx="3096101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稳中有升，并购规模收窄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971550" y="3639253"/>
            <a:ext cx="7200900" cy="2460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月有所回升，共有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家公司上市，募集总额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185.85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33.63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亿港元。并购市场方面，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月继续走高，但并购规模有所下滑。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创业板改革并试点注册制总体实施方案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议通过，这将进一步深化资本市场改革、完善资本市场基础制度、提升了资本市场功能，使资本市场更加规范、透明、开放和有活力。对于一级市场的投资者来说，此次创业板注册制的推行也将使得更多的投资者有望通过创业板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新冠疫情目前仍在全球持续，未来疫情发展具有一定的不确定性，海外市场持续遭受流动性冲击，未来资本市场将面临较为复杂局面。目前国内疫情已基本得到控制，一级市场开始逐步企稳，并有望逐步恢复。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371395" y="13609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6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971550" y="1493671"/>
            <a:ext cx="7200900" cy="13523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月募集市场持续回暖，国内疫情进一步好转，企业已基本完成复工复产，物流等也逐步恢复。一级市场情况基本保持稳定。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月继续提升至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起，但相对而言募集金额有所减少，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月基金募集以小规模基金为主。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投资事件及金额较上月双双回落，投资市场热度有所下降，主要是目前国际疫情仍未的到有效控制，投资或仍存在较大的不确定性。分行业来看，投资金额仍主要集中在信息技术、可选消费及医疗保健三大板块，行业投资趋势不变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371394" y="1100726"/>
            <a:ext cx="2466399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募集市场持续回升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0" y="1259902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募集市场持续回升，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募集数量稳步增加。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1" y="2289927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投资市场明显回落，</a:t>
            </a:r>
            <a:endParaRPr lang="en-US" altLang="zh-CN" dirty="0"/>
          </a:p>
          <a:p>
            <a:r>
              <a:rPr lang="zh-CN" altLang="en-US" dirty="0"/>
              <a:t>数量规模双双下行。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29" y="3363333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节奏稳中有升，</a:t>
            </a:r>
            <a:endParaRPr lang="en-US" altLang="zh-CN" dirty="0"/>
          </a:p>
          <a:p>
            <a:r>
              <a:rPr lang="zh-CN" altLang="en-US" dirty="0"/>
              <a:t>募资规模增长明显。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30" y="5641479"/>
            <a:ext cx="225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新三板体量缩水加速。</a:t>
            </a:r>
            <a:endParaRPr lang="en-US" altLang="zh-CN" dirty="0"/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409555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并购事件持续增长，</a:t>
            </a:r>
            <a:endParaRPr lang="en-US" altLang="zh-CN" dirty="0"/>
          </a:p>
          <a:p>
            <a:r>
              <a:rPr lang="zh-CN" altLang="en-US" dirty="0"/>
              <a:t>并购规模大幅回落。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flipV="1">
            <a:off x="928344" y="5742332"/>
            <a:ext cx="419576" cy="461666"/>
          </a:xfrm>
          <a:prstGeom prst="downArrow">
            <a:avLst/>
          </a:prstGeom>
          <a:solidFill>
            <a:srgbClr val="FF212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65268" y="4729619"/>
            <a:ext cx="5607182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144.80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亿元，基金募集数量及规模双双上行。具体数据方面，募集数量环比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25.00%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9.09%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85.42%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上涨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61.25%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10083" y="4821289"/>
            <a:ext cx="147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25.00%</a:t>
            </a:r>
            <a:endParaRPr lang="en-US" altLang="zh-CN" sz="2400" dirty="0">
              <a:solidFill>
                <a:srgbClr val="FF21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3303" y="566920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85.42%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0084" y="523116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3303" y="605011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71551" y="4387618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募集市场小幅回温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rot="10800000">
            <a:off x="928344" y="4911573"/>
            <a:ext cx="419576" cy="461666"/>
          </a:xfrm>
          <a:prstGeom prst="downArrow">
            <a:avLst/>
          </a:prstGeom>
          <a:solidFill>
            <a:srgbClr val="FF212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F378EE71-E024-4CE4-87B1-2373FB384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847" y="925883"/>
            <a:ext cx="6840305" cy="3420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8016" y="4845132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起基金募集事件，其中，成长型基金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141.80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亿元；创业投资基金募集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亿元。本月募资规模总体环比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上涨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85.42%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78016" y="4320406"/>
            <a:ext cx="240974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数量规模双双上行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ECC84CC2-60B1-4BA5-AB9A-0D1EE7E26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73" y="1305699"/>
            <a:ext cx="7526854" cy="246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52110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投资数量及规模双双下行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71551" y="5437026"/>
            <a:ext cx="720090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321.85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月投资事件仍主要集中在信息技术行业，案例共计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182.33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5BCC348-7D95-448B-BF4F-CAE2DA201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729583"/>
            <a:ext cx="7200900" cy="361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1550" y="5227552"/>
            <a:ext cx="7200900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月虽然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国内疫情有所缓和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，但国际疫情仍在蔓延，资本市场仍面临较为复杂的局面，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投资市场也再度回落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 defTabSz="91440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科技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、医疗及消费三大板块仍为热门投资领域，从投资规模来看，可选消费数量仅为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8%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但投融资规模占比达到了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22%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，说明虽然事件少，但是投资规模相对较大。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B9FBB2F-462C-4B4D-ABE1-0A084FE3AD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2" t="22846" r="29769" b="8051"/>
          <a:stretch/>
        </p:blipFill>
        <p:spPr>
          <a:xfrm>
            <a:off x="187210" y="1630447"/>
            <a:ext cx="4123592" cy="359710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0628BD5-5283-4042-91B3-8ACAD6F995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95" t="15060" r="24291" b="17103"/>
          <a:stretch/>
        </p:blipFill>
        <p:spPr>
          <a:xfrm>
            <a:off x="4572000" y="1630447"/>
            <a:ext cx="4246054" cy="3597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1550" y="5153845"/>
            <a:ext cx="6783171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月融资事件发生最多的依旧是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月融资金额最多的也是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119.52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70F3EBA-489F-45D5-84E6-2EE2D2EF9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371175"/>
            <a:ext cx="7259788" cy="35415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86974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257300" y="3820406"/>
            <a:ext cx="5063217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康方生物：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康方生物是一家临床阶段生物制药公司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致力于自主发现、开发及商业化首创及同类最佳疗法。专注于满足肿瘤、免疫及其他治疗领域在全球的未决医疗需求。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富达投资、国有企业结构调整基金等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60653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792499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87014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23900" y="529835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7300" y="5252871"/>
            <a:ext cx="5093613" cy="769441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编程猫：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编程猫是网络在线少儿编程教育品牌。其独立研发的编程课程，专注为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7-16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岁孩子提供趣味教学。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上海盛宇投资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57300" y="1862692"/>
            <a:ext cx="5034623" cy="769441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青桔单车：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青桔，是来自滴滴出行的共享单车，实施全面免押金骑行，为消费者的资金安全提供保障。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君联资本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57300" y="2737613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迈威（上海）生物科技有限公司：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迈威（上海）生物科技有限公司是一家设立于上海张江的创新型生物制药公司。现有处于不同研发阶段的品种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余个，治疗领域覆盖肿瘤、自身免疫、抗感染和眼科等。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华金投资、华融融德、东方富海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5005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81123" y="1926911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71973" y="286863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19.7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66885" y="394141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1.63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291848" y="548013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C+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91502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8291848" y="28686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8291848" y="394141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8283031" y="19152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6570213" y="5480131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5090" y="975011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1550" y="4953385"/>
            <a:ext cx="7200900" cy="1433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月有所增加，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节奏有所加快。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募资总额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260.56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106.63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624.50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京东集团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300.58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54B3D4D-B223-4CCF-9C8A-DFF882C9E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21" y="1539055"/>
            <a:ext cx="7449958" cy="3292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10207</TotalTime>
  <Words>1303</Words>
  <Application>Microsoft Office PowerPoint</Application>
  <PresentationFormat>全屏显示(4:3)</PresentationFormat>
  <Paragraphs>117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NING MEI</cp:lastModifiedBy>
  <cp:revision>1042</cp:revision>
  <dcterms:created xsi:type="dcterms:W3CDTF">2018-03-11T13:30:00Z</dcterms:created>
  <dcterms:modified xsi:type="dcterms:W3CDTF">2020-07-07T05:36:12Z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