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1.xml" ContentType="application/vnd.openxmlformats-officedocument.themeOverride+xml"/>
  <Override PartName="/ppt/notesSlides/notesSlide1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2.xml" ContentType="application/vnd.openxmlformats-officedocument.themeOverride+xml"/>
  <Override PartName="/ppt/tags/tag1.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2" r:id="rId1"/>
    <p:sldMasterId id="2147483685" r:id="rId2"/>
  </p:sldMasterIdLst>
  <p:notesMasterIdLst>
    <p:notesMasterId r:id="rId19"/>
  </p:notesMasterIdLst>
  <p:sldIdLst>
    <p:sldId id="256" r:id="rId3"/>
    <p:sldId id="257" r:id="rId4"/>
    <p:sldId id="258" r:id="rId5"/>
    <p:sldId id="259" r:id="rId6"/>
    <p:sldId id="296" r:id="rId7"/>
    <p:sldId id="289" r:id="rId8"/>
    <p:sldId id="261" r:id="rId9"/>
    <p:sldId id="263" r:id="rId10"/>
    <p:sldId id="264" r:id="rId11"/>
    <p:sldId id="265" r:id="rId12"/>
    <p:sldId id="276" r:id="rId13"/>
    <p:sldId id="277" r:id="rId14"/>
    <p:sldId id="295" r:id="rId15"/>
    <p:sldId id="267" r:id="rId16"/>
    <p:sldId id="301"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683" userDrawn="1">
          <p15:clr>
            <a:srgbClr val="A4A3A4"/>
          </p15:clr>
        </p15:guide>
        <p15:guide id="2" pos="4974" userDrawn="1">
          <p15:clr>
            <a:srgbClr val="A4A3A4"/>
          </p15:clr>
        </p15:guide>
        <p15:guide id="3" orient="horz" pos="4088" userDrawn="1">
          <p15:clr>
            <a:srgbClr val="A4A3A4"/>
          </p15:clr>
        </p15:guide>
        <p15:guide id="5" pos="1186" userDrawn="1">
          <p15:clr>
            <a:srgbClr val="A4A3A4"/>
          </p15:clr>
        </p15:guide>
        <p15:guide id="6" pos="7680" userDrawn="1">
          <p15:clr>
            <a:srgbClr val="A4A3A4"/>
          </p15:clr>
        </p15:guide>
        <p15:guide id="7" pos="6494" userDrawn="1">
          <p15:clr>
            <a:srgbClr val="A4A3A4"/>
          </p15:clr>
        </p15:guide>
        <p15:guide id="8" orient="horz" pos="572" userDrawn="1">
          <p15:clr>
            <a:srgbClr val="A4A3A4"/>
          </p15:clr>
        </p15:guide>
        <p15:guide id="9" pos="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extLst>
      <p:ext uri="{19B8F6BF-5375-455C-9EA6-DF929625EA0E}">
        <p15:presenceInfo xmlns:p15="http://schemas.microsoft.com/office/powerpoint/2012/main" userId="Administra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46C0A"/>
    <a:srgbClr val="4472C4"/>
    <a:srgbClr val="00B050"/>
    <a:srgbClr val="000066"/>
    <a:srgbClr val="3976BF"/>
    <a:srgbClr val="000798"/>
    <a:srgbClr val="B9B9B9"/>
    <a:srgbClr val="FF2121"/>
    <a:srgbClr val="EA3737"/>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8FB837D-C827-4EFA-A057-4D05807E0F7C}" styleName="主题样式 1 - 强调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浅色样式 2 - 强调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3548" autoAdjust="0"/>
  </p:normalViewPr>
  <p:slideViewPr>
    <p:cSldViewPr snapToGrid="0">
      <p:cViewPr varScale="1">
        <p:scale>
          <a:sx n="67" d="100"/>
          <a:sy n="67" d="100"/>
        </p:scale>
        <p:origin x="66" y="3420"/>
      </p:cViewPr>
      <p:guideLst>
        <p:guide pos="2683"/>
        <p:guide pos="4974"/>
        <p:guide orient="horz" pos="4088"/>
        <p:guide pos="1186"/>
        <p:guide pos="7680"/>
        <p:guide pos="6494"/>
        <p:guide orient="horz" pos="572"/>
        <p:guide pos="7"/>
      </p:guideLst>
    </p:cSldViewPr>
  </p:slideViewPr>
  <p:notesTextViewPr>
    <p:cViewPr>
      <p:scale>
        <a:sx n="1" d="1"/>
        <a:sy n="1" d="1"/>
      </p:scale>
      <p:origin x="0" y="0"/>
    </p:cViewPr>
  </p:notesTextViewPr>
  <p:notesViewPr>
    <p:cSldViewPr snapToGrid="0">
      <p:cViewPr varScale="1">
        <p:scale>
          <a:sx n="123" d="100"/>
          <a:sy n="123" d="100"/>
        </p:scale>
        <p:origin x="418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34701;&#23458;&#25237;&#36164;&#25991;&#20214;\&#26376;&#25253;\&#19968;&#32423;&#26376;&#25253;&#32479;&#35745;\&#22522;&#37329;&#21215;&#38598;&#32479;&#35745;.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34701;&#23458;&#25237;&#36164;&#25991;&#20214;\&#26376;&#25253;\&#19968;&#32423;&#26376;&#25253;&#32479;&#35745;\&#19978;&#24066;&#24773;&#20917;&#32479;&#35745;.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34701;&#23458;&#25237;&#36164;&#25991;&#20214;\&#26376;&#25253;\&#19968;&#32423;&#26376;&#25253;&#32479;&#35745;\&#20854;&#20182;&#36864;&#20986;&#32479;&#35745;.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34701;&#23458;&#25237;&#36164;&#25991;&#20214;\&#26376;&#25253;\&#19968;&#32423;&#26376;&#25253;&#32479;&#35745;\&#26032;&#19977;&#26495;&#25968;&#25454;&#32479;&#35745;.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package" Target="../embeddings/Microsoft_Excel_Worksheet.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ltLang="zh-CN"/>
              <a:t>11</a:t>
            </a:r>
            <a:r>
              <a:rPr lang="zh-CN"/>
              <a:t>月</a:t>
            </a:r>
            <a:r>
              <a:rPr lang="en-US"/>
              <a:t>-2020</a:t>
            </a:r>
            <a:r>
              <a:rPr lang="zh-CN"/>
              <a:t>年</a:t>
            </a:r>
            <a:r>
              <a:rPr lang="en-US" altLang="zh-CN"/>
              <a:t>11</a:t>
            </a:r>
            <a:r>
              <a:rPr lang="zh-CN"/>
              <a:t>月基金募集情况一览</a:t>
            </a:r>
          </a:p>
        </c:rich>
      </c:tx>
      <c:layout>
        <c:manualLayout>
          <c:xMode val="edge"/>
          <c:yMode val="edge"/>
          <c:x val="0.21941359649122807"/>
          <c:y val="3.4958314698225923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barChart>
        <c:barDir val="col"/>
        <c:grouping val="clustered"/>
        <c:varyColors val="0"/>
        <c:ser>
          <c:idx val="1"/>
          <c:order val="1"/>
          <c:tx>
            <c:strRef>
              <c:f>数据汇总!$C$1</c:f>
              <c:strCache>
                <c:ptCount val="1"/>
                <c:pt idx="0">
                  <c:v>募集金额（亿元）</c:v>
                </c:pt>
              </c:strCache>
            </c:strRef>
          </c:tx>
          <c:spPr>
            <a:solidFill>
              <a:srgbClr val="00B0F0"/>
            </a:solidFill>
            <a:ln>
              <a:solidFill>
                <a:srgbClr val="00B0F0"/>
              </a:solidFill>
            </a:ln>
            <a:effectLst/>
          </c:spPr>
          <c:invertIfNegative val="0"/>
          <c:dLbls>
            <c:dLbl>
              <c:idx val="0"/>
              <c:numFmt formatCode="#,##0.00_);[Red]\(#,##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D9-4F70-98CB-42C0D715292E}"/>
                </c:ext>
              </c:extLst>
            </c:dLbl>
            <c:dLbl>
              <c:idx val="1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7CA-492A-86CC-375BF1E6B243}"/>
                </c:ext>
              </c:extLst>
            </c:dLbl>
            <c:dLbl>
              <c:idx val="12"/>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7CA-492A-86CC-375BF1E6B243}"/>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数据汇总!$A$2:$A$14</c:f>
              <c:numCache>
                <c:formatCode>m/d/yyyy</c:formatCode>
                <c:ptCount val="13"/>
                <c:pt idx="0">
                  <c:v>44165</c:v>
                </c:pt>
                <c:pt idx="1">
                  <c:v>44135</c:v>
                </c:pt>
                <c:pt idx="2">
                  <c:v>44104</c:v>
                </c:pt>
                <c:pt idx="3">
                  <c:v>44074</c:v>
                </c:pt>
                <c:pt idx="4">
                  <c:v>44043</c:v>
                </c:pt>
                <c:pt idx="5">
                  <c:v>44012</c:v>
                </c:pt>
                <c:pt idx="6">
                  <c:v>43982</c:v>
                </c:pt>
                <c:pt idx="7">
                  <c:v>43951</c:v>
                </c:pt>
                <c:pt idx="8">
                  <c:v>43921</c:v>
                </c:pt>
                <c:pt idx="9">
                  <c:v>43890</c:v>
                </c:pt>
                <c:pt idx="10">
                  <c:v>43861</c:v>
                </c:pt>
                <c:pt idx="11">
                  <c:v>43830</c:v>
                </c:pt>
                <c:pt idx="12">
                  <c:v>43799</c:v>
                </c:pt>
              </c:numCache>
            </c:numRef>
          </c:cat>
          <c:val>
            <c:numRef>
              <c:f>数据汇总!$C$2:$C$14</c:f>
              <c:numCache>
                <c:formatCode>0.00</c:formatCode>
                <c:ptCount val="13"/>
                <c:pt idx="0" formatCode="General">
                  <c:v>20.66</c:v>
                </c:pt>
                <c:pt idx="1">
                  <c:v>140.31735</c:v>
                </c:pt>
                <c:pt idx="2">
                  <c:v>105.39</c:v>
                </c:pt>
                <c:pt idx="3">
                  <c:v>179.81960000000001</c:v>
                </c:pt>
                <c:pt idx="4">
                  <c:v>257.17</c:v>
                </c:pt>
                <c:pt idx="5">
                  <c:v>144.80000000000001</c:v>
                </c:pt>
                <c:pt idx="6">
                  <c:v>78.091200999999998</c:v>
                </c:pt>
                <c:pt idx="7">
                  <c:v>120.3</c:v>
                </c:pt>
                <c:pt idx="8">
                  <c:v>139.22800000000001</c:v>
                </c:pt>
                <c:pt idx="9">
                  <c:v>107.01</c:v>
                </c:pt>
                <c:pt idx="10">
                  <c:v>87.634799999999998</c:v>
                </c:pt>
                <c:pt idx="11">
                  <c:v>177.809337</c:v>
                </c:pt>
                <c:pt idx="12">
                  <c:v>174.96209999999999</c:v>
                </c:pt>
              </c:numCache>
            </c:numRef>
          </c:val>
          <c:extLst>
            <c:ext xmlns:c16="http://schemas.microsoft.com/office/drawing/2014/chart" uri="{C3380CC4-5D6E-409C-BE32-E72D297353CC}">
              <c16:uniqueId val="{00000002-87CA-492A-86CC-375BF1E6B243}"/>
            </c:ext>
          </c:extLst>
        </c:ser>
        <c:dLbls>
          <c:showLegendKey val="0"/>
          <c:showVal val="0"/>
          <c:showCatName val="0"/>
          <c:showSerName val="0"/>
          <c:showPercent val="0"/>
          <c:showBubbleSize val="0"/>
        </c:dLbls>
        <c:gapWidth val="169"/>
        <c:axId val="1265280696"/>
        <c:axId val="1265275776"/>
      </c:barChart>
      <c:lineChart>
        <c:grouping val="standard"/>
        <c:varyColors val="0"/>
        <c:ser>
          <c:idx val="0"/>
          <c:order val="0"/>
          <c:tx>
            <c:strRef>
              <c:f>数据汇总!$B$1</c:f>
              <c:strCache>
                <c:ptCount val="1"/>
                <c:pt idx="0">
                  <c:v>募集事件次数</c:v>
                </c:pt>
              </c:strCache>
            </c:strRef>
          </c:tx>
          <c:spPr>
            <a:ln w="19050" cap="rnd">
              <a:solidFill>
                <a:srgbClr val="002060"/>
              </a:solidFill>
              <a:round/>
            </a:ln>
            <a:effectLst/>
          </c:spPr>
          <c:marker>
            <c:symbol val="none"/>
          </c:marker>
          <c:dLbls>
            <c:dLbl>
              <c:idx val="0"/>
              <c:layout>
                <c:manualLayout>
                  <c:x val="-2.923114035087726E-2"/>
                  <c:y val="-7.72104938271604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7CA-492A-86CC-375BF1E6B243}"/>
                </c:ext>
              </c:extLst>
            </c:dLbl>
            <c:dLbl>
              <c:idx val="2"/>
              <c:layout>
                <c:manualLayout>
                  <c:x val="-2.0015497076023393E-2"/>
                  <c:y val="-5.76987654320988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7CA-492A-86CC-375BF1E6B243}"/>
                </c:ext>
              </c:extLst>
            </c:dLbl>
            <c:dLbl>
              <c:idx val="3"/>
              <c:layout>
                <c:manualLayout>
                  <c:x val="-1.8158771929824562E-2"/>
                  <c:y val="-5.76987654320987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7CA-492A-86CC-375BF1E6B243}"/>
                </c:ext>
              </c:extLst>
            </c:dLbl>
            <c:dLbl>
              <c:idx val="4"/>
              <c:layout>
                <c:manualLayout>
                  <c:x val="-6.2456140350877192E-3"/>
                  <c:y val="-6.55382716049382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7CA-492A-86CC-375BF1E6B243}"/>
                </c:ext>
              </c:extLst>
            </c:dLbl>
            <c:dLbl>
              <c:idx val="5"/>
              <c:layout>
                <c:manualLayout>
                  <c:x val="-1.0557602339181286E-2"/>
                  <c:y val="-8.05734567901234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7CA-492A-86CC-375BF1E6B243}"/>
                </c:ext>
              </c:extLst>
            </c:dLbl>
            <c:dLbl>
              <c:idx val="6"/>
              <c:layout>
                <c:manualLayout>
                  <c:x val="-2.1951169590643412E-2"/>
                  <c:y val="-5.65024691358025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7CA-492A-86CC-375BF1E6B243}"/>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数据汇总!$A$2:$A$14</c:f>
              <c:numCache>
                <c:formatCode>m/d/yyyy</c:formatCode>
                <c:ptCount val="13"/>
                <c:pt idx="0">
                  <c:v>44165</c:v>
                </c:pt>
                <c:pt idx="1">
                  <c:v>44135</c:v>
                </c:pt>
                <c:pt idx="2">
                  <c:v>44104</c:v>
                </c:pt>
                <c:pt idx="3">
                  <c:v>44074</c:v>
                </c:pt>
                <c:pt idx="4">
                  <c:v>44043</c:v>
                </c:pt>
                <c:pt idx="5">
                  <c:v>44012</c:v>
                </c:pt>
                <c:pt idx="6">
                  <c:v>43982</c:v>
                </c:pt>
                <c:pt idx="7">
                  <c:v>43951</c:v>
                </c:pt>
                <c:pt idx="8">
                  <c:v>43921</c:v>
                </c:pt>
                <c:pt idx="9">
                  <c:v>43890</c:v>
                </c:pt>
                <c:pt idx="10">
                  <c:v>43861</c:v>
                </c:pt>
                <c:pt idx="11">
                  <c:v>43830</c:v>
                </c:pt>
                <c:pt idx="12">
                  <c:v>43799</c:v>
                </c:pt>
              </c:numCache>
            </c:numRef>
          </c:cat>
          <c:val>
            <c:numRef>
              <c:f>数据汇总!$B$2:$B$14</c:f>
              <c:numCache>
                <c:formatCode>General</c:formatCode>
                <c:ptCount val="13"/>
                <c:pt idx="0">
                  <c:v>16</c:v>
                </c:pt>
                <c:pt idx="1">
                  <c:v>24</c:v>
                </c:pt>
                <c:pt idx="2">
                  <c:v>30</c:v>
                </c:pt>
                <c:pt idx="3">
                  <c:v>39</c:v>
                </c:pt>
                <c:pt idx="4">
                  <c:v>19</c:v>
                </c:pt>
                <c:pt idx="5">
                  <c:v>20</c:v>
                </c:pt>
                <c:pt idx="6">
                  <c:v>16</c:v>
                </c:pt>
                <c:pt idx="7">
                  <c:v>20</c:v>
                </c:pt>
                <c:pt idx="8">
                  <c:v>11</c:v>
                </c:pt>
                <c:pt idx="9">
                  <c:v>5</c:v>
                </c:pt>
                <c:pt idx="10">
                  <c:v>22</c:v>
                </c:pt>
                <c:pt idx="11">
                  <c:v>39</c:v>
                </c:pt>
                <c:pt idx="12">
                  <c:v>26</c:v>
                </c:pt>
              </c:numCache>
            </c:numRef>
          </c:val>
          <c:smooth val="0"/>
          <c:extLst>
            <c:ext xmlns:c16="http://schemas.microsoft.com/office/drawing/2014/chart" uri="{C3380CC4-5D6E-409C-BE32-E72D297353CC}">
              <c16:uniqueId val="{00000009-87CA-492A-86CC-375BF1E6B243}"/>
            </c:ext>
          </c:extLst>
        </c:ser>
        <c:dLbls>
          <c:showLegendKey val="0"/>
          <c:showVal val="0"/>
          <c:showCatName val="0"/>
          <c:showSerName val="0"/>
          <c:showPercent val="0"/>
          <c:showBubbleSize val="0"/>
        </c:dLbls>
        <c:marker val="1"/>
        <c:smooth val="0"/>
        <c:axId val="1563220136"/>
        <c:axId val="1563220464"/>
      </c:lineChart>
      <c:dateAx>
        <c:axId val="1563220136"/>
        <c:scaling>
          <c:orientation val="minMax"/>
        </c:scaling>
        <c:delete val="0"/>
        <c:axPos val="b"/>
        <c:numFmt formatCode="yyyy/m" sourceLinked="0"/>
        <c:majorTickMark val="none"/>
        <c:minorTickMark val="none"/>
        <c:tickLblPos val="nextTo"/>
        <c:spPr>
          <a:noFill/>
          <a:ln w="15875" cap="flat" cmpd="sng" algn="ctr">
            <a:solidFill>
              <a:schemeClr val="tx1">
                <a:alpha val="90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464"/>
        <c:crosses val="autoZero"/>
        <c:auto val="1"/>
        <c:lblOffset val="100"/>
        <c:baseTimeUnit val="months"/>
      </c:dateAx>
      <c:valAx>
        <c:axId val="156322046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563220136"/>
        <c:crosses val="autoZero"/>
        <c:crossBetween val="between"/>
      </c:valAx>
      <c:valAx>
        <c:axId val="1265275776"/>
        <c:scaling>
          <c:orientation val="minMax"/>
          <c:max val="1500"/>
          <c:min val="0"/>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65280696"/>
        <c:crosses val="max"/>
        <c:crossBetween val="between"/>
      </c:valAx>
      <c:dateAx>
        <c:axId val="1265280696"/>
        <c:scaling>
          <c:orientation val="minMax"/>
        </c:scaling>
        <c:delete val="1"/>
        <c:axPos val="b"/>
        <c:numFmt formatCode="m/d/yyyy" sourceLinked="1"/>
        <c:majorTickMark val="out"/>
        <c:minorTickMark val="none"/>
        <c:tickLblPos val="nextTo"/>
        <c:crossAx val="1265275776"/>
        <c:crosses val="autoZero"/>
        <c:auto val="1"/>
        <c:lblOffset val="100"/>
        <c:baseTimeUnit val="months"/>
      </c:dateAx>
      <c:spPr>
        <a:noFill/>
        <a:ln>
          <a:noFill/>
        </a:ln>
        <a:effectLst/>
      </c:spPr>
    </c:plotArea>
    <c:legend>
      <c:legendPos val="tr"/>
      <c:layout>
        <c:manualLayout>
          <c:xMode val="edge"/>
          <c:yMode val="edge"/>
          <c:x val="0.74445643274853801"/>
          <c:y val="8.9446910012499853E-2"/>
          <c:w val="0.20175789473684211"/>
          <c:h val="0.11597481680255961"/>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sz="1200" dirty="0"/>
              <a:t>2019</a:t>
            </a:r>
            <a:r>
              <a:rPr lang="zh-CN" sz="1200" dirty="0"/>
              <a:t>年</a:t>
            </a:r>
            <a:r>
              <a:rPr lang="en-US" altLang="zh-CN" sz="1200" dirty="0"/>
              <a:t>11</a:t>
            </a:r>
            <a:r>
              <a:rPr lang="zh-CN" sz="1200" dirty="0"/>
              <a:t>月</a:t>
            </a:r>
            <a:r>
              <a:rPr lang="en-US" sz="1200" dirty="0"/>
              <a:t>-2020</a:t>
            </a:r>
            <a:r>
              <a:rPr lang="zh-CN" sz="1200" dirty="0"/>
              <a:t>年</a:t>
            </a:r>
            <a:r>
              <a:rPr lang="en-US" altLang="zh-CN" sz="1200" dirty="0"/>
              <a:t>11</a:t>
            </a:r>
            <a:r>
              <a:rPr lang="zh-CN" sz="1200" dirty="0"/>
              <a:t>月</a:t>
            </a:r>
            <a:r>
              <a:rPr lang="en-US" sz="1200" dirty="0"/>
              <a:t>A</a:t>
            </a:r>
            <a:r>
              <a:rPr lang="zh-CN" sz="1200" dirty="0"/>
              <a:t>股</a:t>
            </a:r>
            <a:r>
              <a:rPr lang="en-US" sz="1200" dirty="0"/>
              <a:t>IPO</a:t>
            </a:r>
            <a:r>
              <a:rPr lang="zh-CN" sz="1200" dirty="0"/>
              <a:t>情况及退出基金数量</a:t>
            </a:r>
          </a:p>
        </c:rich>
      </c:tx>
      <c:layout>
        <c:manualLayout>
          <c:xMode val="edge"/>
          <c:yMode val="edge"/>
          <c:x val="0.27764168064736394"/>
          <c:y val="7.714603410158432E-3"/>
        </c:manualLayout>
      </c:layout>
      <c:overlay val="0"/>
      <c:spPr>
        <a:noFill/>
        <a:ln>
          <a:noFill/>
        </a:ln>
        <a:effectLst/>
      </c:spPr>
      <c:txPr>
        <a:bodyPr rot="0" spcFirstLastPara="1" vertOverflow="ellipsis" vert="horz" wrap="square" anchor="ctr" anchorCtr="0"/>
        <a:lstStyle/>
        <a:p>
          <a:pPr>
            <a:defRPr sz="120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1867387467860847E-2"/>
          <c:y val="0.15516358024691357"/>
          <c:w val="0.84265970955218394"/>
          <c:h val="0.61005617283950619"/>
        </c:manualLayout>
      </c:layout>
      <c:areaChart>
        <c:grouping val="standard"/>
        <c:varyColors val="0"/>
        <c:ser>
          <c:idx val="1"/>
          <c:order val="1"/>
          <c:tx>
            <c:strRef>
              <c:f>数据汇总!$H$1</c:f>
              <c:strCache>
                <c:ptCount val="1"/>
                <c:pt idx="0">
                  <c:v>募集资金（亿元）</c:v>
                </c:pt>
              </c:strCache>
            </c:strRef>
          </c:tx>
          <c:spPr>
            <a:solidFill>
              <a:schemeClr val="bg1">
                <a:lumMod val="75000"/>
              </a:schemeClr>
            </a:solidFill>
            <a:ln>
              <a:noFill/>
            </a:ln>
            <a:effectLst/>
          </c:spPr>
          <c:cat>
            <c:numRef>
              <c:f>数据汇总!$F$21:$F$33</c:f>
              <c:numCache>
                <c:formatCode>yyyy"年"m"月"</c:formatCode>
                <c:ptCount val="13"/>
                <c:pt idx="0">
                  <c:v>43799</c:v>
                </c:pt>
                <c:pt idx="1">
                  <c:v>43830</c:v>
                </c:pt>
                <c:pt idx="2">
                  <c:v>43831</c:v>
                </c:pt>
                <c:pt idx="3">
                  <c:v>43890</c:v>
                </c:pt>
                <c:pt idx="4">
                  <c:v>43921</c:v>
                </c:pt>
                <c:pt idx="5">
                  <c:v>43922</c:v>
                </c:pt>
                <c:pt idx="6">
                  <c:v>43982</c:v>
                </c:pt>
                <c:pt idx="7">
                  <c:v>44012</c:v>
                </c:pt>
                <c:pt idx="8">
                  <c:v>44043</c:v>
                </c:pt>
                <c:pt idx="9">
                  <c:v>44074</c:v>
                </c:pt>
                <c:pt idx="10">
                  <c:v>44104</c:v>
                </c:pt>
                <c:pt idx="11">
                  <c:v>44105</c:v>
                </c:pt>
                <c:pt idx="12">
                  <c:v>44165</c:v>
                </c:pt>
              </c:numCache>
            </c:numRef>
          </c:cat>
          <c:val>
            <c:numRef>
              <c:f>数据汇总!$H$21:$H$33</c:f>
              <c:numCache>
                <c:formatCode>0_);[Red]\(0\)</c:formatCode>
                <c:ptCount val="13"/>
                <c:pt idx="0">
                  <c:v>402.34</c:v>
                </c:pt>
                <c:pt idx="1">
                  <c:v>505.99902761669995</c:v>
                </c:pt>
                <c:pt idx="2">
                  <c:v>416.62</c:v>
                </c:pt>
                <c:pt idx="3">
                  <c:v>269.99244115710002</c:v>
                </c:pt>
                <c:pt idx="4">
                  <c:v>99.61</c:v>
                </c:pt>
                <c:pt idx="5">
                  <c:v>185.85</c:v>
                </c:pt>
                <c:pt idx="6">
                  <c:v>161.1</c:v>
                </c:pt>
                <c:pt idx="7">
                  <c:v>260.56</c:v>
                </c:pt>
                <c:pt idx="8">
                  <c:v>1098.1300000000001</c:v>
                </c:pt>
                <c:pt idx="9">
                  <c:v>630.58000000000004</c:v>
                </c:pt>
                <c:pt idx="10">
                  <c:v>530.44264752780009</c:v>
                </c:pt>
                <c:pt idx="11">
                  <c:v>394.65238078869993</c:v>
                </c:pt>
                <c:pt idx="12">
                  <c:v>286.68</c:v>
                </c:pt>
              </c:numCache>
            </c:numRef>
          </c:val>
          <c:extLst>
            <c:ext xmlns:c16="http://schemas.microsoft.com/office/drawing/2014/chart" uri="{C3380CC4-5D6E-409C-BE32-E72D297353CC}">
              <c16:uniqueId val="{00000000-84EC-40E4-8328-E46CD9AFC10B}"/>
            </c:ext>
          </c:extLst>
        </c:ser>
        <c:dLbls>
          <c:showLegendKey val="0"/>
          <c:showVal val="0"/>
          <c:showCatName val="0"/>
          <c:showSerName val="0"/>
          <c:showPercent val="0"/>
          <c:showBubbleSize val="0"/>
        </c:dLbls>
        <c:axId val="751323792"/>
        <c:axId val="751325104"/>
      </c:areaChart>
      <c:lineChart>
        <c:grouping val="standard"/>
        <c:varyColors val="0"/>
        <c:ser>
          <c:idx val="0"/>
          <c:order val="0"/>
          <c:tx>
            <c:strRef>
              <c:f>数据汇总!$G$1</c:f>
              <c:strCache>
                <c:ptCount val="1"/>
                <c:pt idx="0">
                  <c:v>IPO数量</c:v>
                </c:pt>
              </c:strCache>
            </c:strRef>
          </c:tx>
          <c:spPr>
            <a:ln w="19050" cap="rnd">
              <a:solidFill>
                <a:srgbClr val="0070C0"/>
              </a:solidFill>
              <a:round/>
            </a:ln>
            <a:effectLst/>
          </c:spPr>
          <c:marker>
            <c:symbol val="none"/>
          </c:marker>
          <c:dLbls>
            <c:dLbl>
              <c:idx val="0"/>
              <c:layout>
                <c:manualLayout>
                  <c:x val="0"/>
                  <c:y val="-3.85730170507921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4EC-40E4-8328-E46CD9AFC10B}"/>
                </c:ext>
              </c:extLst>
            </c:dLbl>
            <c:dLbl>
              <c:idx val="1"/>
              <c:layout>
                <c:manualLayout>
                  <c:x val="0"/>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4EC-40E4-8328-E46CD9AFC10B}"/>
                </c:ext>
              </c:extLst>
            </c:dLbl>
            <c:dLbl>
              <c:idx val="2"/>
              <c:layout>
                <c:manualLayout>
                  <c:x val="-3.4093259561246594E-3"/>
                  <c:y val="-5.01449221660298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4EC-40E4-8328-E46CD9AFC10B}"/>
                </c:ext>
              </c:extLst>
            </c:dLbl>
            <c:dLbl>
              <c:idx val="3"/>
              <c:layout>
                <c:manualLayout>
                  <c:x val="-3.4093259561246594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4EC-40E4-8328-E46CD9AFC10B}"/>
                </c:ext>
              </c:extLst>
            </c:dLbl>
            <c:dLbl>
              <c:idx val="4"/>
              <c:layout>
                <c:manualLayout>
                  <c:x val="-1.2500717429769274E-16"/>
                  <c:y val="-4.243031875587137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4EC-40E4-8328-E46CD9AFC10B}"/>
                </c:ext>
              </c:extLst>
            </c:dLbl>
            <c:dLbl>
              <c:idx val="5"/>
              <c:layout>
                <c:manualLayout>
                  <c:x val="-5.1139889341869889E-3"/>
                  <c:y val="-3.4715715345712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4EC-40E4-8328-E46CD9AFC10B}"/>
                </c:ext>
              </c:extLst>
            </c:dLbl>
            <c:dLbl>
              <c:idx val="6"/>
              <c:layout>
                <c:manualLayout>
                  <c:x val="-5.1139889341869889E-3"/>
                  <c:y val="-3.4715715345713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4EC-40E4-8328-E46CD9AFC10B}"/>
                </c:ext>
              </c:extLst>
            </c:dLbl>
            <c:dLbl>
              <c:idx val="7"/>
              <c:layout>
                <c:manualLayout>
                  <c:x val="-1.0227977868373978E-2"/>
                  <c:y val="-6.17168272812674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4EC-40E4-8328-E46CD9AFC10B}"/>
                </c:ext>
              </c:extLst>
            </c:dLbl>
            <c:dLbl>
              <c:idx val="8"/>
              <c:layout>
                <c:manualLayout>
                  <c:x val="-2.72746076489974E-2"/>
                  <c:y val="-4.62876204609506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4EC-40E4-8328-E46CD9AFC10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数据汇总!$F$21:$F$33</c:f>
              <c:numCache>
                <c:formatCode>yyyy"年"m"月"</c:formatCode>
                <c:ptCount val="13"/>
                <c:pt idx="0">
                  <c:v>43799</c:v>
                </c:pt>
                <c:pt idx="1">
                  <c:v>43830</c:v>
                </c:pt>
                <c:pt idx="2">
                  <c:v>43831</c:v>
                </c:pt>
                <c:pt idx="3">
                  <c:v>43890</c:v>
                </c:pt>
                <c:pt idx="4">
                  <c:v>43921</c:v>
                </c:pt>
                <c:pt idx="5">
                  <c:v>43922</c:v>
                </c:pt>
                <c:pt idx="6">
                  <c:v>43982</c:v>
                </c:pt>
                <c:pt idx="7">
                  <c:v>44012</c:v>
                </c:pt>
                <c:pt idx="8">
                  <c:v>44043</c:v>
                </c:pt>
                <c:pt idx="9">
                  <c:v>44074</c:v>
                </c:pt>
                <c:pt idx="10">
                  <c:v>44104</c:v>
                </c:pt>
                <c:pt idx="11">
                  <c:v>44105</c:v>
                </c:pt>
                <c:pt idx="12">
                  <c:v>44165</c:v>
                </c:pt>
              </c:numCache>
            </c:numRef>
          </c:cat>
          <c:val>
            <c:numRef>
              <c:f>数据汇总!$G$21:$G$33</c:f>
              <c:numCache>
                <c:formatCode>General</c:formatCode>
                <c:ptCount val="13"/>
                <c:pt idx="0">
                  <c:v>31</c:v>
                </c:pt>
                <c:pt idx="1">
                  <c:v>27</c:v>
                </c:pt>
                <c:pt idx="2">
                  <c:v>16</c:v>
                </c:pt>
                <c:pt idx="3">
                  <c:v>22</c:v>
                </c:pt>
                <c:pt idx="4">
                  <c:v>13</c:v>
                </c:pt>
                <c:pt idx="5">
                  <c:v>24</c:v>
                </c:pt>
                <c:pt idx="6">
                  <c:v>18</c:v>
                </c:pt>
                <c:pt idx="7">
                  <c:v>26</c:v>
                </c:pt>
                <c:pt idx="8">
                  <c:v>82</c:v>
                </c:pt>
                <c:pt idx="9">
                  <c:v>59</c:v>
                </c:pt>
                <c:pt idx="10">
                  <c:v>67</c:v>
                </c:pt>
                <c:pt idx="11">
                  <c:v>26</c:v>
                </c:pt>
                <c:pt idx="12">
                  <c:v>21</c:v>
                </c:pt>
              </c:numCache>
            </c:numRef>
          </c:val>
          <c:smooth val="0"/>
          <c:extLst>
            <c:ext xmlns:c16="http://schemas.microsoft.com/office/drawing/2014/chart" uri="{C3380CC4-5D6E-409C-BE32-E72D297353CC}">
              <c16:uniqueId val="{0000000A-84EC-40E4-8328-E46CD9AFC10B}"/>
            </c:ext>
          </c:extLst>
        </c:ser>
        <c:ser>
          <c:idx val="2"/>
          <c:order val="2"/>
          <c:tx>
            <c:strRef>
              <c:f>数据汇总!$I$1</c:f>
              <c:strCache>
                <c:ptCount val="1"/>
                <c:pt idx="0">
                  <c:v>退出基金数量</c:v>
                </c:pt>
              </c:strCache>
            </c:strRef>
          </c:tx>
          <c:spPr>
            <a:ln w="19050" cap="rnd">
              <a:solidFill>
                <a:srgbClr val="00B0F0"/>
              </a:solidFill>
              <a:round/>
            </a:ln>
            <a:effectLst/>
          </c:spPr>
          <c:marker>
            <c:symbol val="none"/>
          </c:marker>
          <c:dLbls>
            <c:dLbl>
              <c:idx val="0"/>
              <c:layout>
                <c:manualLayout>
                  <c:x val="-1.5665450092098156E-3"/>
                  <c:y val="-1.89499817309687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4EC-40E4-8328-E46CD9AFC10B}"/>
                </c:ext>
              </c:extLst>
            </c:dLbl>
            <c:dLbl>
              <c:idx val="1"/>
              <c:layout>
                <c:manualLayout>
                  <c:x val="-1.0225830261472483E-2"/>
                  <c:y val="-5.25300710077610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4EC-40E4-8328-E46CD9AFC10B}"/>
                </c:ext>
              </c:extLst>
            </c:dLbl>
            <c:dLbl>
              <c:idx val="2"/>
              <c:layout>
                <c:manualLayout>
                  <c:x val="-1.6092389210729204E-2"/>
                  <c:y val="-5.05012345679012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4EC-40E4-8328-E46CD9AFC10B}"/>
                </c:ext>
              </c:extLst>
            </c:dLbl>
            <c:dLbl>
              <c:idx val="3"/>
              <c:layout>
                <c:manualLayout>
                  <c:x val="-2.1166450248715243E-2"/>
                  <c:y val="-4.21243827160494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84EC-40E4-8328-E46CD9AFC10B}"/>
                </c:ext>
              </c:extLst>
            </c:dLbl>
            <c:dLbl>
              <c:idx val="4"/>
              <c:layout>
                <c:manualLayout>
                  <c:x val="-3.0729838702641409E-2"/>
                  <c:y val="-3.82872122551638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4EC-40E4-8328-E46CD9AFC10B}"/>
                </c:ext>
              </c:extLst>
            </c:dLbl>
            <c:dLbl>
              <c:idx val="5"/>
              <c:layout>
                <c:manualLayout>
                  <c:x val="-2.5652090634917288E-2"/>
                  <c:y val="-4.24275852349780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84EC-40E4-8328-E46CD9AFC10B}"/>
                </c:ext>
              </c:extLst>
            </c:dLbl>
            <c:dLbl>
              <c:idx val="6"/>
              <c:layout>
                <c:manualLayout>
                  <c:x val="-2.3551462634391535E-2"/>
                  <c:y val="-6.17432513165699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84EC-40E4-8328-E46CD9AFC10B}"/>
                </c:ext>
              </c:extLst>
            </c:dLbl>
            <c:dLbl>
              <c:idx val="7"/>
              <c:layout>
                <c:manualLayout>
                  <c:x val="-2.1106751603386511E-2"/>
                  <c:y val="-5.01422594038606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84EC-40E4-8328-E46CD9AFC10B}"/>
                </c:ext>
              </c:extLst>
            </c:dLbl>
            <c:dLbl>
              <c:idx val="8"/>
              <c:layout>
                <c:manualLayout>
                  <c:x val="-2.4581240143658919E-2"/>
                  <c:y val="8.594068198916493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84EC-40E4-8328-E46CD9AFC10B}"/>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数据汇总!$F$21:$F$33</c:f>
              <c:numCache>
                <c:formatCode>yyyy"年"m"月"</c:formatCode>
                <c:ptCount val="13"/>
                <c:pt idx="0">
                  <c:v>43799</c:v>
                </c:pt>
                <c:pt idx="1">
                  <c:v>43830</c:v>
                </c:pt>
                <c:pt idx="2">
                  <c:v>43831</c:v>
                </c:pt>
                <c:pt idx="3">
                  <c:v>43890</c:v>
                </c:pt>
                <c:pt idx="4">
                  <c:v>43921</c:v>
                </c:pt>
                <c:pt idx="5">
                  <c:v>43922</c:v>
                </c:pt>
                <c:pt idx="6">
                  <c:v>43982</c:v>
                </c:pt>
                <c:pt idx="7">
                  <c:v>44012</c:v>
                </c:pt>
                <c:pt idx="8">
                  <c:v>44043</c:v>
                </c:pt>
                <c:pt idx="9">
                  <c:v>44074</c:v>
                </c:pt>
                <c:pt idx="10">
                  <c:v>44104</c:v>
                </c:pt>
                <c:pt idx="11">
                  <c:v>44105</c:v>
                </c:pt>
                <c:pt idx="12">
                  <c:v>44165</c:v>
                </c:pt>
              </c:numCache>
            </c:numRef>
          </c:cat>
          <c:val>
            <c:numRef>
              <c:f>数据汇总!$I$21:$I$33</c:f>
              <c:numCache>
                <c:formatCode>General</c:formatCode>
                <c:ptCount val="13"/>
                <c:pt idx="0">
                  <c:v>135</c:v>
                </c:pt>
                <c:pt idx="1">
                  <c:v>55</c:v>
                </c:pt>
                <c:pt idx="2">
                  <c:v>69</c:v>
                </c:pt>
                <c:pt idx="3">
                  <c:v>72</c:v>
                </c:pt>
                <c:pt idx="4">
                  <c:v>48</c:v>
                </c:pt>
                <c:pt idx="5">
                  <c:v>90</c:v>
                </c:pt>
                <c:pt idx="6">
                  <c:v>66</c:v>
                </c:pt>
                <c:pt idx="7">
                  <c:v>109</c:v>
                </c:pt>
                <c:pt idx="8">
                  <c:v>273</c:v>
                </c:pt>
                <c:pt idx="9">
                  <c:v>209</c:v>
                </c:pt>
                <c:pt idx="10">
                  <c:v>206</c:v>
                </c:pt>
                <c:pt idx="11">
                  <c:v>93</c:v>
                </c:pt>
                <c:pt idx="12">
                  <c:v>68</c:v>
                </c:pt>
              </c:numCache>
            </c:numRef>
          </c:val>
          <c:smooth val="0"/>
          <c:extLst>
            <c:ext xmlns:c16="http://schemas.microsoft.com/office/drawing/2014/chart" uri="{C3380CC4-5D6E-409C-BE32-E72D297353CC}">
              <c16:uniqueId val="{00000014-84EC-40E4-8328-E46CD9AFC10B}"/>
            </c:ext>
          </c:extLst>
        </c:ser>
        <c:dLbls>
          <c:showLegendKey val="0"/>
          <c:showVal val="0"/>
          <c:showCatName val="0"/>
          <c:showSerName val="0"/>
          <c:showPercent val="0"/>
          <c:showBubbleSize val="0"/>
        </c:dLbls>
        <c:marker val="1"/>
        <c:smooth val="0"/>
        <c:axId val="754309336"/>
        <c:axId val="754306056"/>
      </c:lineChart>
      <c:catAx>
        <c:axId val="751323792"/>
        <c:scaling>
          <c:orientation val="minMax"/>
        </c:scaling>
        <c:delete val="0"/>
        <c:axPos val="b"/>
        <c:numFmt formatCode="yyyy&quot;年&quot;m&quot;月&quot;" sourceLinked="1"/>
        <c:majorTickMark val="cross"/>
        <c:minorTickMark val="none"/>
        <c:tickLblPos val="nextTo"/>
        <c:spPr>
          <a:noFill/>
          <a:ln w="6350"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5104"/>
        <c:crosses val="autoZero"/>
        <c:auto val="0"/>
        <c:lblAlgn val="ctr"/>
        <c:lblOffset val="100"/>
        <c:noMultiLvlLbl val="1"/>
      </c:catAx>
      <c:valAx>
        <c:axId val="751325104"/>
        <c:scaling>
          <c:orientation val="minMax"/>
          <c:max val="1100"/>
          <c:min val="0"/>
        </c:scaling>
        <c:delete val="0"/>
        <c:axPos val="l"/>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1323792"/>
        <c:crosses val="autoZero"/>
        <c:crossBetween val="between"/>
      </c:valAx>
      <c:valAx>
        <c:axId val="754306056"/>
        <c:scaling>
          <c:orientation val="minMax"/>
          <c:max val="280"/>
          <c:min val="0"/>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754309336"/>
        <c:crosses val="max"/>
        <c:crossBetween val="between"/>
      </c:valAx>
      <c:dateAx>
        <c:axId val="754309336"/>
        <c:scaling>
          <c:orientation val="minMax"/>
        </c:scaling>
        <c:delete val="1"/>
        <c:axPos val="b"/>
        <c:numFmt formatCode="yyyy&quot;年&quot;m&quot;月&quot;" sourceLinked="1"/>
        <c:majorTickMark val="out"/>
        <c:minorTickMark val="none"/>
        <c:tickLblPos val="nextTo"/>
        <c:crossAx val="754306056"/>
        <c:crosses val="autoZero"/>
        <c:auto val="1"/>
        <c:lblOffset val="100"/>
        <c:baseTimeUnit val="days"/>
        <c:majorUnit val="1"/>
        <c:minorUnit val="1"/>
      </c:dateAx>
      <c:spPr>
        <a:noFill/>
        <a:ln>
          <a:noFill/>
        </a:ln>
        <a:effectLst/>
      </c:spPr>
    </c:plotArea>
    <c:legend>
      <c:legendPos val="tr"/>
      <c:layout>
        <c:manualLayout>
          <c:xMode val="edge"/>
          <c:yMode val="edge"/>
          <c:x val="0.17895364028094457"/>
          <c:y val="8.5667026175284905E-2"/>
          <c:w val="0.63895377019931487"/>
          <c:h val="0.12681002335324659"/>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a:t>
            </a:r>
            <a:r>
              <a:rPr lang="zh-CN"/>
              <a:t>年</a:t>
            </a:r>
            <a:r>
              <a:rPr lang="en-US" altLang="zh-CN"/>
              <a:t>11</a:t>
            </a:r>
            <a:r>
              <a:rPr lang="zh-CN"/>
              <a:t>月</a:t>
            </a:r>
            <a:r>
              <a:rPr lang="en-US"/>
              <a:t>-2020</a:t>
            </a:r>
            <a:r>
              <a:rPr lang="zh-CN"/>
              <a:t>年</a:t>
            </a:r>
            <a:r>
              <a:rPr lang="en-US" altLang="zh-CN"/>
              <a:t>11</a:t>
            </a:r>
            <a:r>
              <a:rPr lang="zh-CN"/>
              <a:t>月其他退出事件统计</a:t>
            </a:r>
          </a:p>
        </c:rich>
      </c:tx>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5.6166687424177429E-2"/>
          <c:y val="0.19125632147843469"/>
          <c:w val="0.91805709699292859"/>
          <c:h val="0.63006660245282264"/>
        </c:manualLayout>
      </c:layout>
      <c:lineChart>
        <c:grouping val="standard"/>
        <c:varyColors val="0"/>
        <c:ser>
          <c:idx val="0"/>
          <c:order val="0"/>
          <c:tx>
            <c:strRef>
              <c:f>数据汇总!$H$1</c:f>
              <c:strCache>
                <c:ptCount val="1"/>
                <c:pt idx="0">
                  <c:v>M&amp;A</c:v>
                </c:pt>
              </c:strCache>
            </c:strRef>
          </c:tx>
          <c:spPr>
            <a:ln w="19050" cap="rnd">
              <a:solidFill>
                <a:srgbClr val="0070C0"/>
              </a:solidFill>
              <a:round/>
            </a:ln>
            <a:effectLst/>
          </c:spPr>
          <c:marker>
            <c:symbol val="none"/>
          </c:marker>
          <c:dLbls>
            <c:dLbl>
              <c:idx val="0"/>
              <c:layout>
                <c:manualLayout>
                  <c:x val="-1.9843750000000011E-2"/>
                  <c:y val="-5.09567901234567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D0E-4C0A-B47E-D2147C85D46A}"/>
                </c:ext>
              </c:extLst>
            </c:dLbl>
            <c:dLbl>
              <c:idx val="12"/>
              <c:layout>
                <c:manualLayout>
                  <c:x val="-1.3229166666666667E-2"/>
                  <c:y val="-4.70370370370371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D0E-4C0A-B47E-D2147C85D46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数据汇总!$F$21:$F$33</c:f>
              <c:numCache>
                <c:formatCode>yyyy/mm</c:formatCode>
                <c:ptCount val="13"/>
                <c:pt idx="0">
                  <c:v>43770</c:v>
                </c:pt>
                <c:pt idx="1">
                  <c:v>43830</c:v>
                </c:pt>
                <c:pt idx="2">
                  <c:v>43861</c:v>
                </c:pt>
                <c:pt idx="3">
                  <c:v>43890</c:v>
                </c:pt>
                <c:pt idx="4">
                  <c:v>43921</c:v>
                </c:pt>
                <c:pt idx="5">
                  <c:v>43951</c:v>
                </c:pt>
                <c:pt idx="6">
                  <c:v>43982</c:v>
                </c:pt>
                <c:pt idx="7">
                  <c:v>44012</c:v>
                </c:pt>
                <c:pt idx="8">
                  <c:v>44043</c:v>
                </c:pt>
                <c:pt idx="9">
                  <c:v>44074</c:v>
                </c:pt>
                <c:pt idx="10">
                  <c:v>44104</c:v>
                </c:pt>
                <c:pt idx="11">
                  <c:v>44135</c:v>
                </c:pt>
                <c:pt idx="12">
                  <c:v>44165</c:v>
                </c:pt>
              </c:numCache>
            </c:numRef>
          </c:cat>
          <c:val>
            <c:numRef>
              <c:f>数据汇总!$H$21:$H$33</c:f>
              <c:numCache>
                <c:formatCode>General</c:formatCode>
                <c:ptCount val="13"/>
                <c:pt idx="0">
                  <c:v>16</c:v>
                </c:pt>
                <c:pt idx="1">
                  <c:v>15</c:v>
                </c:pt>
                <c:pt idx="2">
                  <c:v>19</c:v>
                </c:pt>
                <c:pt idx="3">
                  <c:v>4</c:v>
                </c:pt>
                <c:pt idx="4">
                  <c:v>36</c:v>
                </c:pt>
                <c:pt idx="5">
                  <c:v>29</c:v>
                </c:pt>
                <c:pt idx="6">
                  <c:v>12</c:v>
                </c:pt>
                <c:pt idx="7">
                  <c:v>24</c:v>
                </c:pt>
                <c:pt idx="8">
                  <c:v>35</c:v>
                </c:pt>
                <c:pt idx="9">
                  <c:v>61</c:v>
                </c:pt>
                <c:pt idx="10">
                  <c:v>38</c:v>
                </c:pt>
                <c:pt idx="11">
                  <c:v>14</c:v>
                </c:pt>
                <c:pt idx="12">
                  <c:v>12</c:v>
                </c:pt>
              </c:numCache>
            </c:numRef>
          </c:val>
          <c:smooth val="0"/>
          <c:extLst>
            <c:ext xmlns:c16="http://schemas.microsoft.com/office/drawing/2014/chart" uri="{C3380CC4-5D6E-409C-BE32-E72D297353CC}">
              <c16:uniqueId val="{00000002-5D0E-4C0A-B47E-D2147C85D46A}"/>
            </c:ext>
          </c:extLst>
        </c:ser>
        <c:ser>
          <c:idx val="1"/>
          <c:order val="1"/>
          <c:tx>
            <c:strRef>
              <c:f>数据汇总!$I$1</c:f>
              <c:strCache>
                <c:ptCount val="1"/>
                <c:pt idx="0">
                  <c:v>股权转让</c:v>
                </c:pt>
              </c:strCache>
            </c:strRef>
          </c:tx>
          <c:spPr>
            <a:ln w="19050" cap="rnd">
              <a:solidFill>
                <a:srgbClr val="00B0F0"/>
              </a:solidFill>
              <a:round/>
            </a:ln>
            <a:effectLst/>
          </c:spPr>
          <c:marker>
            <c:symbol val="none"/>
          </c:marker>
          <c:dLbls>
            <c:dLbl>
              <c:idx val="0"/>
              <c:layout>
                <c:manualLayout>
                  <c:x val="-4.409722222222222E-3"/>
                  <c:y val="3.91975308641975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D0E-4C0A-B47E-D2147C85D46A}"/>
                </c:ext>
              </c:extLst>
            </c:dLbl>
            <c:dLbl>
              <c:idx val="12"/>
              <c:layout>
                <c:manualLayout>
                  <c:x val="-4.409722222222222E-3"/>
                  <c:y val="3.527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D0E-4C0A-B47E-D2147C85D46A}"/>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数据汇总!$F$21:$F$33</c:f>
              <c:numCache>
                <c:formatCode>yyyy/mm</c:formatCode>
                <c:ptCount val="13"/>
                <c:pt idx="0">
                  <c:v>43770</c:v>
                </c:pt>
                <c:pt idx="1">
                  <c:v>43830</c:v>
                </c:pt>
                <c:pt idx="2">
                  <c:v>43861</c:v>
                </c:pt>
                <c:pt idx="3">
                  <c:v>43890</c:v>
                </c:pt>
                <c:pt idx="4">
                  <c:v>43921</c:v>
                </c:pt>
                <c:pt idx="5">
                  <c:v>43951</c:v>
                </c:pt>
                <c:pt idx="6">
                  <c:v>43982</c:v>
                </c:pt>
                <c:pt idx="7">
                  <c:v>44012</c:v>
                </c:pt>
                <c:pt idx="8">
                  <c:v>44043</c:v>
                </c:pt>
                <c:pt idx="9">
                  <c:v>44074</c:v>
                </c:pt>
                <c:pt idx="10">
                  <c:v>44104</c:v>
                </c:pt>
                <c:pt idx="11">
                  <c:v>44135</c:v>
                </c:pt>
                <c:pt idx="12">
                  <c:v>44165</c:v>
                </c:pt>
              </c:numCache>
            </c:numRef>
          </c:cat>
          <c:val>
            <c:numRef>
              <c:f>数据汇总!$I$21:$I$33</c:f>
              <c:numCache>
                <c:formatCode>General</c:formatCode>
                <c:ptCount val="13"/>
                <c:pt idx="0">
                  <c:v>12</c:v>
                </c:pt>
                <c:pt idx="1">
                  <c:v>19</c:v>
                </c:pt>
                <c:pt idx="2">
                  <c:v>32</c:v>
                </c:pt>
                <c:pt idx="3">
                  <c:v>11</c:v>
                </c:pt>
                <c:pt idx="4">
                  <c:v>18</c:v>
                </c:pt>
                <c:pt idx="5">
                  <c:v>23</c:v>
                </c:pt>
                <c:pt idx="6">
                  <c:v>21</c:v>
                </c:pt>
                <c:pt idx="7">
                  <c:v>30</c:v>
                </c:pt>
                <c:pt idx="8">
                  <c:v>43</c:v>
                </c:pt>
                <c:pt idx="9">
                  <c:v>7</c:v>
                </c:pt>
                <c:pt idx="10">
                  <c:v>0</c:v>
                </c:pt>
                <c:pt idx="11">
                  <c:v>1</c:v>
                </c:pt>
                <c:pt idx="12">
                  <c:v>11</c:v>
                </c:pt>
              </c:numCache>
            </c:numRef>
          </c:val>
          <c:smooth val="0"/>
          <c:extLst>
            <c:ext xmlns:c16="http://schemas.microsoft.com/office/drawing/2014/chart" uri="{C3380CC4-5D6E-409C-BE32-E72D297353CC}">
              <c16:uniqueId val="{00000005-5D0E-4C0A-B47E-D2147C85D46A}"/>
            </c:ext>
          </c:extLst>
        </c:ser>
        <c:dLbls>
          <c:showLegendKey val="0"/>
          <c:showVal val="0"/>
          <c:showCatName val="0"/>
          <c:showSerName val="0"/>
          <c:showPercent val="0"/>
          <c:showBubbleSize val="0"/>
        </c:dLbls>
        <c:smooth val="0"/>
        <c:axId val="884899040"/>
        <c:axId val="884898384"/>
      </c:lineChart>
      <c:catAx>
        <c:axId val="884899040"/>
        <c:scaling>
          <c:orientation val="minMax"/>
        </c:scaling>
        <c:delete val="0"/>
        <c:axPos val="b"/>
        <c:numFmt formatCode="yyyy/mm"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8384"/>
        <c:crosses val="autoZero"/>
        <c:auto val="0"/>
        <c:lblAlgn val="ctr"/>
        <c:lblOffset val="100"/>
        <c:noMultiLvlLbl val="1"/>
      </c:catAx>
      <c:valAx>
        <c:axId val="88489838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884899040"/>
        <c:crosses val="autoZero"/>
        <c:crossBetween val="between"/>
      </c:valAx>
      <c:spPr>
        <a:noFill/>
        <a:ln>
          <a:noFill/>
        </a:ln>
        <a:effectLst/>
      </c:spPr>
    </c:plotArea>
    <c:legend>
      <c:legendPos val="t"/>
      <c:layout>
        <c:manualLayout>
          <c:xMode val="edge"/>
          <c:yMode val="edge"/>
          <c:x val="0.61473999999999995"/>
          <c:y val="0.13464783950617285"/>
          <c:w val="0.33116740740740741"/>
          <c:h val="8.1667088820482819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900" b="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r>
              <a:rPr lang="en-US"/>
              <a:t>2019.11-2020.11</a:t>
            </a:r>
            <a:r>
              <a:rPr lang="zh-CN"/>
              <a:t>新三板新挂牌及摘牌情况</a:t>
            </a:r>
          </a:p>
        </c:rich>
      </c:tx>
      <c:layout>
        <c:manualLayout>
          <c:xMode val="edge"/>
          <c:yMode val="edge"/>
          <c:x val="0.27150632182426104"/>
          <c:y val="2.3088635210168695E-2"/>
        </c:manualLayout>
      </c:layout>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title>
    <c:autoTitleDeleted val="0"/>
    <c:plotArea>
      <c:layout>
        <c:manualLayout>
          <c:layoutTarget val="inner"/>
          <c:xMode val="edge"/>
          <c:yMode val="edge"/>
          <c:x val="8.6900481189851275E-2"/>
          <c:y val="0.12195630475767993"/>
          <c:w val="0.88254396325459317"/>
          <c:h val="0.69295380501045856"/>
        </c:manualLayout>
      </c:layout>
      <c:barChart>
        <c:barDir val="col"/>
        <c:grouping val="clustered"/>
        <c:varyColors val="0"/>
        <c:ser>
          <c:idx val="0"/>
          <c:order val="0"/>
          <c:tx>
            <c:strRef>
              <c:f>'2017年9月摘牌公司情况一览'!$J$1</c:f>
              <c:strCache>
                <c:ptCount val="1"/>
                <c:pt idx="0">
                  <c:v>挂牌家数</c:v>
                </c:pt>
              </c:strCache>
            </c:strRef>
          </c:tx>
          <c:spPr>
            <a:solidFill>
              <a:srgbClr val="0070C0">
                <a:alpha val="70000"/>
              </a:srgbClr>
            </a:solidFill>
            <a:ln>
              <a:no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formatCode="m/d/yyyy">
                  <c:v>44165</c:v>
                </c:pt>
                <c:pt idx="1">
                  <c:v>44135</c:v>
                </c:pt>
                <c:pt idx="2">
                  <c:v>44104</c:v>
                </c:pt>
                <c:pt idx="3">
                  <c:v>44044</c:v>
                </c:pt>
                <c:pt idx="4">
                  <c:v>44043</c:v>
                </c:pt>
                <c:pt idx="5">
                  <c:v>43983</c:v>
                </c:pt>
                <c:pt idx="6">
                  <c:v>43982</c:v>
                </c:pt>
                <c:pt idx="7">
                  <c:v>43951</c:v>
                </c:pt>
                <c:pt idx="8">
                  <c:v>43921</c:v>
                </c:pt>
                <c:pt idx="9">
                  <c:v>43890</c:v>
                </c:pt>
                <c:pt idx="10">
                  <c:v>43861</c:v>
                </c:pt>
                <c:pt idx="11">
                  <c:v>43830</c:v>
                </c:pt>
                <c:pt idx="12">
                  <c:v>43799</c:v>
                </c:pt>
              </c:numCache>
            </c:numRef>
          </c:cat>
          <c:val>
            <c:numRef>
              <c:f>'2017年9月摘牌公司情况一览'!$J$2:$J$14</c:f>
              <c:numCache>
                <c:formatCode>General</c:formatCode>
                <c:ptCount val="13"/>
                <c:pt idx="0">
                  <c:v>10</c:v>
                </c:pt>
                <c:pt idx="1">
                  <c:v>9</c:v>
                </c:pt>
                <c:pt idx="2">
                  <c:v>11</c:v>
                </c:pt>
                <c:pt idx="3">
                  <c:v>10</c:v>
                </c:pt>
                <c:pt idx="4">
                  <c:v>13</c:v>
                </c:pt>
                <c:pt idx="5">
                  <c:v>7</c:v>
                </c:pt>
                <c:pt idx="6">
                  <c:v>10</c:v>
                </c:pt>
                <c:pt idx="7">
                  <c:v>13</c:v>
                </c:pt>
                <c:pt idx="8">
                  <c:v>12</c:v>
                </c:pt>
                <c:pt idx="9">
                  <c:v>13</c:v>
                </c:pt>
                <c:pt idx="10">
                  <c:v>9</c:v>
                </c:pt>
                <c:pt idx="11">
                  <c:v>16</c:v>
                </c:pt>
                <c:pt idx="12">
                  <c:v>13</c:v>
                </c:pt>
              </c:numCache>
            </c:numRef>
          </c:val>
          <c:extLst>
            <c:ext xmlns:c16="http://schemas.microsoft.com/office/drawing/2014/chart" uri="{C3380CC4-5D6E-409C-BE32-E72D297353CC}">
              <c16:uniqueId val="{00000000-B58F-4762-9470-2B3F3738AC07}"/>
            </c:ext>
          </c:extLst>
        </c:ser>
        <c:ser>
          <c:idx val="1"/>
          <c:order val="1"/>
          <c:tx>
            <c:strRef>
              <c:f>'2017年9月摘牌公司情况一览'!$K$1</c:f>
              <c:strCache>
                <c:ptCount val="1"/>
                <c:pt idx="0">
                  <c:v>摘牌家数</c:v>
                </c:pt>
              </c:strCache>
            </c:strRef>
          </c:tx>
          <c:spPr>
            <a:solidFill>
              <a:srgbClr val="FF0000">
                <a:alpha val="70000"/>
              </a:srgbClr>
            </a:solidFill>
            <a:ln>
              <a:solidFill>
                <a:srgbClr val="FF0000"/>
              </a:solidFill>
            </a:ln>
            <a:effectLst>
              <a:outerShdw blurRad="50800" dist="38100" dir="2700000" algn="tl" rotWithShape="0">
                <a:prstClr val="black">
                  <a:alpha val="40000"/>
                </a:prstClr>
              </a:outerShdw>
            </a:effectLst>
          </c:spPr>
          <c:invertIfNegative val="0"/>
          <c:dLbls>
            <c:spPr>
              <a:noFill/>
              <a:ln>
                <a:noFill/>
              </a:ln>
              <a:effectLst/>
            </c:spPr>
            <c:txPr>
              <a:bodyPr rot="0" spcFirstLastPara="1" vertOverflow="ellipsis" vert="horz" wrap="square" anchor="ctr" anchorCtr="1"/>
              <a:lstStyle/>
              <a:p>
                <a:pPr algn="ctr">
                  <a:defRPr sz="1100" b="0"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'2017年9月摘牌公司情况一览'!$I$2:$I$14</c:f>
              <c:numCache>
                <c:formatCode>yyyy/m</c:formatCode>
                <c:ptCount val="13"/>
                <c:pt idx="0" formatCode="m/d/yyyy">
                  <c:v>44165</c:v>
                </c:pt>
                <c:pt idx="1">
                  <c:v>44135</c:v>
                </c:pt>
                <c:pt idx="2">
                  <c:v>44104</c:v>
                </c:pt>
                <c:pt idx="3">
                  <c:v>44044</c:v>
                </c:pt>
                <c:pt idx="4">
                  <c:v>44043</c:v>
                </c:pt>
                <c:pt idx="5">
                  <c:v>43983</c:v>
                </c:pt>
                <c:pt idx="6">
                  <c:v>43982</c:v>
                </c:pt>
                <c:pt idx="7">
                  <c:v>43951</c:v>
                </c:pt>
                <c:pt idx="8">
                  <c:v>43921</c:v>
                </c:pt>
                <c:pt idx="9">
                  <c:v>43890</c:v>
                </c:pt>
                <c:pt idx="10">
                  <c:v>43861</c:v>
                </c:pt>
                <c:pt idx="11">
                  <c:v>43830</c:v>
                </c:pt>
                <c:pt idx="12">
                  <c:v>43799</c:v>
                </c:pt>
              </c:numCache>
            </c:numRef>
          </c:cat>
          <c:val>
            <c:numRef>
              <c:f>'2017年9月摘牌公司情况一览'!$K$2:$K$14</c:f>
              <c:numCache>
                <c:formatCode>General</c:formatCode>
                <c:ptCount val="13"/>
                <c:pt idx="0">
                  <c:v>-47</c:v>
                </c:pt>
                <c:pt idx="1">
                  <c:v>-125</c:v>
                </c:pt>
                <c:pt idx="2">
                  <c:v>-35</c:v>
                </c:pt>
                <c:pt idx="3">
                  <c:v>-98</c:v>
                </c:pt>
                <c:pt idx="4">
                  <c:v>-51</c:v>
                </c:pt>
                <c:pt idx="5">
                  <c:v>-51</c:v>
                </c:pt>
                <c:pt idx="6">
                  <c:v>-45</c:v>
                </c:pt>
                <c:pt idx="7">
                  <c:v>-142</c:v>
                </c:pt>
                <c:pt idx="8">
                  <c:v>-80</c:v>
                </c:pt>
                <c:pt idx="9">
                  <c:v>-60</c:v>
                </c:pt>
                <c:pt idx="10">
                  <c:v>-92</c:v>
                </c:pt>
                <c:pt idx="11">
                  <c:v>-170</c:v>
                </c:pt>
                <c:pt idx="12">
                  <c:v>-81</c:v>
                </c:pt>
              </c:numCache>
            </c:numRef>
          </c:val>
          <c:extLst>
            <c:ext xmlns:c16="http://schemas.microsoft.com/office/drawing/2014/chart" uri="{C3380CC4-5D6E-409C-BE32-E72D297353CC}">
              <c16:uniqueId val="{00000001-B58F-4762-9470-2B3F3738AC07}"/>
            </c:ext>
          </c:extLst>
        </c:ser>
        <c:dLbls>
          <c:showLegendKey val="0"/>
          <c:showVal val="0"/>
          <c:showCatName val="0"/>
          <c:showSerName val="0"/>
          <c:showPercent val="0"/>
          <c:showBubbleSize val="0"/>
        </c:dLbls>
        <c:gapWidth val="219"/>
        <c:overlap val="100"/>
        <c:axId val="1277029968"/>
        <c:axId val="1277032920"/>
      </c:barChart>
      <c:dateAx>
        <c:axId val="1277029968"/>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crossAx val="1277032920"/>
        <c:crossesAt val="0"/>
        <c:auto val="1"/>
        <c:lblOffset val="100"/>
        <c:baseTimeUnit val="months"/>
      </c:dateAx>
      <c:valAx>
        <c:axId val="1277032920"/>
        <c:scaling>
          <c:orientation val="minMax"/>
          <c:max val="100"/>
          <c:min val="-200"/>
        </c:scaling>
        <c:delete val="1"/>
        <c:axPos val="l"/>
        <c:numFmt formatCode="General" sourceLinked="1"/>
        <c:majorTickMark val="none"/>
        <c:minorTickMark val="none"/>
        <c:tickLblPos val="nextTo"/>
        <c:crossAx val="1277029968"/>
        <c:crosses val="autoZero"/>
        <c:crossBetween val="between"/>
      </c:valAx>
      <c:spPr>
        <a:noFill/>
        <a:ln>
          <a:noFill/>
        </a:ln>
        <a:effectLst/>
      </c:spPr>
    </c:plotArea>
    <c:legend>
      <c:legendPos val="t"/>
      <c:layout>
        <c:manualLayout>
          <c:xMode val="edge"/>
          <c:yMode val="edge"/>
          <c:x val="0.36822462962962965"/>
          <c:y val="0.11596604938271603"/>
          <c:w val="0.26355055555555557"/>
          <c:h val="6.9619444444444442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w="9525" cap="flat" cmpd="sng" algn="ctr">
      <a:noFill/>
      <a:round/>
    </a:ln>
    <a:effectLst/>
  </c:spPr>
  <c:txPr>
    <a:bodyPr/>
    <a:lstStyle/>
    <a:p>
      <a:pPr>
        <a:defRPr sz="1100">
          <a:latin typeface="微软雅黑" panose="020B0503020204020204" pitchFamily="34" charset="-122"/>
          <a:ea typeface="微软雅黑" panose="020B0503020204020204" pitchFamily="34" charset="-122"/>
        </a:defRPr>
      </a:pPr>
      <a:endParaRPr lang="zh-CN"/>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solidFill>
              <a:srgbClr val="E46C0A"/>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Sheet2!$C$3:$C$12</c:f>
              <c:strCache>
                <c:ptCount val="10"/>
                <c:pt idx="0">
                  <c:v>晶丰明源</c:v>
                </c:pt>
                <c:pt idx="1">
                  <c:v>华润微</c:v>
                </c:pt>
                <c:pt idx="2">
                  <c:v>绿的谐波</c:v>
                </c:pt>
                <c:pt idx="3">
                  <c:v>思瑞浦</c:v>
                </c:pt>
                <c:pt idx="4">
                  <c:v>泛亚微透</c:v>
                </c:pt>
                <c:pt idx="5">
                  <c:v>天合光能</c:v>
                </c:pt>
                <c:pt idx="6">
                  <c:v>阿拉丁</c:v>
                </c:pt>
                <c:pt idx="7">
                  <c:v>九号公司-UWD</c:v>
                </c:pt>
                <c:pt idx="8">
                  <c:v>亿华通-U</c:v>
                </c:pt>
                <c:pt idx="9">
                  <c:v>泰坦科技</c:v>
                </c:pt>
              </c:strCache>
            </c:strRef>
          </c:cat>
          <c:val>
            <c:numRef>
              <c:f>Sheet2!$F$3:$F$12</c:f>
              <c:numCache>
                <c:formatCode>0.00%</c:formatCode>
                <c:ptCount val="10"/>
                <c:pt idx="0">
                  <c:v>0.26860841423948223</c:v>
                </c:pt>
                <c:pt idx="1">
                  <c:v>0.27991666611039978</c:v>
                </c:pt>
                <c:pt idx="2">
                  <c:v>0.29151760308842301</c:v>
                </c:pt>
                <c:pt idx="3">
                  <c:v>0.32047931022777409</c:v>
                </c:pt>
                <c:pt idx="4">
                  <c:v>0.34878627486767644</c:v>
                </c:pt>
                <c:pt idx="5">
                  <c:v>0.36158186431015849</c:v>
                </c:pt>
                <c:pt idx="6">
                  <c:v>0.48868300987090496</c:v>
                </c:pt>
                <c:pt idx="7">
                  <c:v>0.49894971648312558</c:v>
                </c:pt>
                <c:pt idx="8">
                  <c:v>0.65551412421639466</c:v>
                </c:pt>
                <c:pt idx="9">
                  <c:v>0.71359199207466339</c:v>
                </c:pt>
              </c:numCache>
            </c:numRef>
          </c:val>
          <c:extLst>
            <c:ext xmlns:c16="http://schemas.microsoft.com/office/drawing/2014/chart" uri="{C3380CC4-5D6E-409C-BE32-E72D297353CC}">
              <c16:uniqueId val="{00000000-A39F-4EF3-8213-F338AED7FB13}"/>
            </c:ext>
          </c:extLst>
        </c:ser>
        <c:dLbls>
          <c:showLegendKey val="0"/>
          <c:showVal val="0"/>
          <c:showCatName val="0"/>
          <c:showSerName val="0"/>
          <c:showPercent val="0"/>
          <c:showBubbleSize val="0"/>
        </c:dLbls>
        <c:gapWidth val="100"/>
        <c:axId val="1711123744"/>
        <c:axId val="1704109168"/>
      </c:barChart>
      <c:catAx>
        <c:axId val="1711123744"/>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rgbClr val="E46C0A"/>
                </a:solidFill>
                <a:latin typeface="微软雅黑" panose="020B0503020204020204" pitchFamily="34" charset="-122"/>
                <a:ea typeface="微软雅黑" panose="020B0503020204020204" pitchFamily="34" charset="-122"/>
                <a:cs typeface="+mn-cs"/>
              </a:defRPr>
            </a:pPr>
            <a:endParaRPr lang="zh-CN"/>
          </a:p>
        </c:txPr>
        <c:crossAx val="1704109168"/>
        <c:crosses val="autoZero"/>
        <c:auto val="1"/>
        <c:lblAlgn val="ctr"/>
        <c:lblOffset val="100"/>
        <c:noMultiLvlLbl val="0"/>
      </c:catAx>
      <c:valAx>
        <c:axId val="1704109168"/>
        <c:scaling>
          <c:orientation val="minMax"/>
        </c:scaling>
        <c:delete val="1"/>
        <c:axPos val="b"/>
        <c:numFmt formatCode="0.00%" sourceLinked="1"/>
        <c:majorTickMark val="none"/>
        <c:minorTickMark val="none"/>
        <c:tickLblPos val="nextTo"/>
        <c:crossAx val="1711123744"/>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Sheet2!$L$3:$L$12</c:f>
              <c:strCache>
                <c:ptCount val="10"/>
                <c:pt idx="0">
                  <c:v>博瑞医药</c:v>
                </c:pt>
                <c:pt idx="1">
                  <c:v>佰仁医疗</c:v>
                </c:pt>
                <c:pt idx="2">
                  <c:v>心脉医疗</c:v>
                </c:pt>
                <c:pt idx="3">
                  <c:v>长阳科技</c:v>
                </c:pt>
                <c:pt idx="4">
                  <c:v>普门科技</c:v>
                </c:pt>
                <c:pt idx="5">
                  <c:v>爱博医疗</c:v>
                </c:pt>
                <c:pt idx="6">
                  <c:v>美迪西</c:v>
                </c:pt>
                <c:pt idx="7">
                  <c:v>三友医疗</c:v>
                </c:pt>
                <c:pt idx="8">
                  <c:v>赛诺医疗</c:v>
                </c:pt>
                <c:pt idx="9">
                  <c:v>硕世生物</c:v>
                </c:pt>
              </c:strCache>
            </c:strRef>
          </c:cat>
          <c:val>
            <c:numRef>
              <c:f>Sheet2!$O$3:$O$12</c:f>
              <c:numCache>
                <c:formatCode>0.00%</c:formatCode>
                <c:ptCount val="10"/>
                <c:pt idx="0">
                  <c:v>-0.16876061120543306</c:v>
                </c:pt>
                <c:pt idx="1">
                  <c:v>-0.17805611222444895</c:v>
                </c:pt>
                <c:pt idx="2">
                  <c:v>-0.18402513511003615</c:v>
                </c:pt>
                <c:pt idx="3">
                  <c:v>-0.19014126998701408</c:v>
                </c:pt>
                <c:pt idx="4">
                  <c:v>-0.21566227011313854</c:v>
                </c:pt>
                <c:pt idx="5">
                  <c:v>-0.21880565813731179</c:v>
                </c:pt>
                <c:pt idx="6">
                  <c:v>-0.22306489897527948</c:v>
                </c:pt>
                <c:pt idx="7">
                  <c:v>-0.23383163379558569</c:v>
                </c:pt>
                <c:pt idx="8">
                  <c:v>-0.23575129533678751</c:v>
                </c:pt>
                <c:pt idx="9">
                  <c:v>-0.24876017296202679</c:v>
                </c:pt>
              </c:numCache>
            </c:numRef>
          </c:val>
          <c:extLst>
            <c:ext xmlns:c16="http://schemas.microsoft.com/office/drawing/2014/chart" uri="{C3380CC4-5D6E-409C-BE32-E72D297353CC}">
              <c16:uniqueId val="{00000000-EA99-4644-BF54-91AD210A4DA6}"/>
            </c:ext>
          </c:extLst>
        </c:ser>
        <c:dLbls>
          <c:showLegendKey val="0"/>
          <c:showVal val="0"/>
          <c:showCatName val="0"/>
          <c:showSerName val="0"/>
          <c:showPercent val="0"/>
          <c:showBubbleSize val="0"/>
        </c:dLbls>
        <c:gapWidth val="100"/>
        <c:axId val="1913286992"/>
        <c:axId val="1865660768"/>
      </c:barChart>
      <c:catAx>
        <c:axId val="1913286992"/>
        <c:scaling>
          <c:orientation val="minMax"/>
        </c:scaling>
        <c:delete val="0"/>
        <c:axPos val="l"/>
        <c:numFmt formatCode="General" sourceLinked="1"/>
        <c:majorTickMark val="none"/>
        <c:minorTickMark val="none"/>
        <c:tickLblPos val="high"/>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2"/>
                </a:solidFill>
                <a:latin typeface="微软雅黑" panose="020B0503020204020204" pitchFamily="34" charset="-122"/>
                <a:ea typeface="微软雅黑" panose="020B0503020204020204" pitchFamily="34" charset="-122"/>
                <a:cs typeface="+mn-cs"/>
              </a:defRPr>
            </a:pPr>
            <a:endParaRPr lang="zh-CN"/>
          </a:p>
        </c:txPr>
        <c:crossAx val="1865660768"/>
        <c:crosses val="autoZero"/>
        <c:auto val="1"/>
        <c:lblAlgn val="ctr"/>
        <c:lblOffset val="100"/>
        <c:noMultiLvlLbl val="0"/>
      </c:catAx>
      <c:valAx>
        <c:axId val="1865660768"/>
        <c:scaling>
          <c:orientation val="minMax"/>
        </c:scaling>
        <c:delete val="1"/>
        <c:axPos val="b"/>
        <c:numFmt formatCode="0.00%" sourceLinked="1"/>
        <c:majorTickMark val="none"/>
        <c:minorTickMark val="none"/>
        <c:tickLblPos val="nextTo"/>
        <c:crossAx val="1913286992"/>
        <c:crosses val="autoZero"/>
        <c:crossBetween val="between"/>
      </c:valAx>
      <c:spPr>
        <a:noFill/>
        <a:ln>
          <a:noFill/>
        </a:ln>
        <a:effectLst/>
      </c:spPr>
    </c:plotArea>
    <c:plotVisOnly val="1"/>
    <c:dispBlanksAs val="gap"/>
    <c:showDLblsOverMax val="0"/>
  </c:chart>
  <c:spPr>
    <a:noFill/>
    <a:ln>
      <a:noFill/>
    </a:ln>
    <a:effectLst/>
  </c:spPr>
  <c:txPr>
    <a:bodyPr/>
    <a:lstStyle/>
    <a:p>
      <a:pPr>
        <a:defRPr sz="1050">
          <a:latin typeface="微软雅黑" panose="020B0503020204020204" pitchFamily="34" charset="-122"/>
          <a:ea typeface="微软雅黑" panose="020B0503020204020204" pitchFamily="34" charset="-122"/>
        </a:defRPr>
      </a:pPr>
      <a:endParaRPr lang="zh-CN"/>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88612E-5B62-40D2-88CB-B8567E1AAD5A}" type="datetimeFigureOut">
              <a:rPr lang="en-US" smtClean="0"/>
              <a:t>12/10/2020</a:t>
            </a:fld>
            <a:endParaRPr 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57167E-6F4E-4B58-ACBF-890421EF14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2</a:t>
            </a:fld>
            <a:endParaRPr lang="en-US"/>
          </a:p>
        </p:txBody>
      </p:sp>
    </p:spTree>
    <p:extLst>
      <p:ext uri="{BB962C8B-B14F-4D97-AF65-F5344CB8AC3E}">
        <p14:creationId xmlns:p14="http://schemas.microsoft.com/office/powerpoint/2010/main" val="492428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10</a:t>
            </a:r>
            <a:r>
              <a:rPr lang="zh-CN" altLang="en-US" dirty="0"/>
              <a:t>月</a:t>
            </a:r>
            <a:r>
              <a:rPr lang="en-US" altLang="zh-CN" dirty="0"/>
              <a:t>137</a:t>
            </a:r>
            <a:r>
              <a:rPr lang="zh-CN" altLang="en-US" dirty="0"/>
              <a:t>起，总金额</a:t>
            </a:r>
            <a:r>
              <a:rPr lang="en-US" altLang="zh-CN" dirty="0"/>
              <a:t>478.36</a:t>
            </a:r>
            <a:r>
              <a:rPr lang="zh-CN" altLang="en-US" dirty="0"/>
              <a:t>亿元。</a:t>
            </a:r>
            <a:endParaRPr lang="en-US" altLang="zh-CN" dirty="0"/>
          </a:p>
          <a:p>
            <a:r>
              <a:rPr lang="zh-CN" altLang="en-US" sz="1200" dirty="0">
                <a:latin typeface="微软雅黑" panose="020B0503020204020204" pitchFamily="34" charset="-122"/>
                <a:ea typeface="微软雅黑" panose="020B0503020204020204" pitchFamily="34" charset="-122"/>
              </a:rPr>
              <a:t>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91</a:t>
            </a:r>
            <a:r>
              <a:rPr lang="zh-CN" altLang="en-US" sz="12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200" dirty="0">
                <a:latin typeface="微软雅黑" panose="020B0503020204020204" pitchFamily="34" charset="-122"/>
                <a:ea typeface="微软雅黑" panose="020B0503020204020204" pitchFamily="34" charset="-122"/>
              </a:rPr>
              <a:t>家，达成转让意向的有</a:t>
            </a:r>
            <a:r>
              <a:rPr lang="en-US" altLang="zh-CN" sz="12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a:t>
            </a:r>
            <a:r>
              <a:rPr lang="zh-CN" altLang="en-US" sz="1200" dirty="0">
                <a:latin typeface="微软雅黑" panose="020B0503020204020204" pitchFamily="34" charset="-122"/>
                <a:ea typeface="微软雅黑" panose="020B0503020204020204" pitchFamily="34" charset="-122"/>
              </a:rPr>
              <a:t>家，</a:t>
            </a:r>
            <a:endParaRPr lang="en-US" altLang="zh-CN" sz="1200" dirty="0">
              <a:latin typeface="微软雅黑" panose="020B0503020204020204" pitchFamily="34" charset="-122"/>
              <a:ea typeface="微软雅黑" panose="020B0503020204020204" pitchFamily="34" charset="-122"/>
            </a:endParaRPr>
          </a:p>
          <a:p>
            <a:r>
              <a:rPr lang="zh-CN" altLang="en-US" sz="1200" dirty="0">
                <a:latin typeface="微软雅黑" panose="020B0503020204020204" pitchFamily="34" charset="-122"/>
                <a:ea typeface="微软雅黑" panose="020B0503020204020204" pitchFamily="34" charset="-122"/>
              </a:rPr>
              <a:t>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a:t>
            </a:r>
            <a:r>
              <a:rPr lang="zh-CN" altLang="en-US" sz="12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a:t>
            </a:r>
            <a:r>
              <a:rPr lang="zh-CN" altLang="en-US" sz="12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16</a:t>
            </a:r>
            <a:r>
              <a:rPr lang="zh-CN" altLang="en-US" sz="1200" dirty="0">
                <a:latin typeface="微软雅黑" panose="020B0503020204020204" pitchFamily="34" charset="-122"/>
                <a:ea typeface="微软雅黑" panose="020B0503020204020204" pitchFamily="34" charset="-122"/>
              </a:rPr>
              <a:t>家。</a:t>
            </a:r>
            <a:endParaRPr lang="en-US" altLang="zh-CN"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sz="1200" b="0" i="0" kern="1200" dirty="0">
                <a:solidFill>
                  <a:schemeClr val="tx1"/>
                </a:solidFill>
                <a:effectLst/>
                <a:latin typeface="arial" panose="020B0604020202020204" pitchFamily="34" charset="0"/>
                <a:ea typeface="+mn-ea"/>
                <a:cs typeface="+mn-cs"/>
              </a:rPr>
              <a:t>1.</a:t>
            </a:r>
            <a:r>
              <a:rPr lang="zh-CN" altLang="en-US" b="0" i="0" dirty="0">
                <a:solidFill>
                  <a:srgbClr val="333333"/>
                </a:solidFill>
                <a:effectLst/>
                <a:latin typeface="arial" panose="020B0604020202020204" pitchFamily="34" charset="0"/>
              </a:rPr>
              <a:t>考虑到武汉公司统筹运作的武汉中央商务区项目在公司地产业务中的重要地位及其蕴含的运营空间和发展潜力，同时为后续武汉公司进一步引入战略投资者提供便利，经公司与杭州陆金汀友好协商，杭州陆金汀同意将其持有的武汉公司全部股份转让给公司。</a:t>
            </a:r>
            <a:endParaRPr lang="en-US" altLang="zh-CN" b="0" i="0" dirty="0">
              <a:solidFill>
                <a:srgbClr val="333333"/>
              </a:solidFill>
              <a:effectLst/>
              <a:latin typeface="arial" panose="020B0604020202020204" pitchFamily="34" charset="0"/>
            </a:endParaRPr>
          </a:p>
          <a:p>
            <a:r>
              <a:rPr lang="en-US" altLang="zh-CN" sz="1200" b="0" i="0" kern="1200" dirty="0">
                <a:solidFill>
                  <a:srgbClr val="333333"/>
                </a:solidFill>
                <a:effectLst/>
                <a:latin typeface="arial" panose="020B0604020202020204" pitchFamily="34" charset="0"/>
                <a:ea typeface="+mn-ea"/>
                <a:cs typeface="+mn-cs"/>
              </a:rPr>
              <a:t>2.</a:t>
            </a:r>
            <a:r>
              <a:rPr lang="zh-CN" altLang="en-US" b="0" i="0" dirty="0">
                <a:solidFill>
                  <a:srgbClr val="333333"/>
                </a:solidFill>
                <a:effectLst/>
                <a:latin typeface="微软雅黑" panose="020B0503020204020204" pitchFamily="34" charset="-122"/>
                <a:ea typeface="微软雅黑" panose="020B0503020204020204" pitchFamily="34" charset="-122"/>
              </a:rPr>
              <a:t>同业竞争资产收购</a:t>
            </a:r>
            <a:endParaRPr lang="en-US" altLang="zh-CN" b="0" i="0" dirty="0">
              <a:solidFill>
                <a:srgbClr val="333333"/>
              </a:solidFill>
              <a:effectLst/>
              <a:latin typeface="arial" panose="020B0604020202020204" pitchFamily="34" charset="0"/>
              <a:ea typeface="微软雅黑" panose="020B0503020204020204" pitchFamily="34" charset="-122"/>
            </a:endParaRPr>
          </a:p>
          <a:p>
            <a:r>
              <a:rPr lang="en-US" altLang="zh-CN" sz="1200" b="0" i="0" kern="1200" dirty="0">
                <a:solidFill>
                  <a:srgbClr val="333333"/>
                </a:solidFill>
                <a:effectLst/>
                <a:latin typeface="arial" panose="020B0604020202020204" pitchFamily="34" charset="0"/>
                <a:ea typeface="微软雅黑" panose="020B0503020204020204" pitchFamily="34" charset="-122"/>
                <a:cs typeface="+mn-cs"/>
              </a:rPr>
              <a:t>3.</a:t>
            </a:r>
            <a:r>
              <a:rPr lang="zh-CN" altLang="en-US" sz="1200" b="0" i="0" kern="1200" dirty="0">
                <a:solidFill>
                  <a:srgbClr val="333333"/>
                </a:solidFill>
                <a:effectLst/>
                <a:latin typeface="arial" panose="020B0604020202020204" pitchFamily="34" charset="0"/>
                <a:ea typeface="微软雅黑" panose="020B0503020204020204" pitchFamily="34" charset="-122"/>
                <a:cs typeface="+mn-cs"/>
              </a:rPr>
              <a:t>南新制药</a:t>
            </a:r>
            <a:r>
              <a:rPr lang="zh-CN" altLang="en-US" b="0" i="0" dirty="0">
                <a:solidFill>
                  <a:srgbClr val="333333"/>
                </a:solidFill>
                <a:effectLst/>
                <a:latin typeface="arial" panose="020B0604020202020204" pitchFamily="34" charset="0"/>
              </a:rPr>
              <a:t>将与兴盟苏州在现有的供应链、客户资源和销售渠道上形成积极的互补关系，</a:t>
            </a:r>
            <a:endParaRPr lang="en-US" altLang="zh-CN" b="0" i="0" dirty="0">
              <a:solidFill>
                <a:srgbClr val="333333"/>
              </a:solidFill>
              <a:effectLst/>
              <a:latin typeface="arial" panose="020B0604020202020204" pitchFamily="34" charset="0"/>
            </a:endParaRPr>
          </a:p>
          <a:p>
            <a:r>
              <a:rPr lang="en-US" altLang="zh-CN" sz="1200" b="0" i="0" kern="1200" dirty="0">
                <a:solidFill>
                  <a:srgbClr val="333333"/>
                </a:solidFill>
                <a:effectLst/>
                <a:latin typeface="arial" panose="020B0604020202020204" pitchFamily="34" charset="0"/>
                <a:ea typeface="+mn-ea"/>
                <a:cs typeface="+mn-cs"/>
              </a:rPr>
              <a:t>4.</a:t>
            </a:r>
            <a:r>
              <a:rPr lang="zh-CN" altLang="en-US" sz="1200" b="0" i="0" kern="1200" dirty="0">
                <a:solidFill>
                  <a:srgbClr val="333333"/>
                </a:solidFill>
                <a:effectLst/>
                <a:latin typeface="arial" panose="020B0604020202020204" pitchFamily="34" charset="0"/>
                <a:ea typeface="+mn-ea"/>
                <a:cs typeface="+mn-cs"/>
              </a:rPr>
              <a:t>收购后将</a:t>
            </a:r>
            <a:r>
              <a:rPr lang="zh-CN" altLang="en-US" b="0" i="0" dirty="0">
                <a:solidFill>
                  <a:srgbClr val="333333"/>
                </a:solidFill>
                <a:effectLst/>
                <a:latin typeface="arial" panose="020B0604020202020204" pitchFamily="34" charset="0"/>
              </a:rPr>
              <a:t>对广惠高速的控股</a:t>
            </a:r>
            <a:r>
              <a:rPr lang="en-US" altLang="zh-CN" b="0" i="0" dirty="0">
                <a:solidFill>
                  <a:srgbClr val="333333"/>
                </a:solidFill>
                <a:effectLst/>
                <a:latin typeface="arial" panose="020B0604020202020204" pitchFamily="34" charset="0"/>
              </a:rPr>
              <a:t>51%</a:t>
            </a:r>
            <a:r>
              <a:rPr lang="zh-CN" altLang="en-US" b="0" i="0" dirty="0">
                <a:solidFill>
                  <a:srgbClr val="333333"/>
                </a:solidFill>
                <a:effectLst/>
                <a:latin typeface="arial" panose="020B0604020202020204" pitchFamily="34" charset="0"/>
              </a:rPr>
              <a:t>，有利于增加控股高速公路项目，进一步做强做优做大主营业务</a:t>
            </a:r>
            <a:endParaRPr lang="en-US" altLang="zh-CN" b="0" i="0" dirty="0">
              <a:solidFill>
                <a:srgbClr val="333333"/>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rgbClr val="333333"/>
                </a:solidFill>
                <a:effectLst/>
                <a:latin typeface="arial" panose="020B0604020202020204" pitchFamily="34" charset="0"/>
                <a:ea typeface="+mn-ea"/>
                <a:cs typeface="+mn-cs"/>
              </a:rPr>
              <a:t>5.</a:t>
            </a:r>
            <a:r>
              <a:rPr lang="zh-CN" altLang="en-US" sz="1200" b="0" i="0" kern="1200" dirty="0">
                <a:solidFill>
                  <a:srgbClr val="333333"/>
                </a:solidFill>
                <a:effectLst/>
                <a:latin typeface="arial" panose="020B0604020202020204" pitchFamily="34" charset="0"/>
                <a:ea typeface="+mn-ea"/>
                <a:cs typeface="+mn-cs"/>
              </a:rPr>
              <a:t>延安必康出售九九久科技回笼</a:t>
            </a:r>
            <a:r>
              <a:rPr lang="en-US" altLang="zh-CN" sz="1200" b="0" i="0" kern="1200" dirty="0">
                <a:solidFill>
                  <a:srgbClr val="333333"/>
                </a:solidFill>
                <a:effectLst/>
                <a:latin typeface="arial" panose="020B0604020202020204" pitchFamily="34" charset="0"/>
                <a:ea typeface="+mn-ea"/>
                <a:cs typeface="+mn-cs"/>
              </a:rPr>
              <a:t>26</a:t>
            </a:r>
            <a:r>
              <a:rPr lang="zh-CN" altLang="en-US" sz="1200" b="0" i="0" kern="1200" dirty="0">
                <a:solidFill>
                  <a:srgbClr val="333333"/>
                </a:solidFill>
                <a:effectLst/>
                <a:latin typeface="arial" panose="020B0604020202020204" pitchFamily="34" charset="0"/>
                <a:ea typeface="+mn-ea"/>
                <a:cs typeface="+mn-cs"/>
              </a:rPr>
              <a:t>亿现金 新宙邦接盘布局上游产业链，但整体还有点问题</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8397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CN" altLang="en-US" sz="1200" kern="1200" dirty="0">
                <a:solidFill>
                  <a:schemeClr val="tx1"/>
                </a:solidFill>
                <a:latin typeface="+mn-lt"/>
                <a:ea typeface="+mn-ea"/>
                <a:cs typeface="+mn-cs"/>
              </a:rPr>
              <a:t>泰坦科技，股性不活跃，资金推动</a:t>
            </a:r>
            <a:endParaRPr lang="en-US" altLang="zh-CN"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latin typeface="+mn-lt"/>
                <a:ea typeface="+mn-ea"/>
                <a:cs typeface="+mn-cs"/>
              </a:rPr>
              <a:t>亿华通氢能电池第一股、产业政策东风</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kern="1200" dirty="0">
                <a:solidFill>
                  <a:schemeClr val="tx1"/>
                </a:solidFill>
                <a:latin typeface="+mn-lt"/>
                <a:ea typeface="+mn-ea"/>
                <a:cs typeface="+mn-cs"/>
              </a:rPr>
              <a:t>九号公司（平衡车、滑板车）双十一战报：销售额达</a:t>
            </a:r>
            <a:r>
              <a:rPr lang="en-US" altLang="zh-CN" sz="1200" kern="1200" dirty="0">
                <a:solidFill>
                  <a:schemeClr val="tx1"/>
                </a:solidFill>
                <a:latin typeface="+mn-lt"/>
                <a:ea typeface="+mn-ea"/>
                <a:cs typeface="+mn-cs"/>
              </a:rPr>
              <a:t>1.3</a:t>
            </a:r>
            <a:r>
              <a:rPr lang="zh-CN" altLang="en-US" sz="1200" kern="1200" dirty="0">
                <a:solidFill>
                  <a:schemeClr val="tx1"/>
                </a:solidFill>
                <a:latin typeface="+mn-lt"/>
                <a:ea typeface="+mn-ea"/>
                <a:cs typeface="+mn-cs"/>
              </a:rPr>
              <a:t>亿元，霸占多榜</a:t>
            </a:r>
            <a:r>
              <a:rPr lang="en-US" altLang="zh-CN" sz="1200" kern="1200" dirty="0">
                <a:solidFill>
                  <a:schemeClr val="tx1"/>
                </a:solidFill>
                <a:latin typeface="+mn-lt"/>
                <a:ea typeface="+mn-ea"/>
                <a:cs typeface="+mn-cs"/>
              </a:rPr>
              <a:t>TOP 1</a:t>
            </a:r>
          </a:p>
          <a:p>
            <a:endParaRPr lang="en-US" altLang="zh-CN" b="0" i="0" dirty="0">
              <a:solidFill>
                <a:srgbClr val="333333"/>
              </a:solidFill>
              <a:effectLst/>
              <a:latin typeface="arial" panose="020B0604020202020204" pitchFamily="34" charset="0"/>
            </a:endParaRPr>
          </a:p>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a:t>
            </a:r>
            <a:r>
              <a:rPr lang="zh-CN" altLang="en-US" dirty="0"/>
              <a:t>硕士生物</a:t>
            </a:r>
            <a:r>
              <a:rPr lang="en-US" altLang="zh-CN" dirty="0"/>
              <a:t>12</a:t>
            </a:r>
            <a:r>
              <a:rPr lang="zh-CN" altLang="en-US" dirty="0"/>
              <a:t>月初解禁，同时控股股东涉诉</a:t>
            </a:r>
            <a:endParaRPr lang="en-US" altLang="zh-CN" dirty="0"/>
          </a:p>
          <a:p>
            <a:r>
              <a:rPr lang="en-US" altLang="zh-CN" dirty="0"/>
              <a:t>2.</a:t>
            </a:r>
            <a:r>
              <a:rPr lang="zh-CN" altLang="en-US" dirty="0"/>
              <a:t>主要股东减持</a:t>
            </a:r>
            <a:endParaRPr lang="en-US" altLang="zh-CN" dirty="0"/>
          </a:p>
          <a:p>
            <a:r>
              <a:rPr lang="en-US" altLang="zh-CN" dirty="0"/>
              <a:t>3.</a:t>
            </a:r>
            <a:r>
              <a:rPr lang="zh-CN" altLang="en-US" dirty="0"/>
              <a:t>集采医疗器械走低</a:t>
            </a:r>
          </a:p>
        </p:txBody>
      </p:sp>
      <p:sp>
        <p:nvSpPr>
          <p:cNvPr id="4" name="灯片编号占位符 3"/>
          <p:cNvSpPr>
            <a:spLocks noGrp="1"/>
          </p:cNvSpPr>
          <p:nvPr>
            <p:ph type="sldNum" sz="quarter" idx="5"/>
          </p:nvPr>
        </p:nvSpPr>
        <p:spPr/>
        <p:txBody>
          <a:bodyPr/>
          <a:lstStyle/>
          <a:p>
            <a:fld id="{D657167E-6F4E-4B58-ACBF-890421EF14B4}" type="slidenum">
              <a:rPr lang="en-US" smtClean="0"/>
              <a:t>15</a:t>
            </a:fld>
            <a:endParaRPr lang="en-US"/>
          </a:p>
        </p:txBody>
      </p:sp>
    </p:spTree>
    <p:extLst>
      <p:ext uri="{BB962C8B-B14F-4D97-AF65-F5344CB8AC3E}">
        <p14:creationId xmlns:p14="http://schemas.microsoft.com/office/powerpoint/2010/main" val="38966172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en-US" altLang="zh-CN" dirty="0"/>
              <a:t>9</a:t>
            </a:r>
            <a:r>
              <a:rPr lang="zh-CN" altLang="en-US" dirty="0"/>
              <a:t>月</a:t>
            </a:r>
            <a:r>
              <a:rPr lang="en-US" altLang="zh-CN" dirty="0"/>
              <a:t>30</a:t>
            </a:r>
            <a:r>
              <a:rPr lang="zh-CN" altLang="en-US" dirty="0"/>
              <a:t>起，</a:t>
            </a:r>
            <a:r>
              <a:rPr lang="en-US" altLang="zh-CN" dirty="0"/>
              <a:t>105.39</a:t>
            </a:r>
            <a:r>
              <a:rPr lang="zh-CN" altLang="en-US" dirty="0"/>
              <a:t>亿元</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a:t>10</a:t>
            </a:r>
            <a:r>
              <a:rPr lang="zh-CN" altLang="en-US" dirty="0"/>
              <a:t>月</a:t>
            </a:r>
            <a:r>
              <a:rPr lang="en-US" altLang="zh-CN" dirty="0"/>
              <a:t>261 365.13</a:t>
            </a:r>
            <a:r>
              <a:rPr lang="zh-CN" altLang="en-US" dirty="0"/>
              <a:t>亿元</a:t>
            </a:r>
          </a:p>
        </p:txBody>
      </p:sp>
      <p:sp>
        <p:nvSpPr>
          <p:cNvPr id="4" name="灯片编号占位符 3"/>
          <p:cNvSpPr>
            <a:spLocks noGrp="1"/>
          </p:cNvSpPr>
          <p:nvPr>
            <p:ph type="sldNum" sz="quarter" idx="5"/>
          </p:nvPr>
        </p:nvSpPr>
        <p:spPr/>
        <p:txBody>
          <a:bodyPr/>
          <a:lstStyle/>
          <a:p>
            <a:fld id="{D657167E-6F4E-4B58-ACBF-890421EF14B4}" type="slidenum">
              <a:rPr lang="en-US" smtClean="0"/>
              <a:t>5</a:t>
            </a:fld>
            <a:endParaRPr lang="en-US" dirty="0"/>
          </a:p>
        </p:txBody>
      </p:sp>
    </p:spTree>
    <p:extLst>
      <p:ext uri="{BB962C8B-B14F-4D97-AF65-F5344CB8AC3E}">
        <p14:creationId xmlns:p14="http://schemas.microsoft.com/office/powerpoint/2010/main" val="595838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r>
              <a:rPr lang="zh-CN" altLang="en-US" dirty="0"/>
              <a:t>投资数量还是三大内容，投资规模比较分散</a:t>
            </a:r>
            <a:endParaRPr lang="en-US" altLang="zh-CN"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dirty="0"/>
          </a:p>
        </p:txBody>
      </p:sp>
      <p:sp>
        <p:nvSpPr>
          <p:cNvPr id="4" name="灯片编号占位符 3"/>
          <p:cNvSpPr>
            <a:spLocks noGrp="1"/>
          </p:cNvSpPr>
          <p:nvPr>
            <p:ph type="sldNum" sz="quarter" idx="5"/>
          </p:nvPr>
        </p:nvSpPr>
        <p:spPr/>
        <p:txBody>
          <a:bodyPr/>
          <a:lstStyle/>
          <a:p>
            <a:fld id="{D657167E-6F4E-4B58-ACBF-890421EF14B4}" type="slidenum">
              <a:rPr lang="en-US" smtClean="0"/>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b="0" i="0" kern="1200" dirty="0">
              <a:solidFill>
                <a:schemeClr val="tx1"/>
              </a:solidFill>
              <a:effectLst/>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en-US" altLang="zh-CN"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zh-CN" altLang="en-US" dirty="0"/>
              <a:t>并购退出小幅减少</a:t>
            </a:r>
            <a:endParaRPr lang="en-US" altLang="zh-CN" dirty="0"/>
          </a:p>
        </p:txBody>
      </p:sp>
      <p:sp>
        <p:nvSpPr>
          <p:cNvPr id="4" name="灯片编号占位符 3"/>
          <p:cNvSpPr>
            <a:spLocks noGrp="1"/>
          </p:cNvSpPr>
          <p:nvPr>
            <p:ph type="sldNum" sz="quarter" idx="5"/>
          </p:nvPr>
        </p:nvSpPr>
        <p:spPr/>
        <p:txBody>
          <a:bodyPr/>
          <a:lstStyle/>
          <a:p>
            <a:fld id="{D657167E-6F4E-4B58-ACBF-890421EF14B4}" type="slidenum">
              <a:rPr lang="en-US" smtClean="0"/>
              <a:t>10</a:t>
            </a:fld>
            <a:endParaRPr lang="en-US"/>
          </a:p>
        </p:txBody>
      </p:sp>
    </p:spTree>
    <p:extLst>
      <p:ext uri="{BB962C8B-B14F-4D97-AF65-F5344CB8AC3E}">
        <p14:creationId xmlns:p14="http://schemas.microsoft.com/office/powerpoint/2010/main" val="344543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4500"/>
            </a:lvl1pPr>
          </a:lstStyle>
          <a:p>
            <a:r>
              <a:rPr lang="zh-CN" altLang="en-US" noProof="1"/>
              <a:t>单击此处编辑母版标题样式</a:t>
            </a:r>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zh-CN" altLang="en-US" noProof="1"/>
              <a:t>单击此处编辑母版副标题样式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2" y="365125"/>
            <a:ext cx="2628900" cy="5811838"/>
          </a:xfrm>
          <a:prstGeom prst="rect">
            <a:avLst/>
          </a:prstGeom>
        </p:spPr>
        <p:txBody>
          <a:bodyPr vert="eaVert"/>
          <a:lstStyle/>
          <a:p>
            <a:r>
              <a:rPr lang="zh-CN" altLang="en-US" noProof="1"/>
              <a:t>单击此处编辑母版标题样式</a:t>
            </a:r>
          </a:p>
        </p:txBody>
      </p:sp>
      <p:sp>
        <p:nvSpPr>
          <p:cNvPr id="3" name="竖排文字占位符 2"/>
          <p:cNvSpPr>
            <a:spLocks noGrp="1"/>
          </p:cNvSpPr>
          <p:nvPr>
            <p:ph type="body" orient="vert" idx="1"/>
          </p:nvPr>
        </p:nvSpPr>
        <p:spPr>
          <a:xfrm>
            <a:off x="838203" y="365125"/>
            <a:ext cx="7683500" cy="5811838"/>
          </a:xfrm>
          <a:prstGeom prst="rect">
            <a:avLst/>
          </a:prstGeom>
        </p:spPr>
        <p:txBody>
          <a:bodyPr vert="eaVert"/>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表格占位符 2"/>
          <p:cNvSpPr>
            <a:spLocks noGrp="1"/>
          </p:cNvSpPr>
          <p:nvPr>
            <p:ph type="tbl" idx="1"/>
          </p:nvPr>
        </p:nvSpPr>
        <p:spPr>
          <a:xfrm>
            <a:off x="838200" y="1825625"/>
            <a:ext cx="10515600" cy="4351338"/>
          </a:xfrm>
          <a:prstGeom prst="rect">
            <a:avLst/>
          </a:prstGeom>
        </p:spPr>
        <p:txBody>
          <a:bodyPr/>
          <a:lstStyle/>
          <a:p>
            <a:pPr lvl="0"/>
            <a:endParaRPr lang="zh-CN" altLang="en-US" noProof="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6627122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52452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C764DE79-268F-4C1A-8933-263129D2AF90}"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71397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0157419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473011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35801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00869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717155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C764DE79-268F-4C1A-8933-263129D2AF90}" type="datetimeFigureOut">
              <a:rPr lang="en-US" dirty="0"/>
              <a:t>12/10/2020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70370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8651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653601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51"/>
            <a:ext cx="10515600" cy="2852737"/>
          </a:xfrm>
          <a:prstGeom prst="rect">
            <a:avLst/>
          </a:prstGeom>
        </p:spPr>
        <p:txBody>
          <a:bodyPr anchor="b"/>
          <a:lstStyle>
            <a:lvl1pPr>
              <a:defRPr sz="4500"/>
            </a:lvl1pPr>
          </a:lstStyle>
          <a:p>
            <a:r>
              <a:rPr lang="zh-CN" altLang="en-US" noProof="1"/>
              <a:t>单击此处编辑母版标题样式</a:t>
            </a:r>
          </a:p>
        </p:txBody>
      </p:sp>
      <p:sp>
        <p:nvSpPr>
          <p:cNvPr id="3" name="文本占位符 2"/>
          <p:cNvSpPr>
            <a:spLocks noGrp="1"/>
          </p:cNvSpPr>
          <p:nvPr>
            <p:ph type="body" idx="1"/>
          </p:nvPr>
        </p:nvSpPr>
        <p:spPr>
          <a:xfrm>
            <a:off x="831851" y="4589476"/>
            <a:ext cx="10515600" cy="1500187"/>
          </a:xfrm>
          <a:prstGeom prst="rect">
            <a:avLst/>
          </a:prstGeom>
        </p:spPr>
        <p:txBody>
          <a:bodyPr/>
          <a:lstStyle>
            <a:lvl1pPr marL="0" indent="0">
              <a:buNone/>
              <a:defRPr sz="1800"/>
            </a:lvl1pPr>
            <a:lvl2pPr marL="342891" indent="0">
              <a:buNone/>
              <a:defRPr sz="1500"/>
            </a:lvl2pPr>
            <a:lvl3pPr marL="685783" indent="0">
              <a:buNone/>
              <a:defRPr sz="1351"/>
            </a:lvl3pPr>
            <a:lvl4pPr marL="1028674" indent="0">
              <a:buNone/>
              <a:defRPr sz="1200"/>
            </a:lvl4pPr>
            <a:lvl5pPr marL="1371566" indent="0">
              <a:buNone/>
              <a:defRPr sz="1200"/>
            </a:lvl5pPr>
            <a:lvl6pPr marL="1714457" indent="0">
              <a:buNone/>
              <a:defRPr sz="1200"/>
            </a:lvl6pPr>
            <a:lvl7pPr marL="2057349" indent="0">
              <a:buNone/>
              <a:defRPr sz="1200"/>
            </a:lvl7pPr>
            <a:lvl8pPr marL="2400240" indent="0">
              <a:buNone/>
              <a:defRPr sz="1200"/>
            </a:lvl8pPr>
            <a:lvl9pPr marL="2743131" indent="0">
              <a:buNone/>
              <a:defRPr sz="1200"/>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
        <p:nvSpPr>
          <p:cNvPr id="3" name="内容占位符 2"/>
          <p:cNvSpPr>
            <a:spLocks noGrp="1"/>
          </p:cNvSpPr>
          <p:nvPr>
            <p:ph sz="half" idx="1"/>
          </p:nvPr>
        </p:nvSpPr>
        <p:spPr>
          <a:xfrm>
            <a:off x="8382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内容占位符 3"/>
          <p:cNvSpPr>
            <a:spLocks noGrp="1"/>
          </p:cNvSpPr>
          <p:nvPr>
            <p:ph sz="half" idx="2"/>
          </p:nvPr>
        </p:nvSpPr>
        <p:spPr>
          <a:xfrm>
            <a:off x="6197600" y="1825625"/>
            <a:ext cx="5156200" cy="435133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40317" y="365129"/>
            <a:ext cx="10515600" cy="1325563"/>
          </a:xfrm>
          <a:prstGeom prst="rect">
            <a:avLst/>
          </a:prstGeom>
        </p:spPr>
        <p:txBody>
          <a:bodyPr/>
          <a:lstStyle/>
          <a:p>
            <a:r>
              <a:rPr lang="zh-CN" altLang="en-US" noProof="1"/>
              <a:t>单击此处编辑母版标题样式</a:t>
            </a:r>
          </a:p>
        </p:txBody>
      </p:sp>
      <p:sp>
        <p:nvSpPr>
          <p:cNvPr id="3" name="文本占位符 2"/>
          <p:cNvSpPr>
            <a:spLocks noGrp="1"/>
          </p:cNvSpPr>
          <p:nvPr>
            <p:ph type="body" idx="1"/>
          </p:nvPr>
        </p:nvSpPr>
        <p:spPr>
          <a:xfrm>
            <a:off x="840319" y="1681163"/>
            <a:ext cx="5158316"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4" name="内容占位符 3"/>
          <p:cNvSpPr>
            <a:spLocks noGrp="1"/>
          </p:cNvSpPr>
          <p:nvPr>
            <p:ph sz="half" idx="2"/>
          </p:nvPr>
        </p:nvSpPr>
        <p:spPr>
          <a:xfrm>
            <a:off x="840319" y="2505075"/>
            <a:ext cx="5158316"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5" name="文本占位符 4"/>
          <p:cNvSpPr>
            <a:spLocks noGrp="1"/>
          </p:cNvSpPr>
          <p:nvPr>
            <p:ph type="body" sz="quarter" idx="3"/>
          </p:nvPr>
        </p:nvSpPr>
        <p:spPr>
          <a:xfrm>
            <a:off x="6172200" y="1681163"/>
            <a:ext cx="5183717" cy="823912"/>
          </a:xfrm>
          <a:prstGeom prst="rect">
            <a:avLst/>
          </a:prstGeo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zh-CN" altLang="en-US" noProof="1"/>
              <a:t>单击此处编辑母版文本样式</a:t>
            </a:r>
          </a:p>
        </p:txBody>
      </p:sp>
      <p:sp>
        <p:nvSpPr>
          <p:cNvPr id="6" name="内容占位符 5"/>
          <p:cNvSpPr>
            <a:spLocks noGrp="1"/>
          </p:cNvSpPr>
          <p:nvPr>
            <p:ph sz="quarter" idx="4"/>
          </p:nvPr>
        </p:nvSpPr>
        <p:spPr>
          <a:xfrm>
            <a:off x="6172200" y="2505075"/>
            <a:ext cx="5183717" cy="3684588"/>
          </a:xfrm>
          <a:prstGeom prst="rect">
            <a:avLst/>
          </a:prstGeom>
        </p:spPr>
        <p:txBody>
          <a:body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9"/>
            <a:ext cx="10515600" cy="1325563"/>
          </a:xfrm>
          <a:prstGeom prst="rect">
            <a:avLst/>
          </a:prstGeom>
        </p:spPr>
        <p:txBody>
          <a:bodyPr/>
          <a:lstStyle/>
          <a:p>
            <a:r>
              <a:rPr lang="zh-CN" altLang="en-US" noProof="1"/>
              <a:t>单击此处编辑母版标题样式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内容占位符 2"/>
          <p:cNvSpPr>
            <a:spLocks noGrp="1"/>
          </p:cNvSpPr>
          <p:nvPr>
            <p:ph idx="1"/>
          </p:nvPr>
        </p:nvSpPr>
        <p:spPr>
          <a:xfrm>
            <a:off x="5183717" y="987438"/>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a:t>单击此处编辑母版文本样式</a:t>
            </a:r>
          </a:p>
          <a:p>
            <a:pPr lvl="1"/>
            <a:r>
              <a:rPr lang="zh-CN" altLang="en-US" noProof="1"/>
              <a:t>第二级</a:t>
            </a:r>
          </a:p>
          <a:p>
            <a:pPr lvl="2"/>
            <a:r>
              <a:rPr lang="zh-CN" altLang="en-US" noProof="1"/>
              <a:t>第三级</a:t>
            </a:r>
          </a:p>
          <a:p>
            <a:pPr lvl="3"/>
            <a:r>
              <a:rPr lang="zh-CN" altLang="en-US" noProof="1"/>
              <a:t>第四级</a:t>
            </a:r>
          </a:p>
          <a:p>
            <a:pPr lvl="4"/>
            <a:r>
              <a:rPr lang="zh-CN" altLang="en-US" noProof="1"/>
              <a:t>第五级</a:t>
            </a:r>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40326" y="457200"/>
            <a:ext cx="3932767" cy="1600200"/>
          </a:xfrm>
          <a:prstGeom prst="rect">
            <a:avLst/>
          </a:prstGeom>
        </p:spPr>
        <p:txBody>
          <a:bodyPr anchor="b"/>
          <a:lstStyle>
            <a:lvl1pPr>
              <a:defRPr sz="2400"/>
            </a:lvl1pPr>
          </a:lstStyle>
          <a:p>
            <a:r>
              <a:rPr lang="zh-CN" altLang="en-US" noProof="1"/>
              <a:t>单击此处编辑母版标题样式</a:t>
            </a:r>
          </a:p>
        </p:txBody>
      </p:sp>
      <p:sp>
        <p:nvSpPr>
          <p:cNvPr id="3" name="图片占位符 2"/>
          <p:cNvSpPr>
            <a:spLocks noGrp="1"/>
          </p:cNvSpPr>
          <p:nvPr>
            <p:ph type="pic" idx="1"/>
          </p:nvPr>
        </p:nvSpPr>
        <p:spPr>
          <a:xfrm>
            <a:off x="5183717" y="987438"/>
            <a:ext cx="6172200" cy="4873625"/>
          </a:xfrm>
          <a:prstGeom prst="rect">
            <a:avLst/>
          </a:prstGeo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pPr lvl="0"/>
            <a:endParaRPr lang="zh-CN" altLang="en-US" noProof="0"/>
          </a:p>
        </p:txBody>
      </p:sp>
      <p:sp>
        <p:nvSpPr>
          <p:cNvPr id="4" name="文本占位符 3"/>
          <p:cNvSpPr>
            <a:spLocks noGrp="1"/>
          </p:cNvSpPr>
          <p:nvPr>
            <p:ph type="body" sz="half" idx="2"/>
          </p:nvPr>
        </p:nvSpPr>
        <p:spPr>
          <a:xfrm>
            <a:off x="840326" y="2057400"/>
            <a:ext cx="3932767" cy="3811588"/>
          </a:xfrm>
          <a:prstGeom prst="rect">
            <a:avLst/>
          </a:prstGeo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zh-CN" altLang="en-US" noProof="1"/>
              <a:t>单击此处编辑母版文本样式</a:t>
            </a: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SBottomband"/>
          <p:cNvSpPr>
            <a:spLocks noChangeArrowheads="1"/>
          </p:cNvSpPr>
          <p:nvPr userDrawn="1"/>
        </p:nvSpPr>
        <p:spPr bwMode="auto">
          <a:xfrm>
            <a:off x="9" y="6477000"/>
            <a:ext cx="11410951" cy="381000"/>
          </a:xfrm>
          <a:prstGeom prst="rect">
            <a:avLst/>
          </a:prstGeom>
          <a:solidFill>
            <a:srgbClr val="969696"/>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ct val="50000"/>
              </a:spcBef>
              <a:spcAft>
                <a:spcPts val="0"/>
              </a:spcAft>
              <a:buClrTx/>
              <a:buSzTx/>
              <a:buFont typeface="Arial" panose="020B0604020202020204" pitchFamily="34" charset="0"/>
              <a:buNone/>
              <a:defRPr/>
            </a:pPr>
            <a:endParaRPr kumimoji="0" lang="zh-CN" altLang="en-US" sz="900" b="0" i="0" u="none" strike="noStrike" kern="1200" cap="none" spc="0" normalizeH="0" baseline="-25000" noProof="0">
              <a:ln>
                <a:noFill/>
              </a:ln>
              <a:solidFill>
                <a:srgbClr val="777777"/>
              </a:solidFill>
              <a:effectLst/>
              <a:uLnTx/>
              <a:uFillTx/>
              <a:latin typeface="Arial" panose="020B0604020202020204" pitchFamily="34" charset="0"/>
              <a:ea typeface="宋体" panose="02010600030101010101" pitchFamily="2" charset="-122"/>
              <a:cs typeface="+mn-cs"/>
            </a:endParaRPr>
          </a:p>
        </p:txBody>
      </p:sp>
      <p:pic>
        <p:nvPicPr>
          <p:cNvPr id="1027" name="Picture 7" descr="bottom"/>
          <p:cNvPicPr>
            <a:picLocks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1588"/>
            <a:ext cx="12192000"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SBottomSquare"/>
          <p:cNvSpPr>
            <a:spLocks noChangeArrowheads="1"/>
          </p:cNvSpPr>
          <p:nvPr userDrawn="1"/>
        </p:nvSpPr>
        <p:spPr bwMode="auto">
          <a:xfrm>
            <a:off x="11472333" y="6477000"/>
            <a:ext cx="719667" cy="381000"/>
          </a:xfrm>
          <a:prstGeom prst="rect">
            <a:avLst/>
          </a:prstGeom>
          <a:solidFill>
            <a:srgbClr val="6598FF"/>
          </a:solidFill>
          <a:ln>
            <a:noFill/>
          </a:ln>
        </p:spPr>
        <p:txBody>
          <a:bodyPr wrap="none" anchor="ct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ctr" defTabSz="685783" rtl="0" eaLnBrk="0" fontAlgn="auto" latinLnBrk="0" hangingPunct="0">
              <a:lnSpc>
                <a:spcPct val="100000"/>
              </a:lnSpc>
              <a:spcBef>
                <a:spcPts val="0"/>
              </a:spcBef>
              <a:spcAft>
                <a:spcPts val="0"/>
              </a:spcAft>
              <a:buClrTx/>
              <a:buSzTx/>
              <a:buFont typeface="Arial" panose="020B0604020202020204" pitchFamily="34" charset="0"/>
              <a:buNone/>
              <a:defRPr/>
            </a:pPr>
            <a:endParaRPr kumimoji="0" lang="en-GB" altLang="en-US" sz="10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1029" name="SBottomSquare"/>
          <p:cNvSpPr>
            <a:spLocks noChangeArrowheads="1"/>
          </p:cNvSpPr>
          <p:nvPr userDrawn="1"/>
        </p:nvSpPr>
        <p:spPr bwMode="auto">
          <a:xfrm>
            <a:off x="11472333" y="6477000"/>
            <a:ext cx="719667" cy="381000"/>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b="1">
                <a:solidFill>
                  <a:schemeClr val="tx1"/>
                </a:solidFill>
                <a:latin typeface="幼圆" panose="02010509060101010101" pitchFamily="49" charset="-122"/>
                <a:ea typeface="宋体" panose="02010600030101010101" pitchFamily="2" charset="-122"/>
              </a:defRPr>
            </a:lvl1pPr>
            <a:lvl2pPr>
              <a:defRPr b="1">
                <a:solidFill>
                  <a:schemeClr val="tx1"/>
                </a:solidFill>
                <a:latin typeface="幼圆" panose="02010509060101010101" pitchFamily="49" charset="-122"/>
                <a:ea typeface="宋体" panose="02010600030101010101" pitchFamily="2" charset="-122"/>
              </a:defRPr>
            </a:lvl2pPr>
            <a:lvl3pPr>
              <a:defRPr b="1">
                <a:solidFill>
                  <a:schemeClr val="tx1"/>
                </a:solidFill>
                <a:latin typeface="幼圆" panose="02010509060101010101" pitchFamily="49" charset="-122"/>
                <a:ea typeface="宋体" panose="02010600030101010101" pitchFamily="2" charset="-122"/>
              </a:defRPr>
            </a:lvl3pPr>
            <a:lvl4pPr>
              <a:defRPr b="1">
                <a:solidFill>
                  <a:schemeClr val="tx1"/>
                </a:solidFill>
                <a:latin typeface="幼圆" panose="02010509060101010101" pitchFamily="49" charset="-122"/>
                <a:ea typeface="宋体" panose="02010600030101010101" pitchFamily="2" charset="-122"/>
              </a:defRPr>
            </a:lvl4pPr>
            <a:lvl5pPr>
              <a:defRPr b="1">
                <a:solidFill>
                  <a:schemeClr val="tx1"/>
                </a:solidFill>
                <a:latin typeface="幼圆" panose="02010509060101010101" pitchFamily="49" charset="-122"/>
                <a:ea typeface="宋体" panose="02010600030101010101" pitchFamily="2" charset="-122"/>
              </a:defRPr>
            </a:lvl5pPr>
            <a:lvl6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fontAlgn="base">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fld id="{A614356D-AF49-4C37-8ADA-81BDD80874FE}" type="slidenum">
              <a:rPr kumimoji="0" lang="zh-CN" altLang="en-US" sz="751" b="0" i="0" u="none" strike="noStrike" kern="1200" cap="none" spc="0" normalizeH="0" baseline="0" noProof="0" smtClean="0">
                <a:ln>
                  <a:noFill/>
                </a:ln>
                <a:solidFill>
                  <a:srgbClr val="FFFFFF"/>
                </a:solidFill>
                <a:effectLst/>
                <a:uLnTx/>
                <a:uFillTx/>
                <a:latin typeface="Arial" panose="020B0604020202020204" pitchFamily="34" charset="0"/>
                <a:ea typeface="宋体" panose="02010600030101010101" pitchFamily="2" charset="-122"/>
                <a:cs typeface="+mn-cs"/>
              </a:rPr>
              <a:pPr marL="0" marR="0" lvl="0" indent="0" algn="ctr" defTabSz="685783" rtl="0" eaLnBrk="1" fontAlgn="auto" latinLnBrk="0" hangingPunct="1">
                <a:lnSpc>
                  <a:spcPct val="100000"/>
                </a:lnSpc>
                <a:spcBef>
                  <a:spcPts val="0"/>
                </a:spcBef>
                <a:spcAft>
                  <a:spcPts val="0"/>
                </a:spcAft>
                <a:buClrTx/>
                <a:buSzTx/>
                <a:buFont typeface="Arial" panose="020B0604020202020204" pitchFamily="34" charset="0"/>
                <a:buNone/>
                <a:defRPr/>
              </a:pPr>
              <a:t>‹#›</a:t>
            </a:fld>
            <a:endParaRPr kumimoji="0" lang="zh-CN" altLang="en-US" sz="751" b="0" i="0" u="none" strike="noStrike" kern="120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pic>
        <p:nvPicPr>
          <p:cNvPr id="1030" name="Picture 35" descr="招牌设计"/>
          <p:cNvPicPr>
            <a:picLocks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370914" y="6524625"/>
            <a:ext cx="288000" cy="28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Text Box 36"/>
          <p:cNvSpPr txBox="1">
            <a:spLocks noChangeArrowheads="1"/>
          </p:cNvSpPr>
          <p:nvPr userDrawn="1"/>
        </p:nvSpPr>
        <p:spPr bwMode="auto">
          <a:xfrm>
            <a:off x="10689600" y="6601742"/>
            <a:ext cx="698500" cy="180755"/>
          </a:xfrm>
          <a:prstGeom prst="rect">
            <a:avLst/>
          </a:prstGeom>
          <a:noFill/>
          <a:ln>
            <a:noFill/>
          </a:ln>
        </p:spPr>
        <p:txBody>
          <a:bodyPr wrap="square" lIns="0" tIns="0" rIns="0" bIns="0">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BESTCLIENTS</a:t>
            </a:r>
          </a:p>
          <a:p>
            <a:pPr marL="0" marR="0" lvl="0" indent="0" algn="l" defTabSz="685783" rtl="0" eaLnBrk="1" fontAlgn="auto" latinLnBrk="0" hangingPunct="1">
              <a:lnSpc>
                <a:spcPct val="50000"/>
              </a:lnSpc>
              <a:spcBef>
                <a:spcPct val="50000"/>
              </a:spcBef>
              <a:spcAft>
                <a:spcPts val="0"/>
              </a:spcAft>
              <a:buClrTx/>
              <a:buSzTx/>
              <a:buFont typeface="Arial" panose="020B0604020202020204" pitchFamily="34" charset="0"/>
              <a:buNone/>
              <a:defRPr/>
            </a:pPr>
            <a:r>
              <a:rPr kumimoji="0" lang="en-US" sz="751" b="0" i="0" u="none" strike="noStrike" kern="120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BESTSERVICE</a:t>
            </a:r>
          </a:p>
        </p:txBody>
      </p:sp>
      <p:sp>
        <p:nvSpPr>
          <p:cNvPr id="1032" name="Rectangle 38"/>
          <p:cNvSpPr>
            <a:spLocks noChangeArrowheads="1"/>
          </p:cNvSpPr>
          <p:nvPr userDrawn="1"/>
        </p:nvSpPr>
        <p:spPr bwMode="auto">
          <a:xfrm>
            <a:off x="9" y="6524625"/>
            <a:ext cx="2927351" cy="236538"/>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marL="0" marR="0" lvl="0" indent="0" algn="l" defTabSz="685783" rtl="0" eaLnBrk="1" fontAlgn="auto" latinLnBrk="0" hangingPunct="1">
              <a:lnSpc>
                <a:spcPct val="100000"/>
              </a:lnSpc>
              <a:spcBef>
                <a:spcPts val="0"/>
              </a:spcBef>
              <a:spcAft>
                <a:spcPts val="0"/>
              </a:spcAft>
              <a:buClrTx/>
              <a:buSzTx/>
              <a:buFont typeface="Arial" panose="020B0604020202020204" pitchFamily="34" charset="0"/>
              <a:buNone/>
              <a:defRPr/>
            </a:pPr>
            <a:r>
              <a:rPr kumimoji="0" lang="en-US" sz="900" b="0" i="0" u="none" strike="noStrike" kern="1200" cap="none" spc="0" normalizeH="0" baseline="0" noProof="0" dirty="0">
                <a:ln>
                  <a:noFill/>
                </a:ln>
                <a:solidFill>
                  <a:srgbClr val="FFFFFF"/>
                </a:solidFill>
                <a:effectLst/>
                <a:uLnTx/>
                <a:uFillTx/>
                <a:latin typeface="Verdana" panose="020B0604030504040204" pitchFamily="34" charset="0"/>
                <a:ea typeface="宋体" panose="02010600030101010101" pitchFamily="2" charset="-122"/>
                <a:cs typeface="+mn-cs"/>
              </a:rPr>
              <a:t>www.rongke.com</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sldNum="0" hdr="0" ftr="0" dt="0"/>
  <p:txStyles>
    <p:titleStyle>
      <a:lvl1pPr algn="l" rtl="0" eaLnBrk="0" fontAlgn="base" hangingPunct="0">
        <a:spcBef>
          <a:spcPct val="0"/>
        </a:spcBef>
        <a:spcAft>
          <a:spcPct val="0"/>
        </a:spcAft>
        <a:defRPr sz="2100" b="1" kern="1200">
          <a:solidFill>
            <a:srgbClr val="777777"/>
          </a:solidFill>
          <a:latin typeface="+mj-lt"/>
          <a:ea typeface="+mj-ea"/>
          <a:cs typeface="+mj-cs"/>
        </a:defRPr>
      </a:lvl1pPr>
      <a:lvl2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2pPr>
      <a:lvl3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3pPr>
      <a:lvl4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4pPr>
      <a:lvl5pPr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5pPr>
      <a:lvl6pPr marL="342891"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6pPr>
      <a:lvl7pPr marL="685783"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7pPr>
      <a:lvl8pPr marL="1028674"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8pPr>
      <a:lvl9pPr marL="1371566" algn="l" rtl="0" eaLnBrk="0" fontAlgn="base" hangingPunct="0">
        <a:spcBef>
          <a:spcPct val="0"/>
        </a:spcBef>
        <a:spcAft>
          <a:spcPct val="0"/>
        </a:spcAft>
        <a:defRPr sz="2100" b="1">
          <a:solidFill>
            <a:srgbClr val="777777"/>
          </a:solidFill>
          <a:latin typeface="幼圆" panose="02010509060101010101" pitchFamily="49" charset="-122"/>
          <a:ea typeface="幼圆" panose="02010509060101010101" pitchFamily="49" charset="-122"/>
        </a:defRPr>
      </a:lvl9pPr>
    </p:titleStyle>
    <p:bodyStyle>
      <a:lvl1pPr marL="257168" indent="-257168" algn="l" rtl="0" eaLnBrk="0" fontAlgn="base" hangingPunct="0">
        <a:spcBef>
          <a:spcPct val="20000"/>
        </a:spcBef>
        <a:spcAft>
          <a:spcPct val="0"/>
        </a:spcAft>
        <a:buChar char="•"/>
        <a:defRPr sz="2400" kern="1200">
          <a:solidFill>
            <a:srgbClr val="777777"/>
          </a:solidFill>
          <a:latin typeface="+mn-lt"/>
          <a:ea typeface="+mn-ea"/>
          <a:cs typeface="+mn-cs"/>
        </a:defRPr>
      </a:lvl1pPr>
      <a:lvl2pPr marL="557517" indent="-214625" algn="l" rtl="0" eaLnBrk="0" fontAlgn="base" hangingPunct="0">
        <a:spcBef>
          <a:spcPct val="20000"/>
        </a:spcBef>
        <a:spcAft>
          <a:spcPct val="0"/>
        </a:spcAft>
        <a:buFont typeface="Wingdings" panose="05000000000000000000" pitchFamily="2" charset="2"/>
        <a:buChar char="n"/>
        <a:defRPr sz="2100" kern="1200">
          <a:solidFill>
            <a:srgbClr val="777777"/>
          </a:solidFill>
          <a:latin typeface="+mn-lt"/>
          <a:ea typeface="+mn-ea"/>
          <a:cs typeface="+mn-cs"/>
        </a:defRPr>
      </a:lvl2pPr>
      <a:lvl3pPr marL="857229" indent="-171446" algn="l" rtl="0" eaLnBrk="0" fontAlgn="base" hangingPunct="0">
        <a:spcBef>
          <a:spcPct val="20000"/>
        </a:spcBef>
        <a:spcAft>
          <a:spcPct val="0"/>
        </a:spcAft>
        <a:buFont typeface="Wingdings" panose="05000000000000000000" pitchFamily="2" charset="2"/>
        <a:buChar char="n"/>
        <a:defRPr sz="1800" kern="1200">
          <a:solidFill>
            <a:srgbClr val="777777"/>
          </a:solidFill>
          <a:latin typeface="+mn-lt"/>
          <a:ea typeface="+mn-ea"/>
          <a:cs typeface="+mn-cs"/>
        </a:defRPr>
      </a:lvl3pPr>
      <a:lvl4pPr marL="1200121"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4pPr>
      <a:lvl5pPr marL="1543012" indent="-171446" algn="l" rtl="0" eaLnBrk="0" fontAlgn="base" hangingPunct="0">
        <a:spcBef>
          <a:spcPct val="20000"/>
        </a:spcBef>
        <a:spcAft>
          <a:spcPct val="0"/>
        </a:spcAft>
        <a:buFont typeface="Wingdings" panose="05000000000000000000" pitchFamily="2" charset="2"/>
        <a:buChar char="n"/>
        <a:defRPr sz="1500" kern="1200">
          <a:solidFill>
            <a:srgbClr val="777777"/>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zh-CN"/>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12/10/2020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pic>
        <p:nvPicPr>
          <p:cNvPr id="8" name="Picture 33" descr="rkk">
            <a:extLst>
              <a:ext uri="{FF2B5EF4-FFF2-40B4-BE49-F238E27FC236}">
                <a16:creationId xmlns:a16="http://schemas.microsoft.com/office/drawing/2014/main" id="{EF005204-CC66-41E3-9766-F6850627E1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261485" y="4776058"/>
            <a:ext cx="7239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5" descr="top">
            <a:extLst>
              <a:ext uri="{FF2B5EF4-FFF2-40B4-BE49-F238E27FC236}">
                <a16:creationId xmlns:a16="http://schemas.microsoft.com/office/drawing/2014/main" id="{D69FF8B5-F1F0-4BE1-8DE3-94823D3677B9}"/>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 y="0"/>
            <a:ext cx="12192001"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6" descr="bottom">
            <a:extLst>
              <a:ext uri="{FF2B5EF4-FFF2-40B4-BE49-F238E27FC236}">
                <a16:creationId xmlns:a16="http://schemas.microsoft.com/office/drawing/2014/main" id="{1E395321-15A2-4A38-AF45-6FC3390851A1}"/>
              </a:ext>
            </a:extLst>
          </p:cNvPr>
          <p:cNvPicPr>
            <a:picLocks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4893"/>
            <a:ext cx="12192000" cy="90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Box 37">
            <a:extLst>
              <a:ext uri="{FF2B5EF4-FFF2-40B4-BE49-F238E27FC236}">
                <a16:creationId xmlns:a16="http://schemas.microsoft.com/office/drawing/2014/main" id="{C43A4AD6-D025-460F-8F87-BB3976165608}"/>
              </a:ext>
            </a:extLst>
          </p:cNvPr>
          <p:cNvSpPr txBox="1">
            <a:spLocks noChangeArrowheads="1"/>
          </p:cNvSpPr>
          <p:nvPr userDrawn="1"/>
        </p:nvSpPr>
        <p:spPr bwMode="auto">
          <a:xfrm>
            <a:off x="4548192" y="5269763"/>
            <a:ext cx="4319587" cy="253916"/>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20000"/>
              </a:spcBef>
              <a:buClr>
                <a:schemeClr val="hlink"/>
              </a:buClr>
              <a:buFont typeface="Wingdings" panose="05000000000000000000" pitchFamily="2" charset="2"/>
              <a:buNone/>
              <a:defRPr/>
            </a:pPr>
            <a:r>
              <a:rPr lang="en-US" sz="1050">
                <a:solidFill>
                  <a:srgbClr val="777777"/>
                </a:solidFill>
                <a:ea typeface="宋体" panose="02010600030101010101" pitchFamily="2" charset="-122"/>
              </a:rPr>
              <a:t>RONGKEINVESTMENTMANAGEMENTCO.,LTD</a:t>
            </a:r>
            <a:endParaRPr lang="en-US" sz="1050" dirty="0">
              <a:solidFill>
                <a:srgbClr val="777777"/>
              </a:solidFill>
              <a:ea typeface="宋体" panose="02010600030101010101" pitchFamily="2" charset="-122"/>
            </a:endParaRPr>
          </a:p>
        </p:txBody>
      </p:sp>
      <p:sp>
        <p:nvSpPr>
          <p:cNvPr id="16" name="Text Box 38">
            <a:extLst>
              <a:ext uri="{FF2B5EF4-FFF2-40B4-BE49-F238E27FC236}">
                <a16:creationId xmlns:a16="http://schemas.microsoft.com/office/drawing/2014/main" id="{83119400-9ABF-4EC8-A65D-6AD4F9BCF188}"/>
              </a:ext>
            </a:extLst>
          </p:cNvPr>
          <p:cNvSpPr txBox="1">
            <a:spLocks noChangeArrowheads="1"/>
          </p:cNvSpPr>
          <p:nvPr userDrawn="1"/>
        </p:nvSpPr>
        <p:spPr bwMode="auto">
          <a:xfrm>
            <a:off x="4530729" y="4731608"/>
            <a:ext cx="4321175" cy="39241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algn="ctr" eaLnBrk="1" hangingPunct="1">
              <a:spcBef>
                <a:spcPct val="50000"/>
              </a:spcBef>
              <a:buFont typeface="Arial" panose="020B0604020202020204" pitchFamily="34" charset="0"/>
              <a:buNone/>
              <a:defRPr/>
            </a:pPr>
            <a:r>
              <a:rPr lang="zh-CN" altLang="en-US" sz="1950">
                <a:solidFill>
                  <a:srgbClr val="777777"/>
                </a:solidFill>
                <a:ea typeface="黑体" panose="02010609060101010101" pitchFamily="49" charset="-122"/>
              </a:rPr>
              <a:t>上海融客投资管理有限公司</a:t>
            </a:r>
          </a:p>
        </p:txBody>
      </p:sp>
      <p:sp>
        <p:nvSpPr>
          <p:cNvPr id="18" name="Rectangle 41">
            <a:extLst>
              <a:ext uri="{FF2B5EF4-FFF2-40B4-BE49-F238E27FC236}">
                <a16:creationId xmlns:a16="http://schemas.microsoft.com/office/drawing/2014/main" id="{E9BEC332-3AB8-40FC-9E23-BD3EB0B82695}"/>
              </a:ext>
            </a:extLst>
          </p:cNvPr>
          <p:cNvSpPr>
            <a:spLocks noChangeArrowheads="1"/>
          </p:cNvSpPr>
          <p:nvPr userDrawn="1"/>
        </p:nvSpPr>
        <p:spPr bwMode="auto">
          <a:xfrm>
            <a:off x="60326" y="6577021"/>
            <a:ext cx="2208213" cy="236537"/>
          </a:xfrm>
          <a:prstGeom prst="rect">
            <a:avLst/>
          </a:prstGeom>
          <a:noFill/>
          <a:ln>
            <a:noFill/>
          </a:ln>
        </p:spPr>
        <p:txBody>
          <a:bodyPr/>
          <a:lstStyle>
            <a:lvl1pPr eaLnBrk="0" hangingPunct="0">
              <a:defRPr>
                <a:solidFill>
                  <a:schemeClr val="tx1"/>
                </a:solidFill>
                <a:latin typeface="Arial" panose="020B0604020202020204" pitchFamily="34" charset="0"/>
                <a:ea typeface="幼圆" panose="02010509060101010101" pitchFamily="49" charset="-122"/>
              </a:defRPr>
            </a:lvl1pPr>
            <a:lvl2pPr marL="742950" indent="-285750" eaLnBrk="0" hangingPunct="0">
              <a:defRPr>
                <a:solidFill>
                  <a:schemeClr val="tx1"/>
                </a:solidFill>
                <a:latin typeface="Arial" panose="020B0604020202020204" pitchFamily="34" charset="0"/>
                <a:ea typeface="幼圆" panose="02010509060101010101" pitchFamily="49" charset="-122"/>
              </a:defRPr>
            </a:lvl2pPr>
            <a:lvl3pPr marL="1143000" indent="-228600" eaLnBrk="0" hangingPunct="0">
              <a:defRPr>
                <a:solidFill>
                  <a:schemeClr val="tx1"/>
                </a:solidFill>
                <a:latin typeface="Arial" panose="020B0604020202020204" pitchFamily="34" charset="0"/>
                <a:ea typeface="幼圆" panose="02010509060101010101" pitchFamily="49" charset="-122"/>
              </a:defRPr>
            </a:lvl3pPr>
            <a:lvl4pPr marL="1600200" indent="-228600" eaLnBrk="0" hangingPunct="0">
              <a:defRPr>
                <a:solidFill>
                  <a:schemeClr val="tx1"/>
                </a:solidFill>
                <a:latin typeface="Arial" panose="020B0604020202020204" pitchFamily="34" charset="0"/>
                <a:ea typeface="幼圆" panose="02010509060101010101" pitchFamily="49" charset="-122"/>
              </a:defRPr>
            </a:lvl4pPr>
            <a:lvl5pPr marL="2057400" indent="-228600" eaLnBrk="0" hangingPunct="0">
              <a:defRPr>
                <a:solidFill>
                  <a:schemeClr val="tx1"/>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defRPr/>
            </a:pPr>
            <a:r>
              <a:rPr lang="en-US" sz="900" dirty="0">
                <a:solidFill>
                  <a:schemeClr val="bg1"/>
                </a:solidFill>
                <a:latin typeface="Verdana" panose="020B0604030504040204" pitchFamily="34" charset="0"/>
                <a:ea typeface="宋体" panose="02010600030101010101" pitchFamily="2" charset="-122"/>
              </a:rPr>
              <a:t>www.rongke.com</a:t>
            </a:r>
          </a:p>
        </p:txBody>
      </p:sp>
    </p:spTree>
    <p:extLst>
      <p:ext uri="{BB962C8B-B14F-4D97-AF65-F5344CB8AC3E}">
        <p14:creationId xmlns:p14="http://schemas.microsoft.com/office/powerpoint/2010/main" val="142139860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5"/>
          <p:cNvSpPr>
            <a:spLocks noChangeArrowheads="1"/>
          </p:cNvSpPr>
          <p:nvPr/>
        </p:nvSpPr>
        <p:spPr bwMode="auto">
          <a:xfrm>
            <a:off x="3343747" y="2221926"/>
            <a:ext cx="3673475" cy="62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eaLnBrk="1" hangingPunct="1"/>
            <a:r>
              <a:rPr lang="en-US" altLang="zh-CN" sz="2800" dirty="0">
                <a:solidFill>
                  <a:srgbClr val="CC0000"/>
                </a:solidFill>
                <a:latin typeface="黑体" panose="02010609060101010101" pitchFamily="49" charset="-122"/>
                <a:ea typeface="黑体" panose="02010609060101010101" pitchFamily="49" charset="-122"/>
              </a:rPr>
              <a:t>『</a:t>
            </a:r>
            <a:r>
              <a:rPr lang="zh-CN" altLang="en-US" sz="2800" dirty="0">
                <a:solidFill>
                  <a:srgbClr val="CC0000"/>
                </a:solidFill>
                <a:ea typeface="黑体" panose="02010609060101010101" pitchFamily="49" charset="-122"/>
              </a:rPr>
              <a:t>融客</a:t>
            </a:r>
            <a:r>
              <a:rPr lang="zh-CN" altLang="en-US" sz="2800" dirty="0">
                <a:solidFill>
                  <a:srgbClr val="CC0000"/>
                </a:solidFill>
                <a:latin typeface="黑体" panose="02010609060101010101" pitchFamily="49" charset="-122"/>
                <a:ea typeface="黑体" panose="02010609060101010101" pitchFamily="49" charset="-122"/>
              </a:rPr>
              <a:t>月报</a:t>
            </a:r>
            <a:r>
              <a:rPr lang="en-US" altLang="zh-CN" sz="2800" dirty="0">
                <a:solidFill>
                  <a:srgbClr val="CC0000"/>
                </a:solidFill>
                <a:latin typeface="黑体" panose="02010609060101010101" pitchFamily="49" charset="-122"/>
                <a:ea typeface="黑体" panose="02010609060101010101" pitchFamily="49" charset="-122"/>
              </a:rPr>
              <a:t>』</a:t>
            </a:r>
            <a:endParaRPr lang="zh-CN" altLang="en-US" sz="2800" dirty="0">
              <a:solidFill>
                <a:srgbClr val="CC0000"/>
              </a:solidFill>
              <a:latin typeface="黑体" panose="02010609060101010101" pitchFamily="49" charset="-122"/>
              <a:ea typeface="黑体" panose="02010609060101010101" pitchFamily="49" charset="-122"/>
            </a:endParaRPr>
          </a:p>
        </p:txBody>
      </p:sp>
      <p:sp>
        <p:nvSpPr>
          <p:cNvPr id="5" name="Text Box 6"/>
          <p:cNvSpPr txBox="1">
            <a:spLocks noChangeArrowheads="1"/>
          </p:cNvSpPr>
          <p:nvPr/>
        </p:nvSpPr>
        <p:spPr bwMode="auto">
          <a:xfrm>
            <a:off x="2208222" y="2936567"/>
            <a:ext cx="7056437"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1pPr>
            <a:lvl2pPr marL="742950" indent="-28575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2pPr>
            <a:lvl3pPr marL="11430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3pPr>
            <a:lvl4pPr marL="16002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4pPr>
            <a:lvl5pPr marL="2057400" indent="-228600">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b="1">
                <a:solidFill>
                  <a:schemeClr val="tx1"/>
                </a:solidFill>
                <a:latin typeface="幼圆" panose="02010509060101010101" pitchFamily="49" charset="-122"/>
                <a:ea typeface="宋体" panose="02010600030101010101" pitchFamily="2" charset="-122"/>
              </a:defRPr>
            </a:lvl9pPr>
          </a:lstStyle>
          <a:p>
            <a:pPr algn="r">
              <a:spcBef>
                <a:spcPct val="50000"/>
              </a:spcBef>
            </a:pPr>
            <a:r>
              <a:rPr lang="en-US" altLang="zh-CN" sz="3200" b="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私募股权投资市场</a:t>
            </a:r>
            <a:r>
              <a:rPr lang="zh-CN" altLang="en-US" sz="1600" dirty="0">
                <a:solidFill>
                  <a:srgbClr val="000066"/>
                </a:solidFill>
                <a:latin typeface="黑体" panose="02010609060101010101" pitchFamily="49" charset="-122"/>
                <a:ea typeface="黑体" panose="02010609060101010101" pitchFamily="49" charset="-122"/>
              </a:rPr>
              <a:t>（</a:t>
            </a:r>
            <a:r>
              <a:rPr lang="en-US" altLang="zh-CN" sz="1600" dirty="0">
                <a:solidFill>
                  <a:srgbClr val="000066"/>
                </a:solidFill>
                <a:latin typeface="黑体" panose="02010609060101010101" pitchFamily="49" charset="-122"/>
                <a:ea typeface="黑体" panose="02010609060101010101" pitchFamily="49" charset="-122"/>
              </a:rPr>
              <a:t>2020</a:t>
            </a:r>
            <a:r>
              <a:rPr lang="zh-CN" altLang="en-US" sz="1600" dirty="0">
                <a:solidFill>
                  <a:srgbClr val="000066"/>
                </a:solidFill>
                <a:latin typeface="黑体" panose="02010609060101010101" pitchFamily="49" charset="-122"/>
                <a:ea typeface="黑体" panose="02010609060101010101" pitchFamily="49" charset="-122"/>
              </a:rPr>
              <a:t>年</a:t>
            </a:r>
            <a:r>
              <a:rPr lang="en-US" altLang="zh-CN" sz="1600" dirty="0">
                <a:solidFill>
                  <a:srgbClr val="000066"/>
                </a:solidFill>
                <a:latin typeface="黑体" panose="02010609060101010101" pitchFamily="49" charset="-122"/>
                <a:ea typeface="黑体" panose="02010609060101010101" pitchFamily="49" charset="-122"/>
              </a:rPr>
              <a:t>11</a:t>
            </a:r>
            <a:r>
              <a:rPr lang="zh-CN" altLang="en-US" sz="1600" dirty="0">
                <a:solidFill>
                  <a:srgbClr val="000066"/>
                </a:solidFill>
                <a:latin typeface="黑体" panose="02010609060101010101" pitchFamily="49" charset="-122"/>
                <a:ea typeface="黑体" panose="02010609060101010101" pitchFamily="49" charset="-122"/>
              </a:rPr>
              <a:t>月）</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004092" y="5569123"/>
            <a:ext cx="6791151" cy="782074"/>
          </a:xfrm>
          <a:prstGeom prst="rect">
            <a:avLst/>
          </a:prstGeom>
          <a:noFill/>
        </p:spPr>
        <p:txBody>
          <a:bodyPr wrap="square" lIns="0" tIns="0" rIns="0" bIns="0" rtlCol="0">
            <a:spAutoFit/>
          </a:bodyPr>
          <a:lstStyle/>
          <a:p>
            <a:pPr indent="457189" algn="just">
              <a:lnSpc>
                <a:spcPct val="150000"/>
              </a:lnSpc>
            </a:pP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月共有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23</a:t>
            </a:r>
            <a:r>
              <a:rPr lang="zh-CN" altLang="en-US" sz="1400" dirty="0">
                <a:latin typeface="微软雅黑" panose="020B0503020204020204" pitchFamily="34" charset="-122"/>
                <a:ea typeface="微软雅黑" panose="020B0503020204020204" pitchFamily="34" charset="-122"/>
              </a:rPr>
              <a:t>家</a:t>
            </a:r>
            <a:r>
              <a:rPr lang="en-US" altLang="zh-CN" sz="1400" dirty="0">
                <a:latin typeface="微软雅黑" panose="020B0503020204020204" pitchFamily="34" charset="-122"/>
                <a:ea typeface="微软雅黑" panose="020B0503020204020204" pitchFamily="34" charset="-122"/>
              </a:rPr>
              <a:t>PE</a:t>
            </a:r>
            <a:r>
              <a:rPr lang="zh-CN" altLang="en-US" sz="1400" dirty="0">
                <a:latin typeface="微软雅黑" panose="020B0503020204020204" pitchFamily="34" charset="-122"/>
                <a:ea typeface="微软雅黑" panose="020B0503020204020204" pitchFamily="34" charset="-122"/>
              </a:rPr>
              <a:t>通过其他方式实现退出，</a:t>
            </a:r>
            <a:r>
              <a:rPr lang="en-US" altLang="zh-CN" sz="1400" dirty="0">
                <a:latin typeface="微软雅黑" panose="020B0503020204020204" pitchFamily="34" charset="-122"/>
                <a:ea typeface="微软雅黑" panose="020B0503020204020204" pitchFamily="34" charset="-122"/>
              </a:rPr>
              <a:t>12</a:t>
            </a:r>
            <a:r>
              <a:rPr lang="zh-CN" altLang="en-US" sz="1400" dirty="0">
                <a:latin typeface="微软雅黑" panose="020B0503020204020204" pitchFamily="34" charset="-122"/>
                <a:ea typeface="微软雅黑" panose="020B0503020204020204" pitchFamily="34" charset="-122"/>
              </a:rPr>
              <a:t>个通过</a:t>
            </a:r>
            <a:r>
              <a:rPr lang="en-US" altLang="zh-CN" dirty="0">
                <a:solidFill>
                  <a:srgbClr val="FF0000"/>
                </a:solidFill>
                <a:latin typeface="微软雅黑" panose="020B0503020204020204" pitchFamily="34" charset="-122"/>
                <a:ea typeface="微软雅黑" panose="020B0503020204020204" pitchFamily="34" charset="-122"/>
              </a:rPr>
              <a:t>M&amp;A</a:t>
            </a:r>
            <a:r>
              <a:rPr lang="zh-CN" altLang="en-US" sz="1400" dirty="0">
                <a:latin typeface="微软雅黑" panose="020B0503020204020204" pitchFamily="34" charset="-122"/>
                <a:ea typeface="微软雅黑" panose="020B0503020204020204" pitchFamily="34" charset="-122"/>
              </a:rPr>
              <a:t>途径完成退出，</a:t>
            </a: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家通过</a:t>
            </a:r>
            <a:r>
              <a:rPr lang="zh-CN" altLang="en-US" dirty="0">
                <a:solidFill>
                  <a:srgbClr val="FF0000"/>
                </a:solidFill>
                <a:latin typeface="微软雅黑" panose="020B0503020204020204" pitchFamily="34" charset="-122"/>
                <a:ea typeface="微软雅黑" panose="020B0503020204020204" pitchFamily="34" charset="-122"/>
              </a:rPr>
              <a:t>股权转让</a:t>
            </a:r>
            <a:r>
              <a:rPr lang="zh-CN" altLang="en-US" sz="1400" dirty="0">
                <a:latin typeface="微软雅黑" panose="020B0503020204020204" pitchFamily="34" charset="-122"/>
                <a:ea typeface="微软雅黑" panose="020B0503020204020204" pitchFamily="34" charset="-122"/>
              </a:rPr>
              <a:t>途径完成退出。</a:t>
            </a:r>
          </a:p>
        </p:txBody>
      </p:sp>
      <p:grpSp>
        <p:nvGrpSpPr>
          <p:cNvPr id="4" name="组合 3"/>
          <p:cNvGrpSpPr/>
          <p:nvPr/>
        </p:nvGrpSpPr>
        <p:grpSpPr>
          <a:xfrm>
            <a:off x="1882775" y="1109988"/>
            <a:ext cx="2468119"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基金退出情况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其他退出情况</a:t>
            </a:r>
          </a:p>
        </p:txBody>
      </p:sp>
      <p:graphicFrame>
        <p:nvGraphicFramePr>
          <p:cNvPr id="10" name="图表 9">
            <a:extLst>
              <a:ext uri="{FF2B5EF4-FFF2-40B4-BE49-F238E27FC236}">
                <a16:creationId xmlns:a16="http://schemas.microsoft.com/office/drawing/2014/main" id="{5B989BC8-4C5C-48D7-9408-9B60E9CA72A4}"/>
              </a:ext>
            </a:extLst>
          </p:cNvPr>
          <p:cNvGraphicFramePr>
            <a:graphicFrameLocks/>
          </p:cNvGraphicFramePr>
          <p:nvPr>
            <p:extLst>
              <p:ext uri="{D42A27DB-BD31-4B8C-83A1-F6EECF244321}">
                <p14:modId xmlns:p14="http://schemas.microsoft.com/office/powerpoint/2010/main" val="99347757"/>
              </p:ext>
            </p:extLst>
          </p:nvPr>
        </p:nvGraphicFramePr>
        <p:xfrm>
          <a:off x="1859091" y="1889594"/>
          <a:ext cx="5760000" cy="3240000"/>
        </p:xfrm>
        <a:graphic>
          <a:graphicData uri="http://schemas.openxmlformats.org/drawingml/2006/chart">
            <c:chart xmlns:c="http://schemas.openxmlformats.org/drawingml/2006/chart" xmlns:r="http://schemas.openxmlformats.org/officeDocument/2006/relationships" r:id="rId3"/>
          </a:graphicData>
        </a:graphic>
      </p:graphicFrame>
      <p:pic>
        <p:nvPicPr>
          <p:cNvPr id="2" name="图片 1">
            <a:extLst>
              <a:ext uri="{FF2B5EF4-FFF2-40B4-BE49-F238E27FC236}">
                <a16:creationId xmlns:a16="http://schemas.microsoft.com/office/drawing/2014/main" id="{783FCDC6-5BDC-481C-82A9-65CC9D7A71E9}"/>
              </a:ext>
            </a:extLst>
          </p:cNvPr>
          <p:cNvPicPr>
            <a:picLocks noChangeAspect="1"/>
          </p:cNvPicPr>
          <p:nvPr/>
        </p:nvPicPr>
        <p:blipFill rotWithShape="1">
          <a:blip r:embed="rId4"/>
          <a:srcRect l="19974" r="17641"/>
          <a:stretch/>
        </p:blipFill>
        <p:spPr>
          <a:xfrm>
            <a:off x="7998193" y="1889594"/>
            <a:ext cx="3594100" cy="3243353"/>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96414" y="1042688"/>
            <a:ext cx="2219603" cy="369871"/>
            <a:chOff x="7155444" y="740531"/>
            <a:chExt cx="3098165" cy="369870"/>
          </a:xfrm>
        </p:grpSpPr>
        <p:sp>
          <p:nvSpPr>
            <p:cNvPr id="5" name="矩形 4"/>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上市公司并购事件</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sp>
        <p:nvSpPr>
          <p:cNvPr id="11" name="文本框 10"/>
          <p:cNvSpPr txBox="1"/>
          <p:nvPr/>
        </p:nvSpPr>
        <p:spPr>
          <a:xfrm>
            <a:off x="1930253" y="5216524"/>
            <a:ext cx="8403286" cy="1197572"/>
          </a:xfrm>
          <a:prstGeom prst="rect">
            <a:avLst/>
          </a:prstGeom>
          <a:noFill/>
        </p:spPr>
        <p:txBody>
          <a:bodyPr wrap="square" lIns="0" tIns="0" rIns="0" bIns="0" rtlCol="0">
            <a:spAutoFit/>
          </a:bodyPr>
          <a:lstStyle/>
          <a:p>
            <a:pPr indent="457189">
              <a:lnSpc>
                <a:spcPct val="150000"/>
              </a:lnSpc>
            </a:pPr>
            <a:r>
              <a:rPr lang="en-US" altLang="zh-CN" sz="1400" dirty="0">
                <a:latin typeface="微软雅黑" panose="020B0503020204020204" pitchFamily="34" charset="-122"/>
                <a:ea typeface="微软雅黑" panose="020B0503020204020204" pitchFamily="34" charset="-122"/>
              </a:rPr>
              <a:t>11</a:t>
            </a:r>
            <a:r>
              <a:rPr lang="zh-CN" altLang="en-US" sz="1400" dirty="0">
                <a:latin typeface="微软雅黑" panose="020B0503020204020204" pitchFamily="34" charset="-122"/>
                <a:ea typeface="微软雅黑" panose="020B0503020204020204" pitchFamily="34" charset="-122"/>
              </a:rPr>
              <a:t>月境内上市公司并购非上市公司事件共计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124</a:t>
            </a:r>
            <a:r>
              <a:rPr lang="zh-CN" altLang="en-US" sz="1400" dirty="0">
                <a:latin typeface="微软雅黑" panose="020B0503020204020204" pitchFamily="34" charset="-122"/>
                <a:ea typeface="微软雅黑" panose="020B0503020204020204" pitchFamily="34" charset="-122"/>
              </a:rPr>
              <a:t>起，涉及规模总计</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368.63</a:t>
            </a:r>
            <a:r>
              <a:rPr lang="zh-CN" altLang="en-US" sz="1400" dirty="0">
                <a:latin typeface="微软雅黑" panose="020B0503020204020204" pitchFamily="34" charset="-122"/>
                <a:ea typeface="微软雅黑" panose="020B0503020204020204" pitchFamily="34" charset="-122"/>
              </a:rPr>
              <a:t>亿元人民币，其中，董事会预案的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63</a:t>
            </a:r>
            <a:r>
              <a:rPr lang="zh-CN" altLang="en-US" sz="1400" dirty="0">
                <a:latin typeface="微软雅黑" panose="020B0503020204020204" pitchFamily="34" charset="-122"/>
                <a:ea typeface="微软雅黑" panose="020B0503020204020204" pitchFamily="34" charset="-122"/>
              </a:rPr>
              <a:t>家，进行中的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400" dirty="0">
                <a:latin typeface="微软雅黑" panose="020B0503020204020204" pitchFamily="34" charset="-122"/>
                <a:ea typeface="微软雅黑" panose="020B0503020204020204" pitchFamily="34" charset="-122"/>
              </a:rPr>
              <a:t>家，达成转让意向的有</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a:t>
            </a:r>
            <a:r>
              <a:rPr lang="zh-CN" altLang="en-US" sz="1400" dirty="0">
                <a:latin typeface="微软雅黑" panose="020B0503020204020204" pitchFamily="34" charset="-122"/>
                <a:ea typeface="微软雅黑" panose="020B0503020204020204" pitchFamily="34" charset="-122"/>
              </a:rPr>
              <a:t>家，已经签署转让协议的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25</a:t>
            </a:r>
            <a:r>
              <a:rPr lang="zh-CN" altLang="en-US" sz="1400" dirty="0">
                <a:latin typeface="微软雅黑" panose="020B0503020204020204" pitchFamily="34" charset="-122"/>
                <a:ea typeface="微软雅黑" panose="020B0503020204020204" pitchFamily="34" charset="-122"/>
              </a:rPr>
              <a:t>家，股东大会通过的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a:t>
            </a:r>
            <a:r>
              <a:rPr lang="zh-CN" altLang="en-US" sz="1400" dirty="0">
                <a:latin typeface="微软雅黑" panose="020B0503020204020204" pitchFamily="34" charset="-122"/>
                <a:ea typeface="微软雅黑" panose="020B0503020204020204" pitchFamily="34" charset="-122"/>
              </a:rPr>
              <a:t>家，完成的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13</a:t>
            </a:r>
            <a:r>
              <a:rPr lang="zh-CN" altLang="en-US" sz="1400" dirty="0">
                <a:latin typeface="微软雅黑" panose="020B0503020204020204" pitchFamily="34" charset="-122"/>
                <a:ea typeface="微软雅黑" panose="020B0503020204020204" pitchFamily="34" charset="-122"/>
              </a:rPr>
              <a:t>家，失败的</a:t>
            </a:r>
            <a:r>
              <a:rPr lang="en-US" altLang="zh-CN"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400" dirty="0">
                <a:latin typeface="微软雅黑" panose="020B0503020204020204" pitchFamily="34" charset="-122"/>
                <a:ea typeface="微软雅黑" panose="020B0503020204020204" pitchFamily="34" charset="-122"/>
              </a:rPr>
              <a:t>家。较</a:t>
            </a:r>
            <a:r>
              <a:rPr lang="en-US" altLang="zh-CN" sz="1400" dirty="0">
                <a:latin typeface="微软雅黑" panose="020B0503020204020204" pitchFamily="34" charset="-122"/>
                <a:ea typeface="微软雅黑" panose="020B0503020204020204" pitchFamily="34" charset="-122"/>
              </a:rPr>
              <a:t>10</a:t>
            </a:r>
            <a:r>
              <a:rPr lang="zh-CN" altLang="en-US" sz="1400" dirty="0">
                <a:latin typeface="微软雅黑" panose="020B0503020204020204" pitchFamily="34" charset="-122"/>
                <a:ea typeface="微软雅黑" panose="020B0503020204020204" pitchFamily="34" charset="-122"/>
              </a:rPr>
              <a:t>月并购数量及规模继续双双小幅回落。</a:t>
            </a:r>
          </a:p>
        </p:txBody>
      </p:sp>
      <p:graphicFrame>
        <p:nvGraphicFramePr>
          <p:cNvPr id="7" name="表格 6">
            <a:extLst>
              <a:ext uri="{FF2B5EF4-FFF2-40B4-BE49-F238E27FC236}">
                <a16:creationId xmlns:a16="http://schemas.microsoft.com/office/drawing/2014/main" id="{ED96310B-694B-4779-84F8-2D93E74B2D85}"/>
              </a:ext>
            </a:extLst>
          </p:cNvPr>
          <p:cNvGraphicFramePr>
            <a:graphicFrameLocks noGrp="1"/>
          </p:cNvGraphicFramePr>
          <p:nvPr>
            <p:extLst>
              <p:ext uri="{D42A27DB-BD31-4B8C-83A1-F6EECF244321}">
                <p14:modId xmlns:p14="http://schemas.microsoft.com/office/powerpoint/2010/main" val="505750846"/>
              </p:ext>
            </p:extLst>
          </p:nvPr>
        </p:nvGraphicFramePr>
        <p:xfrm>
          <a:off x="1905939" y="1674399"/>
          <a:ext cx="8427600" cy="3461479"/>
        </p:xfrm>
        <a:graphic>
          <a:graphicData uri="http://schemas.openxmlformats.org/drawingml/2006/table">
            <a:tbl>
              <a:tblPr/>
              <a:tblGrid>
                <a:gridCol w="2467896">
                  <a:extLst>
                    <a:ext uri="{9D8B030D-6E8A-4147-A177-3AD203B41FA5}">
                      <a16:colId xmlns:a16="http://schemas.microsoft.com/office/drawing/2014/main" val="1352318123"/>
                    </a:ext>
                  </a:extLst>
                </a:gridCol>
                <a:gridCol w="2546658">
                  <a:extLst>
                    <a:ext uri="{9D8B030D-6E8A-4147-A177-3AD203B41FA5}">
                      <a16:colId xmlns:a16="http://schemas.microsoft.com/office/drawing/2014/main" val="3688768450"/>
                    </a:ext>
                  </a:extLst>
                </a:gridCol>
                <a:gridCol w="3413046">
                  <a:extLst>
                    <a:ext uri="{9D8B030D-6E8A-4147-A177-3AD203B41FA5}">
                      <a16:colId xmlns:a16="http://schemas.microsoft.com/office/drawing/2014/main" val="2496120272"/>
                    </a:ext>
                  </a:extLst>
                </a:gridCol>
              </a:tblGrid>
              <a:tr h="692295">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交易状态</a:t>
                      </a:r>
                    </a:p>
                  </a:txBody>
                  <a:tcPr marL="6350" marR="6350" marT="635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6350" marR="6350" marT="635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金额总计</a:t>
                      </a:r>
                      <a:b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6350" marR="6350" marT="635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81551977"/>
                  </a:ext>
                </a:extLst>
              </a:tr>
              <a:tr h="346148">
                <a:tc>
                  <a:txBody>
                    <a:bodyPr/>
                    <a:lstStyle/>
                    <a:p>
                      <a:pPr marL="0" algn="ctr" defTabSz="685783" rtl="0" eaLnBrk="1" fontAlgn="ctr" latinLnBrk="0" hangingPunct="1"/>
                      <a:r>
                        <a:rPr lang="zh-CN" altLang="en-US"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达成转让意向</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8</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marL="0" algn="ctr" defTabSz="685783" rtl="0" eaLnBrk="1" fontAlgn="ctr" latinLnBrk="0" hangingPunct="1"/>
                      <a:r>
                        <a:rPr lang="en-US" altLang="zh-CN" sz="1600" b="0" i="0" u="none" strike="noStrike" kern="1200">
                          <a:solidFill>
                            <a:srgbClr val="000000"/>
                          </a:solidFill>
                          <a:effectLst/>
                          <a:latin typeface="微软雅黑" panose="020B0503020204020204" pitchFamily="34" charset="-122"/>
                          <a:ea typeface="微软雅黑" panose="020B0503020204020204" pitchFamily="34" charset="-122"/>
                          <a:cs typeface="+mn-cs"/>
                        </a:rPr>
                        <a:t>6.63</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251890974"/>
                  </a:ext>
                </a:extLst>
              </a:tr>
              <a:tr h="346148">
                <a:tc>
                  <a:txBody>
                    <a:bodyPr/>
                    <a:lstStyle/>
                    <a:p>
                      <a:pPr marL="0" algn="ctr" defTabSz="685783" rtl="0" eaLnBrk="1" fontAlgn="ctr" latinLnBrk="0" hangingPunct="1"/>
                      <a:r>
                        <a:rPr lang="zh-CN" altLang="en-US" sz="1600" b="0" i="0" u="none" strike="noStrike" kern="1200">
                          <a:solidFill>
                            <a:srgbClr val="000000"/>
                          </a:solidFill>
                          <a:effectLst/>
                          <a:latin typeface="微软雅黑" panose="020B0503020204020204" pitchFamily="34" charset="-122"/>
                          <a:ea typeface="微软雅黑" panose="020B0503020204020204" pitchFamily="34" charset="-122"/>
                          <a:cs typeface="+mn-cs"/>
                        </a:rPr>
                        <a:t>董事会预案</a:t>
                      </a:r>
                    </a:p>
                  </a:txBody>
                  <a:tcPr marL="9525" marR="9525" marT="9525" marB="0" anchor="b">
                    <a:lnL>
                      <a:noFill/>
                    </a:lnL>
                    <a:lnR>
                      <a:noFill/>
                    </a:lnR>
                    <a:lnT>
                      <a:noFill/>
                    </a:lnT>
                    <a:lnB>
                      <a:noFill/>
                    </a:lnB>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63</a:t>
                      </a:r>
                    </a:p>
                  </a:txBody>
                  <a:tcPr marL="9525" marR="9525" marT="9525" marB="0" anchor="b">
                    <a:lnL>
                      <a:noFill/>
                    </a:lnL>
                    <a:lnR>
                      <a:noFill/>
                    </a:lnR>
                    <a:lnT>
                      <a:noFill/>
                    </a:lnT>
                    <a:lnB>
                      <a:noFill/>
                    </a:lnB>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306.94</a:t>
                      </a:r>
                    </a:p>
                  </a:txBody>
                  <a:tcPr marL="9525" marR="9525" marT="9525" marB="0" anchor="b">
                    <a:lnL>
                      <a:noFill/>
                    </a:lnL>
                    <a:lnR>
                      <a:noFill/>
                    </a:lnR>
                    <a:lnT>
                      <a:noFill/>
                    </a:lnT>
                    <a:lnB>
                      <a:noFill/>
                    </a:lnB>
                  </a:tcPr>
                </a:tc>
                <a:extLst>
                  <a:ext uri="{0D108BD9-81ED-4DB2-BD59-A6C34878D82A}">
                    <a16:rowId xmlns:a16="http://schemas.microsoft.com/office/drawing/2014/main" val="3267393004"/>
                  </a:ext>
                </a:extLst>
              </a:tr>
              <a:tr h="346148">
                <a:tc>
                  <a:txBody>
                    <a:bodyPr/>
                    <a:lstStyle/>
                    <a:p>
                      <a:pPr marL="0" algn="ctr" defTabSz="685783" rtl="0" eaLnBrk="1" fontAlgn="ctr" latinLnBrk="0" hangingPunct="1"/>
                      <a:r>
                        <a:rPr lang="zh-CN" altLang="en-US" sz="1600" b="0" i="0" u="none" strike="noStrike" kern="1200">
                          <a:solidFill>
                            <a:srgbClr val="000000"/>
                          </a:solidFill>
                          <a:effectLst/>
                          <a:latin typeface="微软雅黑" panose="020B0503020204020204" pitchFamily="34" charset="-122"/>
                          <a:ea typeface="微软雅黑" panose="020B0503020204020204" pitchFamily="34" charset="-122"/>
                          <a:cs typeface="+mn-cs"/>
                        </a:rPr>
                        <a:t>股东大会通过</a:t>
                      </a:r>
                    </a:p>
                  </a:txBody>
                  <a:tcPr marL="9525" marR="9525" marT="9525" marB="0" anchor="b">
                    <a:lnL>
                      <a:noFill/>
                    </a:lnL>
                    <a:lnR>
                      <a:noFill/>
                    </a:lnR>
                    <a:lnT>
                      <a:noFill/>
                    </a:lnT>
                    <a:lnB>
                      <a:noFill/>
                    </a:lnB>
                    <a:solidFill>
                      <a:srgbClr val="D9D9D9"/>
                    </a:solidFill>
                  </a:tcPr>
                </a:tc>
                <a:tc>
                  <a:txBody>
                    <a:bodyPr/>
                    <a:lstStyle/>
                    <a:p>
                      <a:pPr marL="0" algn="ctr" defTabSz="685783" rtl="0" eaLnBrk="1" fontAlgn="ctr" latinLnBrk="0" hangingPunct="1"/>
                      <a:r>
                        <a:rPr lang="en-US" altLang="zh-CN" sz="1600" b="0" i="0" u="none" strike="noStrike" kern="1200">
                          <a:solidFill>
                            <a:srgbClr val="000000"/>
                          </a:solidFill>
                          <a:effectLst/>
                          <a:latin typeface="微软雅黑" panose="020B0503020204020204" pitchFamily="34" charset="-122"/>
                          <a:ea typeface="微软雅黑" panose="020B0503020204020204" pitchFamily="34" charset="-122"/>
                          <a:cs typeface="+mn-cs"/>
                        </a:rPr>
                        <a:t>13</a:t>
                      </a:r>
                    </a:p>
                  </a:txBody>
                  <a:tcPr marL="9525" marR="9525" marT="9525" marB="0" anchor="b">
                    <a:lnL>
                      <a:noFill/>
                    </a:lnL>
                    <a:lnR>
                      <a:noFill/>
                    </a:lnR>
                    <a:lnT>
                      <a:noFill/>
                    </a:lnT>
                    <a:lnB>
                      <a:noFill/>
                    </a:lnB>
                    <a:solidFill>
                      <a:srgbClr val="D9D9D9"/>
                    </a:solidFill>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22.78</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4122451859"/>
                  </a:ext>
                </a:extLst>
              </a:tr>
              <a:tr h="346148">
                <a:tc>
                  <a:txBody>
                    <a:bodyPr/>
                    <a:lstStyle/>
                    <a:p>
                      <a:pPr marL="0" algn="ctr" defTabSz="685783" rtl="0" eaLnBrk="1" fontAlgn="ctr" latinLnBrk="0" hangingPunct="1"/>
                      <a:r>
                        <a:rPr lang="zh-CN" altLang="en-US" sz="1600" b="0" i="0" u="none" strike="noStrike" kern="1200">
                          <a:solidFill>
                            <a:srgbClr val="000000"/>
                          </a:solidFill>
                          <a:effectLst/>
                          <a:latin typeface="微软雅黑" panose="020B0503020204020204" pitchFamily="34" charset="-122"/>
                          <a:ea typeface="微软雅黑" panose="020B0503020204020204" pitchFamily="34" charset="-122"/>
                          <a:cs typeface="+mn-cs"/>
                        </a:rPr>
                        <a:t>进行中</a:t>
                      </a:r>
                    </a:p>
                  </a:txBody>
                  <a:tcPr marL="9525" marR="9525" marT="9525" marB="0" anchor="b">
                    <a:lnL>
                      <a:noFill/>
                    </a:lnL>
                    <a:lnR>
                      <a:noFill/>
                    </a:lnR>
                    <a:lnT>
                      <a:noFill/>
                    </a:lnT>
                    <a:lnB>
                      <a:noFill/>
                    </a:lnB>
                  </a:tcPr>
                </a:tc>
                <a:tc>
                  <a:txBody>
                    <a:bodyPr/>
                    <a:lstStyle/>
                    <a:p>
                      <a:pPr marL="0" algn="ctr" defTabSz="685783" rtl="0" eaLnBrk="1" fontAlgn="ctr" latinLnBrk="0" hangingPunct="1"/>
                      <a:r>
                        <a:rPr lang="en-US" altLang="zh-CN" sz="1600" b="0" i="0" u="none" strike="noStrike" kern="120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b">
                    <a:lnL>
                      <a:noFill/>
                    </a:lnL>
                    <a:lnR>
                      <a:noFill/>
                    </a:lnR>
                    <a:lnT>
                      <a:noFill/>
                    </a:lnT>
                    <a:lnB>
                      <a:noFill/>
                    </a:lnB>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0.94</a:t>
                      </a:r>
                    </a:p>
                  </a:txBody>
                  <a:tcPr marL="9525" marR="9525" marT="9525" marB="0" anchor="b">
                    <a:lnL>
                      <a:noFill/>
                    </a:lnL>
                    <a:lnR>
                      <a:noFill/>
                    </a:lnR>
                    <a:lnT>
                      <a:noFill/>
                    </a:lnT>
                    <a:lnB>
                      <a:noFill/>
                    </a:lnB>
                  </a:tcPr>
                </a:tc>
                <a:extLst>
                  <a:ext uri="{0D108BD9-81ED-4DB2-BD59-A6C34878D82A}">
                    <a16:rowId xmlns:a16="http://schemas.microsoft.com/office/drawing/2014/main" val="951012799"/>
                  </a:ext>
                </a:extLst>
              </a:tr>
              <a:tr h="346148">
                <a:tc>
                  <a:txBody>
                    <a:bodyPr/>
                    <a:lstStyle/>
                    <a:p>
                      <a:pPr marL="0" algn="ctr" defTabSz="685783" rtl="0" eaLnBrk="1" fontAlgn="ctr" latinLnBrk="0" hangingPunct="1"/>
                      <a:r>
                        <a:rPr lang="zh-CN" altLang="en-US" sz="1600" b="0" i="0" u="none" strike="noStrike" kern="1200">
                          <a:solidFill>
                            <a:srgbClr val="000000"/>
                          </a:solidFill>
                          <a:effectLst/>
                          <a:latin typeface="微软雅黑" panose="020B0503020204020204" pitchFamily="34" charset="-122"/>
                          <a:ea typeface="微软雅黑" panose="020B0503020204020204" pitchFamily="34" charset="-122"/>
                          <a:cs typeface="+mn-cs"/>
                        </a:rPr>
                        <a:t>签署转让协议</a:t>
                      </a:r>
                    </a:p>
                  </a:txBody>
                  <a:tcPr marL="9525" marR="9525" marT="9525" marB="0" anchor="b">
                    <a:lnL>
                      <a:noFill/>
                    </a:lnL>
                    <a:lnR>
                      <a:noFill/>
                    </a:lnR>
                    <a:lnT>
                      <a:noFill/>
                    </a:lnT>
                    <a:lnB>
                      <a:noFill/>
                    </a:lnB>
                    <a:solidFill>
                      <a:srgbClr val="D9D9D9"/>
                    </a:solidFill>
                  </a:tcPr>
                </a:tc>
                <a:tc>
                  <a:txBody>
                    <a:bodyPr/>
                    <a:lstStyle/>
                    <a:p>
                      <a:pPr marL="0" algn="ctr" defTabSz="685783" rtl="0" eaLnBrk="1" fontAlgn="ctr" latinLnBrk="0" hangingPunct="1"/>
                      <a:r>
                        <a:rPr lang="en-US" altLang="zh-CN" sz="1600" b="0" i="0" u="none" strike="noStrike" kern="1200">
                          <a:solidFill>
                            <a:srgbClr val="000000"/>
                          </a:solidFill>
                          <a:effectLst/>
                          <a:latin typeface="微软雅黑" panose="020B0503020204020204" pitchFamily="34" charset="-122"/>
                          <a:ea typeface="微软雅黑" panose="020B0503020204020204" pitchFamily="34" charset="-122"/>
                          <a:cs typeface="+mn-cs"/>
                        </a:rPr>
                        <a:t>25</a:t>
                      </a:r>
                    </a:p>
                  </a:txBody>
                  <a:tcPr marL="9525" marR="9525" marT="9525" marB="0" anchor="b">
                    <a:lnL>
                      <a:noFill/>
                    </a:lnL>
                    <a:lnR>
                      <a:noFill/>
                    </a:lnR>
                    <a:lnT>
                      <a:noFill/>
                    </a:lnT>
                    <a:lnB>
                      <a:noFill/>
                    </a:lnB>
                    <a:solidFill>
                      <a:srgbClr val="D9D9D9"/>
                    </a:solidFill>
                  </a:tcPr>
                </a:tc>
                <a:tc>
                  <a:txBody>
                    <a:bodyPr/>
                    <a:lstStyle/>
                    <a:p>
                      <a:pPr marL="0" algn="ctr" defTabSz="685783" rtl="0" eaLnBrk="1" fontAlgn="ctr" latinLnBrk="0" hangingPunct="1"/>
                      <a:r>
                        <a:rPr lang="zh-CN" altLang="en-US"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未披露</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2953717883"/>
                  </a:ext>
                </a:extLst>
              </a:tr>
              <a:tr h="346148">
                <a:tc>
                  <a:txBody>
                    <a:bodyPr/>
                    <a:lstStyle/>
                    <a:p>
                      <a:pPr marL="0" algn="ctr" defTabSz="685783" rtl="0" eaLnBrk="1" fontAlgn="ctr" latinLnBrk="0" hangingPunct="1"/>
                      <a:r>
                        <a:rPr lang="zh-CN" altLang="en-US" sz="1600" b="0" i="0" u="none" strike="noStrike" kern="1200">
                          <a:solidFill>
                            <a:srgbClr val="000000"/>
                          </a:solidFill>
                          <a:effectLst/>
                          <a:latin typeface="微软雅黑" panose="020B0503020204020204" pitchFamily="34" charset="-122"/>
                          <a:ea typeface="微软雅黑" panose="020B0503020204020204" pitchFamily="34" charset="-122"/>
                          <a:cs typeface="+mn-cs"/>
                        </a:rPr>
                        <a:t>失败</a:t>
                      </a:r>
                    </a:p>
                  </a:txBody>
                  <a:tcPr marL="9525" marR="9525" marT="9525" marB="0" anchor="b">
                    <a:lnL>
                      <a:noFill/>
                    </a:lnL>
                    <a:lnR>
                      <a:noFill/>
                    </a:lnR>
                    <a:lnT>
                      <a:noFill/>
                    </a:lnT>
                    <a:lnB>
                      <a:noFill/>
                    </a:lnB>
                  </a:tcPr>
                </a:tc>
                <a:tc>
                  <a:txBody>
                    <a:bodyPr/>
                    <a:lstStyle/>
                    <a:p>
                      <a:pPr marL="0" algn="ctr" defTabSz="685783" rtl="0" eaLnBrk="1" fontAlgn="ctr" latinLnBrk="0" hangingPunct="1"/>
                      <a:r>
                        <a:rPr lang="en-US" altLang="zh-CN" sz="1600" b="0" i="0" u="none" strike="noStrike" kern="1200">
                          <a:solidFill>
                            <a:srgbClr val="000000"/>
                          </a:solidFill>
                          <a:effectLst/>
                          <a:latin typeface="微软雅黑" panose="020B0503020204020204" pitchFamily="34" charset="-122"/>
                          <a:ea typeface="微软雅黑" panose="020B0503020204020204" pitchFamily="34" charset="-122"/>
                          <a:cs typeface="+mn-cs"/>
                        </a:rPr>
                        <a:t>1</a:t>
                      </a:r>
                    </a:p>
                  </a:txBody>
                  <a:tcPr marL="9525" marR="9525" marT="9525" marB="0" anchor="b">
                    <a:lnL>
                      <a:noFill/>
                    </a:lnL>
                    <a:lnR>
                      <a:noFill/>
                    </a:lnR>
                    <a:lnT>
                      <a:noFill/>
                    </a:lnT>
                    <a:lnB>
                      <a:noFill/>
                    </a:lnB>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5.89</a:t>
                      </a:r>
                    </a:p>
                  </a:txBody>
                  <a:tcPr marL="9525" marR="9525" marT="9525" marB="0" anchor="b">
                    <a:lnL>
                      <a:noFill/>
                    </a:lnL>
                    <a:lnR>
                      <a:noFill/>
                    </a:lnR>
                    <a:lnT>
                      <a:noFill/>
                    </a:lnT>
                    <a:lnB>
                      <a:noFill/>
                    </a:lnB>
                  </a:tcPr>
                </a:tc>
                <a:extLst>
                  <a:ext uri="{0D108BD9-81ED-4DB2-BD59-A6C34878D82A}">
                    <a16:rowId xmlns:a16="http://schemas.microsoft.com/office/drawing/2014/main" val="2305422514"/>
                  </a:ext>
                </a:extLst>
              </a:tr>
              <a:tr h="346148">
                <a:tc>
                  <a:txBody>
                    <a:bodyPr/>
                    <a:lstStyle/>
                    <a:p>
                      <a:pPr marL="0" algn="ctr" defTabSz="685783" rtl="0" eaLnBrk="1" fontAlgn="ctr" latinLnBrk="0" hangingPunct="1"/>
                      <a:r>
                        <a:rPr lang="zh-CN" altLang="en-US"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完成</a:t>
                      </a:r>
                    </a:p>
                  </a:txBody>
                  <a:tcPr marL="9525" marR="9525" marT="9525" marB="0" anchor="b">
                    <a:lnL>
                      <a:noFill/>
                    </a:lnL>
                    <a:lnR>
                      <a:noFill/>
                    </a:lnR>
                    <a:lnT>
                      <a:noFill/>
                    </a:lnT>
                    <a:lnB>
                      <a:noFill/>
                    </a:lnB>
                    <a:solidFill>
                      <a:srgbClr val="D9D9D9"/>
                    </a:solidFill>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13</a:t>
                      </a:r>
                    </a:p>
                  </a:txBody>
                  <a:tcPr marL="9525" marR="9525" marT="9525" marB="0" anchor="b">
                    <a:lnL>
                      <a:noFill/>
                    </a:lnL>
                    <a:lnR>
                      <a:noFill/>
                    </a:lnR>
                    <a:lnT>
                      <a:noFill/>
                    </a:lnT>
                    <a:lnB>
                      <a:noFill/>
                    </a:lnB>
                    <a:solidFill>
                      <a:srgbClr val="D9D9D9"/>
                    </a:solidFill>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25.44</a:t>
                      </a:r>
                    </a:p>
                  </a:txBody>
                  <a:tcPr marL="9525" marR="9525" marT="9525" marB="0" anchor="b">
                    <a:lnL>
                      <a:noFill/>
                    </a:lnL>
                    <a:lnR>
                      <a:noFill/>
                    </a:lnR>
                    <a:lnT>
                      <a:noFill/>
                    </a:lnT>
                    <a:lnB>
                      <a:noFill/>
                    </a:lnB>
                    <a:solidFill>
                      <a:srgbClr val="D9D9D9"/>
                    </a:solidFill>
                  </a:tcPr>
                </a:tc>
                <a:extLst>
                  <a:ext uri="{0D108BD9-81ED-4DB2-BD59-A6C34878D82A}">
                    <a16:rowId xmlns:a16="http://schemas.microsoft.com/office/drawing/2014/main" val="30415137"/>
                  </a:ext>
                </a:extLst>
              </a:tr>
              <a:tr h="346148">
                <a:tc>
                  <a:txBody>
                    <a:bodyPr/>
                    <a:lstStyle/>
                    <a:p>
                      <a:pPr marL="0" algn="ctr" defTabSz="685783" rtl="0" eaLnBrk="1" fontAlgn="ctr" latinLnBrk="0" hangingPunct="1"/>
                      <a:r>
                        <a:rPr lang="zh-CN" altLang="en-US"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总计</a:t>
                      </a: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124</a:t>
                      </a: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algn="ctr" defTabSz="685783" rtl="0" eaLnBrk="1" fontAlgn="ctr" latinLnBrk="0" hangingPunct="1"/>
                      <a:r>
                        <a:rPr lang="en-US" altLang="zh-CN" sz="1600" b="0" i="0" u="none" strike="noStrike" kern="1200" dirty="0">
                          <a:solidFill>
                            <a:srgbClr val="000000"/>
                          </a:solidFill>
                          <a:effectLst/>
                          <a:latin typeface="微软雅黑" panose="020B0503020204020204" pitchFamily="34" charset="-122"/>
                          <a:ea typeface="微软雅黑" panose="020B0503020204020204" pitchFamily="34" charset="-122"/>
                          <a:cs typeface="+mn-cs"/>
                        </a:rPr>
                        <a:t>368.63</a:t>
                      </a:r>
                    </a:p>
                  </a:txBody>
                  <a:tcPr marL="9525" marR="9525" marT="9525" marB="0" anchor="b">
                    <a:lnL>
                      <a:noFill/>
                    </a:lnL>
                    <a:lnR>
                      <a:noFill/>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188240180"/>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066511" y="1100283"/>
            <a:ext cx="3617333"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上市公司并购非上市公司规模前五</a:t>
            </a:r>
          </a:p>
        </p:txBody>
      </p:sp>
      <p:sp>
        <p:nvSpPr>
          <p:cNvPr id="4" name="等腰三角形 3">
            <a:extLst>
              <a:ext uri="{FF2B5EF4-FFF2-40B4-BE49-F238E27FC236}">
                <a16:creationId xmlns:a16="http://schemas.microsoft.com/office/drawing/2014/main" id="{90762674-E569-4558-8C79-F25671ABC618}"/>
              </a:ext>
            </a:extLst>
          </p:cNvPr>
          <p:cNvSpPr/>
          <p:nvPr/>
        </p:nvSpPr>
        <p:spPr>
          <a:xfrm rot="5400000">
            <a:off x="4634829" y="1149299"/>
            <a:ext cx="369868" cy="2718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Rectangle 2">
            <a:extLst>
              <a:ext uri="{FF2B5EF4-FFF2-40B4-BE49-F238E27FC236}">
                <a16:creationId xmlns:a16="http://schemas.microsoft.com/office/drawing/2014/main" id="{C7E4764B-1A2C-40E9-B0E5-2BF33F9B7975}"/>
              </a:ext>
            </a:extLst>
          </p:cNvPr>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并购</a:t>
            </a:r>
          </a:p>
        </p:txBody>
      </p:sp>
      <p:graphicFrame>
        <p:nvGraphicFramePr>
          <p:cNvPr id="6" name="表格 5">
            <a:extLst>
              <a:ext uri="{FF2B5EF4-FFF2-40B4-BE49-F238E27FC236}">
                <a16:creationId xmlns:a16="http://schemas.microsoft.com/office/drawing/2014/main" id="{ADAFA40B-78ED-4134-AAFD-6155E3DA7160}"/>
              </a:ext>
            </a:extLst>
          </p:cNvPr>
          <p:cNvGraphicFramePr>
            <a:graphicFrameLocks noGrp="1"/>
          </p:cNvGraphicFramePr>
          <p:nvPr>
            <p:extLst>
              <p:ext uri="{D42A27DB-BD31-4B8C-83A1-F6EECF244321}">
                <p14:modId xmlns:p14="http://schemas.microsoft.com/office/powerpoint/2010/main" val="1852981259"/>
              </p:ext>
            </p:extLst>
          </p:nvPr>
        </p:nvGraphicFramePr>
        <p:xfrm>
          <a:off x="1066511" y="2201068"/>
          <a:ext cx="10058977" cy="3419675"/>
        </p:xfrm>
        <a:graphic>
          <a:graphicData uri="http://schemas.openxmlformats.org/drawingml/2006/table">
            <a:tbl>
              <a:tblPr/>
              <a:tblGrid>
                <a:gridCol w="1128049">
                  <a:extLst>
                    <a:ext uri="{9D8B030D-6E8A-4147-A177-3AD203B41FA5}">
                      <a16:colId xmlns:a16="http://schemas.microsoft.com/office/drawing/2014/main" val="1682793487"/>
                    </a:ext>
                  </a:extLst>
                </a:gridCol>
                <a:gridCol w="2804160">
                  <a:extLst>
                    <a:ext uri="{9D8B030D-6E8A-4147-A177-3AD203B41FA5}">
                      <a16:colId xmlns:a16="http://schemas.microsoft.com/office/drawing/2014/main" val="1428555726"/>
                    </a:ext>
                  </a:extLst>
                </a:gridCol>
                <a:gridCol w="2484120">
                  <a:extLst>
                    <a:ext uri="{9D8B030D-6E8A-4147-A177-3AD203B41FA5}">
                      <a16:colId xmlns:a16="http://schemas.microsoft.com/office/drawing/2014/main" val="1939295405"/>
                    </a:ext>
                  </a:extLst>
                </a:gridCol>
                <a:gridCol w="1437472">
                  <a:extLst>
                    <a:ext uri="{9D8B030D-6E8A-4147-A177-3AD203B41FA5}">
                      <a16:colId xmlns:a16="http://schemas.microsoft.com/office/drawing/2014/main" val="1700317054"/>
                    </a:ext>
                  </a:extLst>
                </a:gridCol>
                <a:gridCol w="1031408">
                  <a:extLst>
                    <a:ext uri="{9D8B030D-6E8A-4147-A177-3AD203B41FA5}">
                      <a16:colId xmlns:a16="http://schemas.microsoft.com/office/drawing/2014/main" val="1109979984"/>
                    </a:ext>
                  </a:extLst>
                </a:gridCol>
                <a:gridCol w="1173768">
                  <a:extLst>
                    <a:ext uri="{9D8B030D-6E8A-4147-A177-3AD203B41FA5}">
                      <a16:colId xmlns:a16="http://schemas.microsoft.com/office/drawing/2014/main" val="586543668"/>
                    </a:ext>
                  </a:extLst>
                </a:gridCol>
              </a:tblGrid>
              <a:tr h="658335">
                <a:tc>
                  <a:txBody>
                    <a:bodyPr/>
                    <a:lstStyle/>
                    <a:p>
                      <a:pPr marL="0" algn="ctr" defTabSz="685783" rtl="0" eaLnBrk="1" fontAlgn="ctr" latinLnBrk="0" hangingPunct="1"/>
                      <a: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t>首批披露日</a:t>
                      </a:r>
                    </a:p>
                  </a:txBody>
                  <a:tcPr marL="8267" marR="8267" marT="82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marL="0" algn="ctr" defTabSz="685783" rtl="0" eaLnBrk="1" fontAlgn="ctr" latinLnBrk="0" hangingPunct="1"/>
                      <a: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t>交易标的</a:t>
                      </a:r>
                    </a:p>
                  </a:txBody>
                  <a:tcPr marL="8267" marR="8267" marT="82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marL="0" algn="ctr" defTabSz="685783" rtl="0" eaLnBrk="1" fontAlgn="ctr" latinLnBrk="0" hangingPunct="1"/>
                      <a: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t>交易买方</a:t>
                      </a:r>
                    </a:p>
                  </a:txBody>
                  <a:tcPr marL="8267" marR="8267" marT="82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marL="0" algn="ctr" defTabSz="685783" rtl="0" eaLnBrk="1" fontAlgn="ctr" latinLnBrk="0" hangingPunct="1"/>
                      <a: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t>所属行业</a:t>
                      </a:r>
                    </a:p>
                  </a:txBody>
                  <a:tcPr marL="8267" marR="8267" marT="82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marL="0" algn="ctr" defTabSz="685783" rtl="0" eaLnBrk="1" fontAlgn="ctr" latinLnBrk="0" hangingPunct="1"/>
                      <a: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t>交易总价值</a:t>
                      </a:r>
                      <a:b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br>
                      <a: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t>（人民币 亿元）</a:t>
                      </a:r>
                    </a:p>
                  </a:txBody>
                  <a:tcPr marL="8267" marR="8267" marT="82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marL="0" algn="ctr" defTabSz="685783" rtl="0" eaLnBrk="1" fontAlgn="ctr" latinLnBrk="0" hangingPunct="1"/>
                      <a:r>
                        <a:rPr lang="zh-CN" altLang="en-US" sz="1200" b="1" i="0" u="none" strike="noStrike" kern="1200" dirty="0">
                          <a:solidFill>
                            <a:srgbClr val="FFFFFF"/>
                          </a:solidFill>
                          <a:effectLst/>
                          <a:latin typeface="微软雅黑" panose="020B0503020204020204" pitchFamily="34" charset="-122"/>
                          <a:ea typeface="微软雅黑" panose="020B0503020204020204" pitchFamily="34" charset="-122"/>
                          <a:cs typeface="+mn-cs"/>
                        </a:rPr>
                        <a:t>最新进度 </a:t>
                      </a:r>
                    </a:p>
                  </a:txBody>
                  <a:tcPr marL="8267" marR="8267" marT="8267"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3583472054"/>
                  </a:ext>
                </a:extLst>
              </a:tr>
              <a:tr h="484201">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2020-11-25</a:t>
                      </a:r>
                    </a:p>
                  </a:txBody>
                  <a:tcPr marL="8267" marR="8267" marT="826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武汉公司</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7.7447%</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8267" marR="8267" marT="826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泛海控股</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(000046.</a:t>
                      </a:r>
                      <a:r>
                        <a:rPr lang="en-US" sz="1200" b="0" i="0" u="none" strike="noStrike" dirty="0">
                          <a:solidFill>
                            <a:srgbClr val="000000"/>
                          </a:solidFill>
                          <a:effectLst/>
                          <a:latin typeface="微软雅黑" panose="020B0503020204020204" pitchFamily="34" charset="-122"/>
                          <a:ea typeface="微软雅黑" panose="020B0503020204020204" pitchFamily="34" charset="-122"/>
                        </a:rPr>
                        <a:t>SZ)</a:t>
                      </a:r>
                    </a:p>
                  </a:txBody>
                  <a:tcPr marL="8267" marR="8267" marT="826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房地产开发</a:t>
                      </a:r>
                    </a:p>
                  </a:txBody>
                  <a:tcPr marL="8267" marR="8267" marT="826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62.83</a:t>
                      </a:r>
                    </a:p>
                  </a:txBody>
                  <a:tcPr marL="8267" marR="8267" marT="826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8267" marR="8267" marT="8267"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1528380228"/>
                  </a:ext>
                </a:extLst>
              </a:tr>
              <a:tr h="824536">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2020-11-28</a:t>
                      </a:r>
                    </a:p>
                  </a:txBody>
                  <a:tcPr marL="8267" marR="8267" marT="8267" marB="0" anchor="ctr">
                    <a:lnL>
                      <a:noFill/>
                    </a:lnL>
                    <a:lnR>
                      <a:noFill/>
                    </a:lnR>
                    <a:lnT>
                      <a:noFill/>
                    </a:lnT>
                    <a:lnB>
                      <a:noFill/>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嘉港控股</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嘉兴港务</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b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温州港</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义乌港</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a:t>
                      </a:r>
                      <a:b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b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头门港港务</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100%</a:t>
                      </a: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股权</a:t>
                      </a:r>
                    </a:p>
                  </a:txBody>
                  <a:tcPr marL="8267" marR="8267" marT="8267" marB="0" anchor="ctr">
                    <a:lnL>
                      <a:noFill/>
                    </a:lnL>
                    <a:lnR>
                      <a:noFill/>
                    </a:lnR>
                    <a:lnT>
                      <a:noFill/>
                    </a:lnT>
                    <a:lnB>
                      <a:noFill/>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宁波舟山港</a:t>
                      </a: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(601018.</a:t>
                      </a:r>
                      <a:r>
                        <a:rPr lang="en-US" sz="1200" b="0" i="0" u="none" strike="noStrike" dirty="0">
                          <a:solidFill>
                            <a:srgbClr val="000000"/>
                          </a:solidFill>
                          <a:effectLst/>
                          <a:latin typeface="微软雅黑" panose="020B0503020204020204" pitchFamily="34" charset="-122"/>
                          <a:ea typeface="微软雅黑" panose="020B0503020204020204" pitchFamily="34" charset="-122"/>
                        </a:rPr>
                        <a:t>SH)</a:t>
                      </a:r>
                    </a:p>
                  </a:txBody>
                  <a:tcPr marL="8267" marR="8267" marT="8267" marB="0" anchor="ctr">
                    <a:lnL>
                      <a:noFill/>
                    </a:lnL>
                    <a:lnR>
                      <a:noFill/>
                    </a:lnR>
                    <a:lnT>
                      <a:noFill/>
                    </a:lnT>
                    <a:lnB>
                      <a:noFill/>
                    </a:lnB>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海港与服务</a:t>
                      </a:r>
                    </a:p>
                  </a:txBody>
                  <a:tcPr marL="8267" marR="8267" marT="8267"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56.42</a:t>
                      </a:r>
                    </a:p>
                  </a:txBody>
                  <a:tcPr marL="8267" marR="8267" marT="8267"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签署转让协议</a:t>
                      </a:r>
                    </a:p>
                  </a:txBody>
                  <a:tcPr marL="8267" marR="8267" marT="8267" marB="0" anchor="ctr">
                    <a:lnL>
                      <a:noFill/>
                    </a:lnL>
                    <a:lnR>
                      <a:noFill/>
                    </a:lnR>
                    <a:lnT>
                      <a:noFill/>
                    </a:lnT>
                    <a:lnB>
                      <a:noFill/>
                    </a:lnB>
                  </a:tcPr>
                </a:tc>
                <a:extLst>
                  <a:ext uri="{0D108BD9-81ED-4DB2-BD59-A6C34878D82A}">
                    <a16:rowId xmlns:a16="http://schemas.microsoft.com/office/drawing/2014/main" val="4269247751"/>
                  </a:ext>
                </a:extLst>
              </a:tr>
              <a:tr h="484201">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2020-11-09</a:t>
                      </a:r>
                    </a:p>
                  </a:txBody>
                  <a:tcPr marL="8267" marR="8267" marT="8267"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兴盟苏州</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100%</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67" marR="8267" marT="8267"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南新制药</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(688189.</a:t>
                      </a:r>
                      <a:r>
                        <a:rPr lang="en-US" sz="1200" b="0" i="0" u="none" strike="noStrike">
                          <a:solidFill>
                            <a:srgbClr val="000000"/>
                          </a:solidFill>
                          <a:effectLst/>
                          <a:latin typeface="微软雅黑" panose="020B0503020204020204" pitchFamily="34" charset="-122"/>
                          <a:ea typeface="微软雅黑" panose="020B0503020204020204" pitchFamily="34" charset="-122"/>
                        </a:rPr>
                        <a:t>SH)</a:t>
                      </a:r>
                    </a:p>
                  </a:txBody>
                  <a:tcPr marL="8267" marR="8267" marT="8267"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生物科技</a:t>
                      </a:r>
                    </a:p>
                  </a:txBody>
                  <a:tcPr marL="8267" marR="8267" marT="8267" marB="0" anchor="ctr">
                    <a:lnL>
                      <a:noFill/>
                    </a:lnL>
                    <a:lnR>
                      <a:noFill/>
                    </a:lnR>
                    <a:lnT>
                      <a:noFill/>
                    </a:lnT>
                    <a:lnB>
                      <a:noFill/>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26.43</a:t>
                      </a:r>
                    </a:p>
                  </a:txBody>
                  <a:tcPr marL="8267" marR="8267" marT="8267" marB="0" anchor="ctr">
                    <a:lnL>
                      <a:noFill/>
                    </a:lnL>
                    <a:lnR>
                      <a:noFill/>
                    </a:lnR>
                    <a:lnT>
                      <a:noFill/>
                    </a:lnT>
                    <a:lnB>
                      <a:noFill/>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8267" marR="8267" marT="8267" marB="0" anchor="ctr">
                    <a:lnL>
                      <a:noFill/>
                    </a:lnL>
                    <a:lnR>
                      <a:noFill/>
                    </a:lnR>
                    <a:lnT>
                      <a:noFill/>
                    </a:lnT>
                    <a:lnB>
                      <a:noFill/>
                    </a:lnB>
                    <a:solidFill>
                      <a:srgbClr val="D9D9D9"/>
                    </a:solidFill>
                  </a:tcPr>
                </a:tc>
                <a:extLst>
                  <a:ext uri="{0D108BD9-81ED-4DB2-BD59-A6C34878D82A}">
                    <a16:rowId xmlns:a16="http://schemas.microsoft.com/office/drawing/2014/main" val="868263679"/>
                  </a:ext>
                </a:extLst>
              </a:tr>
              <a:tr h="484201">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2020-11-26</a:t>
                      </a:r>
                    </a:p>
                  </a:txBody>
                  <a:tcPr marL="8267" marR="8267" marT="8267"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广惠公司</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21%</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67" marR="8267" marT="8267"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粤高速</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(200429.</a:t>
                      </a:r>
                      <a:r>
                        <a:rPr lang="en-US" sz="1200" b="0" i="0" u="none" strike="noStrike">
                          <a:solidFill>
                            <a:srgbClr val="000000"/>
                          </a:solidFill>
                          <a:effectLst/>
                          <a:latin typeface="微软雅黑" panose="020B0503020204020204" pitchFamily="34" charset="-122"/>
                          <a:ea typeface="微软雅黑" panose="020B0503020204020204" pitchFamily="34" charset="-122"/>
                        </a:rPr>
                        <a:t>SZ﹐000429.SZ)</a:t>
                      </a:r>
                    </a:p>
                  </a:txBody>
                  <a:tcPr marL="8267" marR="8267" marT="8267"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公路与铁路</a:t>
                      </a:r>
                    </a:p>
                  </a:txBody>
                  <a:tcPr marL="8267" marR="8267" marT="8267" marB="0" anchor="ctr">
                    <a:lnL>
                      <a:noFill/>
                    </a:lnL>
                    <a:lnR>
                      <a:noFill/>
                    </a:lnR>
                    <a:lnT>
                      <a:noFill/>
                    </a:lnT>
                    <a:lnB>
                      <a:noFill/>
                    </a:lnB>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24.94</a:t>
                      </a:r>
                    </a:p>
                  </a:txBody>
                  <a:tcPr marL="8267" marR="8267" marT="8267" marB="0" anchor="ctr">
                    <a:lnL>
                      <a:noFill/>
                    </a:lnL>
                    <a:lnR>
                      <a:noFill/>
                    </a:lnR>
                    <a:lnT>
                      <a:noFill/>
                    </a:lnT>
                    <a:lnB>
                      <a:noFill/>
                    </a:lnB>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董事会预案</a:t>
                      </a:r>
                    </a:p>
                  </a:txBody>
                  <a:tcPr marL="8267" marR="8267" marT="8267" marB="0" anchor="ctr">
                    <a:lnL>
                      <a:noFill/>
                    </a:lnL>
                    <a:lnR>
                      <a:noFill/>
                    </a:lnR>
                    <a:lnT>
                      <a:noFill/>
                    </a:lnT>
                    <a:lnB>
                      <a:noFill/>
                    </a:lnB>
                  </a:tcPr>
                </a:tc>
                <a:extLst>
                  <a:ext uri="{0D108BD9-81ED-4DB2-BD59-A6C34878D82A}">
                    <a16:rowId xmlns:a16="http://schemas.microsoft.com/office/drawing/2014/main" val="673328757"/>
                  </a:ext>
                </a:extLst>
              </a:tr>
              <a:tr h="484201">
                <a:tc>
                  <a:txBody>
                    <a:bodyPr/>
                    <a:lstStyle/>
                    <a:p>
                      <a:pPr algn="ctr" fontAlgn="ct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2020-11-14</a:t>
                      </a:r>
                    </a:p>
                  </a:txBody>
                  <a:tcPr marL="8267" marR="8267" marT="826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九九久科技</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74.24%</a:t>
                      </a: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股权</a:t>
                      </a:r>
                    </a:p>
                  </a:txBody>
                  <a:tcPr marL="8267" marR="8267" marT="826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新宙邦</a:t>
                      </a:r>
                      <a:r>
                        <a:rPr lang="en-US" altLang="zh-CN" sz="1200" b="0" i="0" u="none" strike="noStrike">
                          <a:solidFill>
                            <a:srgbClr val="000000"/>
                          </a:solidFill>
                          <a:effectLst/>
                          <a:latin typeface="微软雅黑" panose="020B0503020204020204" pitchFamily="34" charset="-122"/>
                          <a:ea typeface="微软雅黑" panose="020B0503020204020204" pitchFamily="34" charset="-122"/>
                        </a:rPr>
                        <a:t>(300037.</a:t>
                      </a:r>
                      <a:r>
                        <a:rPr lang="en-US" sz="1200" b="0" i="0" u="none" strike="noStrike">
                          <a:solidFill>
                            <a:srgbClr val="000000"/>
                          </a:solidFill>
                          <a:effectLst/>
                          <a:latin typeface="微软雅黑" panose="020B0503020204020204" pitchFamily="34" charset="-122"/>
                          <a:ea typeface="微软雅黑" panose="020B0503020204020204" pitchFamily="34" charset="-122"/>
                        </a:rPr>
                        <a:t>SZ)</a:t>
                      </a:r>
                    </a:p>
                  </a:txBody>
                  <a:tcPr marL="8267" marR="8267" marT="826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200" b="0" i="0" u="none" strike="noStrike">
                          <a:solidFill>
                            <a:srgbClr val="000000"/>
                          </a:solidFill>
                          <a:effectLst/>
                          <a:latin typeface="微软雅黑" panose="020B0503020204020204" pitchFamily="34" charset="-122"/>
                          <a:ea typeface="微软雅黑" panose="020B0503020204020204" pitchFamily="34" charset="-122"/>
                        </a:rPr>
                        <a:t>多元化工</a:t>
                      </a:r>
                    </a:p>
                  </a:txBody>
                  <a:tcPr marL="8267" marR="8267" marT="826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altLang="zh-CN" sz="1200" b="0" i="0" u="none" strike="noStrike" dirty="0">
                          <a:solidFill>
                            <a:srgbClr val="000000"/>
                          </a:solidFill>
                          <a:effectLst/>
                          <a:latin typeface="微软雅黑" panose="020B0503020204020204" pitchFamily="34" charset="-122"/>
                          <a:ea typeface="微软雅黑" panose="020B0503020204020204" pitchFamily="34" charset="-122"/>
                        </a:rPr>
                        <a:t>22.27</a:t>
                      </a:r>
                    </a:p>
                  </a:txBody>
                  <a:tcPr marL="8267" marR="8267" marT="826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zh-CN" altLang="en-US" sz="1200" b="0" i="0" u="none" strike="noStrike" dirty="0">
                          <a:solidFill>
                            <a:srgbClr val="000000"/>
                          </a:solidFill>
                          <a:effectLst/>
                          <a:latin typeface="微软雅黑" panose="020B0503020204020204" pitchFamily="34" charset="-122"/>
                          <a:ea typeface="微软雅黑" panose="020B0503020204020204" pitchFamily="34" charset="-122"/>
                        </a:rPr>
                        <a:t>董事会预案</a:t>
                      </a:r>
                    </a:p>
                  </a:txBody>
                  <a:tcPr marL="8267" marR="8267" marT="8267" marB="0" anchor="ctr">
                    <a:lnL>
                      <a:noFill/>
                    </a:lnL>
                    <a:lnR>
                      <a:noFill/>
                    </a:lnR>
                    <a:lnT>
                      <a:noFill/>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465925143"/>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82775" y="1008995"/>
            <a:ext cx="2482389"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新三板市场概况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2021789" y="1484910"/>
            <a:ext cx="1222942" cy="941083"/>
            <a:chOff x="415341" y="1328632"/>
            <a:chExt cx="1154098" cy="838730"/>
          </a:xfrm>
        </p:grpSpPr>
        <p:grpSp>
          <p:nvGrpSpPr>
            <p:cNvPr id="6" name="组合 5"/>
            <p:cNvGrpSpPr/>
            <p:nvPr/>
          </p:nvGrpSpPr>
          <p:grpSpPr>
            <a:xfrm>
              <a:off x="415341" y="1328632"/>
              <a:ext cx="1154098" cy="667568"/>
              <a:chOff x="539468" y="1205342"/>
              <a:chExt cx="1154098" cy="667568"/>
            </a:xfrm>
          </p:grpSpPr>
          <p:sp>
            <p:nvSpPr>
              <p:cNvPr id="8" name="文本框 7"/>
              <p:cNvSpPr txBox="1"/>
              <p:nvPr/>
            </p:nvSpPr>
            <p:spPr>
              <a:xfrm>
                <a:off x="539468" y="1205342"/>
                <a:ext cx="973009" cy="233157"/>
              </a:xfrm>
              <a:prstGeom prst="rect">
                <a:avLst/>
              </a:prstGeom>
              <a:noFill/>
            </p:spPr>
            <p:txBody>
              <a:bodyPr wrap="none" rtlCol="0">
                <a:spAutoFit/>
              </a:bodyPr>
              <a:lstStyle/>
              <a:p>
                <a:r>
                  <a:rPr lang="zh-CN" altLang="en-US" sz="1100" dirty="0">
                    <a:latin typeface="微软雅黑" panose="020B0503020204020204" pitchFamily="34" charset="-122"/>
                    <a:ea typeface="微软雅黑" panose="020B0503020204020204" pitchFamily="34" charset="-122"/>
                  </a:rPr>
                  <a:t>挂牌企业总数</a:t>
                </a:r>
              </a:p>
            </p:txBody>
          </p:sp>
          <p:sp>
            <p:nvSpPr>
              <p:cNvPr id="9" name="文本框 8"/>
              <p:cNvSpPr txBox="1"/>
              <p:nvPr/>
            </p:nvSpPr>
            <p:spPr>
              <a:xfrm>
                <a:off x="1386173" y="1608747"/>
                <a:ext cx="307393" cy="233157"/>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家</a:t>
                </a:r>
              </a:p>
            </p:txBody>
          </p:sp>
          <p:sp>
            <p:nvSpPr>
              <p:cNvPr id="10" name="文本框 9"/>
              <p:cNvSpPr txBox="1"/>
              <p:nvPr/>
            </p:nvSpPr>
            <p:spPr>
              <a:xfrm>
                <a:off x="612365" y="1461456"/>
                <a:ext cx="821733" cy="411454"/>
              </a:xfrm>
              <a:prstGeom prst="rect">
                <a:avLst/>
              </a:prstGeom>
              <a:noFill/>
            </p:spPr>
            <p:txBody>
              <a:bodyPr wrap="none" rtlCol="0">
                <a:spAutoFit/>
              </a:bodyPr>
              <a:lstStyle/>
              <a:p>
                <a:r>
                  <a:rPr lang="en-US" sz="2400" b="1" dirty="0">
                    <a:solidFill>
                      <a:srgbClr val="FF0000"/>
                    </a:solidFill>
                    <a:latin typeface="Arial" panose="020B0604020202020204" pitchFamily="34" charset="0"/>
                    <a:cs typeface="Arial" panose="020B0604020202020204" pitchFamily="34" charset="0"/>
                  </a:rPr>
                  <a:t>8244</a:t>
                </a:r>
              </a:p>
            </p:txBody>
          </p:sp>
        </p:grpSp>
        <p:sp>
          <p:nvSpPr>
            <p:cNvPr id="7" name="文本框 6"/>
            <p:cNvSpPr txBox="1"/>
            <p:nvPr/>
          </p:nvSpPr>
          <p:spPr>
            <a:xfrm>
              <a:off x="872350" y="1893059"/>
              <a:ext cx="557081" cy="274303"/>
            </a:xfrm>
            <a:prstGeom prst="rect">
              <a:avLst/>
            </a:prstGeom>
            <a:noFill/>
          </p:spPr>
          <p:txBody>
            <a:bodyPr wrap="square" rtlCol="0">
              <a:spAutoFit/>
            </a:bodyPr>
            <a:lstStyle/>
            <a:p>
              <a:r>
                <a:rPr lang="en-US" altLang="zh-CN" sz="1400" b="1" dirty="0">
                  <a:solidFill>
                    <a:srgbClr val="00B050"/>
                  </a:solidFill>
                  <a:latin typeface="Arial" panose="020B0604020202020204" pitchFamily="34" charset="0"/>
                  <a:cs typeface="Arial" panose="020B0604020202020204" pitchFamily="34" charset="0"/>
                </a:rPr>
                <a:t>-37</a:t>
              </a:r>
              <a:endParaRPr lang="zh-CN" altLang="en-US" sz="1400" b="1" dirty="0">
                <a:solidFill>
                  <a:srgbClr val="00B050"/>
                </a:solidFill>
                <a:latin typeface="Arial" panose="020B0604020202020204" pitchFamily="34" charset="0"/>
                <a:cs typeface="Arial" panose="020B0604020202020204" pitchFamily="34" charset="0"/>
              </a:endParaRPr>
            </a:p>
          </p:txBody>
        </p:sp>
      </p:grpSp>
      <p:sp>
        <p:nvSpPr>
          <p:cNvPr id="24"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新三板</a:t>
            </a:r>
          </a:p>
        </p:txBody>
      </p:sp>
      <p:sp>
        <p:nvSpPr>
          <p:cNvPr id="17" name="文本框 16">
            <a:extLst>
              <a:ext uri="{FF2B5EF4-FFF2-40B4-BE49-F238E27FC236}">
                <a16:creationId xmlns:a16="http://schemas.microsoft.com/office/drawing/2014/main" id="{EAD2E347-3E2F-4D46-A157-1B020232F5FE}"/>
              </a:ext>
            </a:extLst>
          </p:cNvPr>
          <p:cNvSpPr txBox="1"/>
          <p:nvPr/>
        </p:nvSpPr>
        <p:spPr>
          <a:xfrm>
            <a:off x="2021784" y="2384749"/>
            <a:ext cx="1226416" cy="307777"/>
          </a:xfrm>
          <a:prstGeom prst="rect">
            <a:avLst/>
          </a:prstGeom>
          <a:noFill/>
        </p:spPr>
        <p:txBody>
          <a:bodyPr wrap="square" rtlCol="0">
            <a:spAutoFit/>
          </a:bodyPr>
          <a:lstStyle/>
          <a:p>
            <a:r>
              <a:rPr lang="zh-CN" altLang="en-US" sz="1100" dirty="0">
                <a:latin typeface="微软雅黑" panose="020B0503020204020204" pitchFamily="34" charset="-122"/>
                <a:ea typeface="微软雅黑" panose="020B0503020204020204" pitchFamily="34" charset="-122"/>
              </a:rPr>
              <a:t>转板摘牌</a:t>
            </a:r>
            <a:r>
              <a:rPr lang="en-US" altLang="zh-CN" sz="1400" dirty="0">
                <a:solidFill>
                  <a:srgbClr val="00B050"/>
                </a:solidFill>
                <a:latin typeface="微软雅黑" panose="020B0503020204020204" pitchFamily="34" charset="-122"/>
                <a:ea typeface="微软雅黑" panose="020B0503020204020204" pitchFamily="34" charset="-122"/>
                <a:cs typeface="Arial" panose="020B0604020202020204" pitchFamily="34" charset="0"/>
              </a:rPr>
              <a:t>4</a:t>
            </a:r>
            <a:r>
              <a:rPr lang="zh-CN" altLang="en-US" sz="1100" dirty="0">
                <a:latin typeface="微软雅黑" panose="020B0503020204020204" pitchFamily="34" charset="-122"/>
                <a:ea typeface="微软雅黑" panose="020B0503020204020204" pitchFamily="34" charset="-122"/>
              </a:rPr>
              <a:t>家</a:t>
            </a:r>
          </a:p>
        </p:txBody>
      </p:sp>
      <p:grpSp>
        <p:nvGrpSpPr>
          <p:cNvPr id="18" name="组合 17">
            <a:extLst>
              <a:ext uri="{FF2B5EF4-FFF2-40B4-BE49-F238E27FC236}">
                <a16:creationId xmlns:a16="http://schemas.microsoft.com/office/drawing/2014/main" id="{F4B331A1-0637-4ADF-A775-B931353549FC}"/>
              </a:ext>
            </a:extLst>
          </p:cNvPr>
          <p:cNvGrpSpPr/>
          <p:nvPr/>
        </p:nvGrpSpPr>
        <p:grpSpPr>
          <a:xfrm>
            <a:off x="3807405" y="1394518"/>
            <a:ext cx="3051740" cy="1015808"/>
            <a:chOff x="2576529" y="1390353"/>
            <a:chExt cx="3051738" cy="1015809"/>
          </a:xfrm>
        </p:grpSpPr>
        <p:grpSp>
          <p:nvGrpSpPr>
            <p:cNvPr id="11" name="组合 10"/>
            <p:cNvGrpSpPr/>
            <p:nvPr/>
          </p:nvGrpSpPr>
          <p:grpSpPr>
            <a:xfrm>
              <a:off x="3557177" y="1390353"/>
              <a:ext cx="2071090" cy="1005826"/>
              <a:chOff x="1882108" y="1137115"/>
              <a:chExt cx="2071090" cy="1005826"/>
            </a:xfrm>
          </p:grpSpPr>
          <p:sp>
            <p:nvSpPr>
              <p:cNvPr id="12" name="矩形: 对角圆角 11"/>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7062</a:t>
                </a:r>
                <a:endParaRPr lang="en-US" b="1" dirty="0">
                  <a:solidFill>
                    <a:schemeClr val="tx1"/>
                  </a:solidFill>
                  <a:latin typeface="Arial" panose="020B0604020202020204" pitchFamily="34" charset="0"/>
                  <a:cs typeface="Arial" panose="020B0604020202020204" pitchFamily="34" charset="0"/>
                </a:endParaRPr>
              </a:p>
            </p:txBody>
          </p:sp>
          <p:sp>
            <p:nvSpPr>
              <p:cNvPr id="13" name="矩形: 对角圆角 12"/>
              <p:cNvSpPr/>
              <p:nvPr/>
            </p:nvSpPr>
            <p:spPr>
              <a:xfrm>
                <a:off x="2935197" y="1415404"/>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1146</a:t>
                </a:r>
                <a:endParaRPr lang="zh-CN" altLang="en-US" b="1" dirty="0">
                  <a:solidFill>
                    <a:schemeClr val="tx1"/>
                  </a:solidFill>
                  <a:latin typeface="Arial" panose="020B0604020202020204" pitchFamily="34" charset="0"/>
                  <a:cs typeface="Arial" panose="020B0604020202020204" pitchFamily="34" charset="0"/>
                </a:endParaRPr>
              </a:p>
            </p:txBody>
          </p:sp>
          <p:sp>
            <p:nvSpPr>
              <p:cNvPr id="14" name="文本框 13"/>
              <p:cNvSpPr txBox="1"/>
              <p:nvPr/>
            </p:nvSpPr>
            <p:spPr>
              <a:xfrm>
                <a:off x="1882108" y="113711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市场分层分布</a:t>
                </a:r>
              </a:p>
            </p:txBody>
          </p:sp>
          <p:sp>
            <p:nvSpPr>
              <p:cNvPr id="15" name="文本框 14"/>
              <p:cNvSpPr txBox="1"/>
              <p:nvPr/>
            </p:nvSpPr>
            <p:spPr>
              <a:xfrm>
                <a:off x="3460755"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创新</a:t>
                </a:r>
              </a:p>
            </p:txBody>
          </p:sp>
          <p:sp>
            <p:nvSpPr>
              <p:cNvPr id="16" name="文本框 15"/>
              <p:cNvSpPr txBox="1"/>
              <p:nvPr/>
            </p:nvSpPr>
            <p:spPr>
              <a:xfrm>
                <a:off x="2452878" y="1865942"/>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基础</a:t>
                </a:r>
              </a:p>
            </p:txBody>
          </p:sp>
        </p:grpSp>
        <p:sp>
          <p:nvSpPr>
            <p:cNvPr id="26" name="矩形: 对角圆角 25">
              <a:extLst>
                <a:ext uri="{FF2B5EF4-FFF2-40B4-BE49-F238E27FC236}">
                  <a16:creationId xmlns:a16="http://schemas.microsoft.com/office/drawing/2014/main" id="{E1FC36C5-1A37-4A49-B971-0AA7DCD5433F}"/>
                </a:ext>
              </a:extLst>
            </p:cNvPr>
            <p:cNvSpPr/>
            <p:nvPr/>
          </p:nvSpPr>
          <p:spPr>
            <a:xfrm>
              <a:off x="2576529" y="1665719"/>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36</a:t>
              </a:r>
              <a:endParaRPr lang="zh-CN" altLang="en-US" b="1" dirty="0">
                <a:solidFill>
                  <a:schemeClr val="tx1"/>
                </a:solidFill>
                <a:latin typeface="Arial" panose="020B0604020202020204" pitchFamily="34" charset="0"/>
                <a:cs typeface="Arial" panose="020B0604020202020204" pitchFamily="34" charset="0"/>
              </a:endParaRPr>
            </a:p>
          </p:txBody>
        </p:sp>
        <p:sp>
          <p:nvSpPr>
            <p:cNvPr id="27" name="文本框 26">
              <a:extLst>
                <a:ext uri="{FF2B5EF4-FFF2-40B4-BE49-F238E27FC236}">
                  <a16:creationId xmlns:a16="http://schemas.microsoft.com/office/drawing/2014/main" id="{F80355C1-C0A6-4598-AF37-EB4C2C3928BC}"/>
                </a:ext>
              </a:extLst>
            </p:cNvPr>
            <p:cNvSpPr txBox="1"/>
            <p:nvPr/>
          </p:nvSpPr>
          <p:spPr>
            <a:xfrm>
              <a:off x="3118810" y="2129163"/>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精选</a:t>
              </a:r>
            </a:p>
          </p:txBody>
        </p:sp>
      </p:grpSp>
      <p:grpSp>
        <p:nvGrpSpPr>
          <p:cNvPr id="23" name="组合 22">
            <a:extLst>
              <a:ext uri="{FF2B5EF4-FFF2-40B4-BE49-F238E27FC236}">
                <a16:creationId xmlns:a16="http://schemas.microsoft.com/office/drawing/2014/main" id="{79E44EAF-2742-4A8C-845E-6E9FD9916DC9}"/>
              </a:ext>
            </a:extLst>
          </p:cNvPr>
          <p:cNvGrpSpPr/>
          <p:nvPr/>
        </p:nvGrpSpPr>
        <p:grpSpPr>
          <a:xfrm>
            <a:off x="7333491" y="1405171"/>
            <a:ext cx="3076769" cy="994504"/>
            <a:chOff x="6524954" y="1276819"/>
            <a:chExt cx="3076768" cy="994505"/>
          </a:xfrm>
        </p:grpSpPr>
        <p:grpSp>
          <p:nvGrpSpPr>
            <p:cNvPr id="29" name="组合 28"/>
            <p:cNvGrpSpPr/>
            <p:nvPr/>
          </p:nvGrpSpPr>
          <p:grpSpPr>
            <a:xfrm>
              <a:off x="7516489" y="1276819"/>
              <a:ext cx="2085233" cy="994505"/>
              <a:chOff x="1891211" y="1145335"/>
              <a:chExt cx="2085233" cy="994505"/>
            </a:xfrm>
          </p:grpSpPr>
          <p:sp>
            <p:nvSpPr>
              <p:cNvPr id="30" name="矩形: 对角圆角 29"/>
              <p:cNvSpPr/>
              <p:nvPr/>
            </p:nvSpPr>
            <p:spPr>
              <a:xfrm>
                <a:off x="1918958" y="1419306"/>
                <a:ext cx="975600" cy="705600"/>
              </a:xfrm>
              <a:prstGeom prst="round2Diag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7660</a:t>
                </a:r>
                <a:endParaRPr lang="en-US" b="1" dirty="0">
                  <a:solidFill>
                    <a:schemeClr val="tx1"/>
                  </a:solidFill>
                  <a:latin typeface="Arial" panose="020B0604020202020204" pitchFamily="34" charset="0"/>
                  <a:cs typeface="Arial" panose="020B0604020202020204" pitchFamily="34" charset="0"/>
                </a:endParaRPr>
              </a:p>
            </p:txBody>
          </p:sp>
          <p:sp>
            <p:nvSpPr>
              <p:cNvPr id="31" name="矩形: 对角圆角 30"/>
              <p:cNvSpPr/>
              <p:nvPr/>
            </p:nvSpPr>
            <p:spPr>
              <a:xfrm>
                <a:off x="2949851" y="1418000"/>
                <a:ext cx="976905" cy="706905"/>
              </a:xfrm>
              <a:prstGeom prst="round2Diag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548</a:t>
                </a:r>
                <a:endParaRPr lang="en-US" b="1" dirty="0">
                  <a:solidFill>
                    <a:schemeClr val="tx1"/>
                  </a:solidFill>
                  <a:latin typeface="Arial" panose="020B0604020202020204" pitchFamily="34" charset="0"/>
                  <a:cs typeface="Arial" panose="020B0604020202020204" pitchFamily="34" charset="0"/>
                </a:endParaRPr>
              </a:p>
            </p:txBody>
          </p:sp>
          <p:sp>
            <p:nvSpPr>
              <p:cNvPr id="32" name="文本框 31"/>
              <p:cNvSpPr txBox="1"/>
              <p:nvPr/>
            </p:nvSpPr>
            <p:spPr>
              <a:xfrm>
                <a:off x="1891211" y="1145335"/>
                <a:ext cx="1031051" cy="261610"/>
              </a:xfrm>
              <a:prstGeom prst="rect">
                <a:avLst/>
              </a:prstGeom>
              <a:noFill/>
            </p:spPr>
            <p:txBody>
              <a:bodyPr wrap="none" rtlCol="0">
                <a:spAutoFit/>
              </a:bodyPr>
              <a:lstStyle>
                <a:defPPr>
                  <a:defRPr lang="zh-CN"/>
                </a:defPPr>
                <a:lvl1pPr>
                  <a:defRPr sz="1100">
                    <a:latin typeface="微软雅黑" panose="020B0503020204020204" pitchFamily="34" charset="-122"/>
                    <a:ea typeface="微软雅黑" panose="020B0503020204020204" pitchFamily="34" charset="-122"/>
                  </a:defRPr>
                </a:lvl1pPr>
              </a:lstStyle>
              <a:p>
                <a:r>
                  <a:rPr lang="zh-CN" altLang="en-US" dirty="0"/>
                  <a:t>转让方式分布</a:t>
                </a:r>
              </a:p>
            </p:txBody>
          </p:sp>
          <p:sp>
            <p:nvSpPr>
              <p:cNvPr id="33" name="文本框 32"/>
              <p:cNvSpPr txBox="1"/>
              <p:nvPr/>
            </p:nvSpPr>
            <p:spPr>
              <a:xfrm>
                <a:off x="3484001" y="1862841"/>
                <a:ext cx="492443"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做市</a:t>
                </a:r>
              </a:p>
            </p:txBody>
          </p:sp>
          <p:sp>
            <p:nvSpPr>
              <p:cNvPr id="35" name="文本框 34"/>
              <p:cNvSpPr txBox="1"/>
              <p:nvPr/>
            </p:nvSpPr>
            <p:spPr>
              <a:xfrm>
                <a:off x="2167899" y="1850443"/>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集合竞价</a:t>
                </a:r>
              </a:p>
            </p:txBody>
          </p:sp>
        </p:grpSp>
        <p:grpSp>
          <p:nvGrpSpPr>
            <p:cNvPr id="22" name="组合 21">
              <a:extLst>
                <a:ext uri="{FF2B5EF4-FFF2-40B4-BE49-F238E27FC236}">
                  <a16:creationId xmlns:a16="http://schemas.microsoft.com/office/drawing/2014/main" id="{61D2D0E8-F491-4D6D-B421-6304631594C4}"/>
                </a:ext>
              </a:extLst>
            </p:cNvPr>
            <p:cNvGrpSpPr/>
            <p:nvPr/>
          </p:nvGrpSpPr>
          <p:grpSpPr>
            <a:xfrm>
              <a:off x="6524954" y="1549485"/>
              <a:ext cx="1018940" cy="706905"/>
              <a:chOff x="6522933" y="2619885"/>
              <a:chExt cx="1018940" cy="706905"/>
            </a:xfrm>
          </p:grpSpPr>
          <p:sp>
            <p:nvSpPr>
              <p:cNvPr id="20" name="矩形: 对角圆角 19">
                <a:extLst>
                  <a:ext uri="{FF2B5EF4-FFF2-40B4-BE49-F238E27FC236}">
                    <a16:creationId xmlns:a16="http://schemas.microsoft.com/office/drawing/2014/main" id="{A91632D7-C336-4F35-82B1-417A4997CC81}"/>
                  </a:ext>
                </a:extLst>
              </p:cNvPr>
              <p:cNvSpPr/>
              <p:nvPr/>
            </p:nvSpPr>
            <p:spPr>
              <a:xfrm>
                <a:off x="6522933" y="2619885"/>
                <a:ext cx="976905" cy="706905"/>
              </a:xfrm>
              <a:prstGeom prst="round2Diag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b="1" dirty="0">
                    <a:solidFill>
                      <a:schemeClr val="tx1"/>
                    </a:solidFill>
                    <a:latin typeface="Arial" panose="020B0604020202020204" pitchFamily="34" charset="0"/>
                    <a:cs typeface="Arial" panose="020B0604020202020204" pitchFamily="34" charset="0"/>
                  </a:rPr>
                  <a:t>36</a:t>
                </a:r>
                <a:endParaRPr lang="zh-CN" altLang="en-US" b="1" dirty="0">
                  <a:solidFill>
                    <a:schemeClr val="tx1"/>
                  </a:solidFill>
                  <a:latin typeface="Arial" panose="020B0604020202020204" pitchFamily="34" charset="0"/>
                  <a:cs typeface="Arial" panose="020B0604020202020204" pitchFamily="34" charset="0"/>
                </a:endParaRPr>
              </a:p>
            </p:txBody>
          </p:sp>
          <p:sp>
            <p:nvSpPr>
              <p:cNvPr id="21" name="文本框 20">
                <a:extLst>
                  <a:ext uri="{FF2B5EF4-FFF2-40B4-BE49-F238E27FC236}">
                    <a16:creationId xmlns:a16="http://schemas.microsoft.com/office/drawing/2014/main" id="{5399CFBF-6315-48FD-BAD5-66D67344E536}"/>
                  </a:ext>
                </a:extLst>
              </p:cNvPr>
              <p:cNvSpPr txBox="1"/>
              <p:nvPr/>
            </p:nvSpPr>
            <p:spPr>
              <a:xfrm>
                <a:off x="6741654" y="3042339"/>
                <a:ext cx="800219" cy="276999"/>
              </a:xfrm>
              <a:prstGeom prst="rect">
                <a:avLst/>
              </a:prstGeom>
              <a:noFill/>
            </p:spPr>
            <p:txBody>
              <a:bodyPr wrap="none" rtlCol="0">
                <a:spAutoFit/>
              </a:bodyPr>
              <a:lstStyle/>
              <a:p>
                <a:r>
                  <a:rPr lang="zh-CN" altLang="en-US" sz="1200" b="1" dirty="0">
                    <a:latin typeface="微软雅黑" panose="020B0503020204020204" pitchFamily="34" charset="-122"/>
                    <a:ea typeface="微软雅黑" panose="020B0503020204020204" pitchFamily="34" charset="-122"/>
                  </a:rPr>
                  <a:t>连续竞价</a:t>
                </a:r>
              </a:p>
            </p:txBody>
          </p:sp>
        </p:grpSp>
      </p:grpSp>
      <p:graphicFrame>
        <p:nvGraphicFramePr>
          <p:cNvPr id="34" name="图表 33">
            <a:extLst>
              <a:ext uri="{FF2B5EF4-FFF2-40B4-BE49-F238E27FC236}">
                <a16:creationId xmlns:a16="http://schemas.microsoft.com/office/drawing/2014/main" id="{3C484993-8DF3-4859-A5A1-A9B5EEA707FE}"/>
              </a:ext>
            </a:extLst>
          </p:cNvPr>
          <p:cNvGraphicFramePr>
            <a:graphicFrameLocks/>
          </p:cNvGraphicFramePr>
          <p:nvPr>
            <p:extLst>
              <p:ext uri="{D42A27DB-BD31-4B8C-83A1-F6EECF244321}">
                <p14:modId xmlns:p14="http://schemas.microsoft.com/office/powerpoint/2010/main" val="214698858"/>
              </p:ext>
            </p:extLst>
          </p:nvPr>
        </p:nvGraphicFramePr>
        <p:xfrm>
          <a:off x="1901762" y="2672665"/>
          <a:ext cx="8388476" cy="370149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11</a:t>
            </a:r>
            <a:r>
              <a:rPr lang="zh-CN" altLang="en-US" sz="2400" b="1" dirty="0">
                <a:solidFill>
                  <a:srgbClr val="000798"/>
                </a:solidFill>
                <a:ea typeface="幼圆" panose="02010509060101010101" pitchFamily="49" charset="-122"/>
              </a:rPr>
              <a:t>月总市值变化情况</a:t>
            </a:r>
          </a:p>
        </p:txBody>
      </p:sp>
      <p:graphicFrame>
        <p:nvGraphicFramePr>
          <p:cNvPr id="2" name="表格 1">
            <a:extLst>
              <a:ext uri="{FF2B5EF4-FFF2-40B4-BE49-F238E27FC236}">
                <a16:creationId xmlns:a16="http://schemas.microsoft.com/office/drawing/2014/main" id="{6C29601A-00FC-4F5A-9B0A-2463D40C3FA1}"/>
              </a:ext>
            </a:extLst>
          </p:cNvPr>
          <p:cNvGraphicFramePr>
            <a:graphicFrameLocks noGrp="1"/>
          </p:cNvGraphicFramePr>
          <p:nvPr>
            <p:extLst>
              <p:ext uri="{D42A27DB-BD31-4B8C-83A1-F6EECF244321}">
                <p14:modId xmlns:p14="http://schemas.microsoft.com/office/powerpoint/2010/main" val="3267460583"/>
              </p:ext>
            </p:extLst>
          </p:nvPr>
        </p:nvGraphicFramePr>
        <p:xfrm>
          <a:off x="1882775" y="4034790"/>
          <a:ext cx="8427600" cy="2426400"/>
        </p:xfrm>
        <a:graphic>
          <a:graphicData uri="http://schemas.openxmlformats.org/drawingml/2006/table">
            <a:tbl>
              <a:tblPr/>
              <a:tblGrid>
                <a:gridCol w="1070720">
                  <a:extLst>
                    <a:ext uri="{9D8B030D-6E8A-4147-A177-3AD203B41FA5}">
                      <a16:colId xmlns:a16="http://schemas.microsoft.com/office/drawing/2014/main" val="1998198227"/>
                    </a:ext>
                  </a:extLst>
                </a:gridCol>
                <a:gridCol w="1537001">
                  <a:extLst>
                    <a:ext uri="{9D8B030D-6E8A-4147-A177-3AD203B41FA5}">
                      <a16:colId xmlns:a16="http://schemas.microsoft.com/office/drawing/2014/main" val="1711092132"/>
                    </a:ext>
                  </a:extLst>
                </a:gridCol>
                <a:gridCol w="2245057">
                  <a:extLst>
                    <a:ext uri="{9D8B030D-6E8A-4147-A177-3AD203B41FA5}">
                      <a16:colId xmlns:a16="http://schemas.microsoft.com/office/drawing/2014/main" val="2078896956"/>
                    </a:ext>
                  </a:extLst>
                </a:gridCol>
                <a:gridCol w="2245057">
                  <a:extLst>
                    <a:ext uri="{9D8B030D-6E8A-4147-A177-3AD203B41FA5}">
                      <a16:colId xmlns:a16="http://schemas.microsoft.com/office/drawing/2014/main" val="3376934858"/>
                    </a:ext>
                  </a:extLst>
                </a:gridCol>
                <a:gridCol w="1329765">
                  <a:extLst>
                    <a:ext uri="{9D8B030D-6E8A-4147-A177-3AD203B41FA5}">
                      <a16:colId xmlns:a16="http://schemas.microsoft.com/office/drawing/2014/main" val="2835367190"/>
                    </a:ext>
                  </a:extLst>
                </a:gridCol>
              </a:tblGrid>
              <a:tr h="404400">
                <a:tc>
                  <a:txBody>
                    <a:bodyPr/>
                    <a:lstStyle/>
                    <a:p>
                      <a:pPr algn="ctr" fontAlgn="ctr"/>
                      <a:r>
                        <a:rPr lang="zh-CN" altLang="en-US" sz="1100" b="1" i="0" u="none" strike="noStrike" dirty="0">
                          <a:solidFill>
                            <a:srgbClr val="FFFFFF"/>
                          </a:solidFill>
                          <a:effectLst/>
                          <a:latin typeface="等线" panose="02010600030101010101" pitchFamily="2" charset="-122"/>
                          <a:ea typeface="等线" panose="02010600030101010101" pitchFamily="2" charset="-122"/>
                        </a:rPr>
                        <a:t>证券代码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a:solidFill>
                            <a:srgbClr val="FFFFFF"/>
                          </a:solidFill>
                          <a:effectLst/>
                          <a:latin typeface="等线" panose="02010600030101010101" pitchFamily="2" charset="-122"/>
                          <a:ea typeface="等线" panose="02010600030101010101" pitchFamily="2"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dirty="0">
                          <a:solidFill>
                            <a:srgbClr val="FFFFFF"/>
                          </a:solidFill>
                          <a:effectLst/>
                          <a:latin typeface="等线" panose="02010600030101010101" pitchFamily="2" charset="-122"/>
                          <a:ea typeface="等线" panose="02010600030101010101" pitchFamily="2" charset="-122"/>
                        </a:rPr>
                        <a:t>2020-10-31</a:t>
                      </a:r>
                      <a:br>
                        <a:rPr lang="en-US" altLang="zh-CN" sz="1100" b="1" i="0" u="none" strike="noStrike" dirty="0">
                          <a:solidFill>
                            <a:srgbClr val="FFFFFF"/>
                          </a:solidFill>
                          <a:effectLst/>
                          <a:latin typeface="等线" panose="02010600030101010101" pitchFamily="2" charset="-122"/>
                          <a:ea typeface="等线" panose="02010600030101010101" pitchFamily="2" charset="-122"/>
                        </a:rPr>
                      </a:br>
                      <a:r>
                        <a:rPr lang="zh-CN" altLang="en-US" sz="1100" b="1" i="0" u="none" strike="noStrike" dirty="0">
                          <a:solidFill>
                            <a:srgbClr val="FFFFFF"/>
                          </a:solidFill>
                          <a:effectLst/>
                          <a:latin typeface="等线" panose="02010600030101010101" pitchFamily="2" charset="-122"/>
                          <a:ea typeface="等线" panose="02010600030101010101" pitchFamily="2"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a:solidFill>
                            <a:srgbClr val="FFFFFF"/>
                          </a:solidFill>
                          <a:effectLst/>
                          <a:latin typeface="等线" panose="02010600030101010101" pitchFamily="2" charset="-122"/>
                          <a:ea typeface="等线" panose="02010600030101010101" pitchFamily="2" charset="-122"/>
                        </a:rPr>
                        <a:t>2020-11-30</a:t>
                      </a:r>
                      <a:br>
                        <a:rPr lang="en-US" altLang="zh-CN" sz="1100" b="1" i="0" u="none" strike="noStrike">
                          <a:solidFill>
                            <a:srgbClr val="FFFFFF"/>
                          </a:solidFill>
                          <a:effectLst/>
                          <a:latin typeface="等线" panose="02010600030101010101" pitchFamily="2" charset="-122"/>
                          <a:ea typeface="等线" panose="02010600030101010101" pitchFamily="2" charset="-122"/>
                        </a:rPr>
                      </a:br>
                      <a:r>
                        <a:rPr lang="zh-CN" altLang="en-US" sz="1100" b="1" i="0" u="none" strike="noStrike">
                          <a:solidFill>
                            <a:srgbClr val="FFFFFF"/>
                          </a:solidFill>
                          <a:effectLst/>
                          <a:latin typeface="等线" panose="02010600030101010101" pitchFamily="2" charset="-122"/>
                          <a:ea typeface="等线" panose="02010600030101010101" pitchFamily="2"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a:solidFill>
                            <a:srgbClr val="FFFFFF"/>
                          </a:solidFill>
                          <a:effectLst/>
                          <a:latin typeface="等线" panose="02010600030101010101" pitchFamily="2" charset="-122"/>
                          <a:ea typeface="等线" panose="02010600030101010101" pitchFamily="2"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719705751"/>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688133.SH</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泰坦科技</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50.37</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86.31</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71.36%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2624347571"/>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688339.SH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亿华通</a:t>
                      </a:r>
                      <a:r>
                        <a:rPr lang="en-US" altLang="zh-CN" sz="1100" b="0" i="0" u="none" strike="noStrike">
                          <a:solidFill>
                            <a:srgbClr val="000000"/>
                          </a:solidFill>
                          <a:effectLst/>
                          <a:latin typeface="等线" panose="02010600030101010101" pitchFamily="2" charset="-122"/>
                          <a:ea typeface="等线" panose="02010600030101010101" pitchFamily="2" charset="-122"/>
                        </a:rPr>
                        <a:t>-</a:t>
                      </a:r>
                      <a:r>
                        <a:rPr lang="en-US" sz="1100" b="0" i="0" u="none" strike="noStrike">
                          <a:solidFill>
                            <a:srgbClr val="000000"/>
                          </a:solidFill>
                          <a:effectLst/>
                          <a:latin typeface="等线" panose="02010600030101010101" pitchFamily="2" charset="-122"/>
                          <a:ea typeface="等线" panose="02010600030101010101" pitchFamily="2" charset="-122"/>
                        </a:rPr>
                        <a:t>U</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102.20</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169.20</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65.55%</a:t>
                      </a:r>
                    </a:p>
                  </a:txBody>
                  <a:tcPr marL="9525" marR="9525" marT="9525" marB="0" anchor="ctr">
                    <a:lnL>
                      <a:noFill/>
                    </a:lnL>
                    <a:lnR>
                      <a:noFill/>
                    </a:lnR>
                    <a:lnT>
                      <a:noFill/>
                    </a:lnT>
                    <a:lnB>
                      <a:noFill/>
                    </a:lnB>
                  </a:tcPr>
                </a:tc>
                <a:extLst>
                  <a:ext uri="{0D108BD9-81ED-4DB2-BD59-A6C34878D82A}">
                    <a16:rowId xmlns:a16="http://schemas.microsoft.com/office/drawing/2014/main" val="4220721255"/>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689009.SH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九号公司</a:t>
                      </a:r>
                      <a:r>
                        <a:rPr lang="en-US" altLang="zh-CN" sz="1100" b="0" i="0" u="none" strike="noStrike">
                          <a:solidFill>
                            <a:srgbClr val="000000"/>
                          </a:solidFill>
                          <a:effectLst/>
                          <a:latin typeface="等线" panose="02010600030101010101" pitchFamily="2" charset="-122"/>
                          <a:ea typeface="等线" panose="02010600030101010101" pitchFamily="2" charset="-122"/>
                        </a:rPr>
                        <a:t>-</a:t>
                      </a:r>
                      <a:r>
                        <a:rPr lang="en-US" sz="1100" b="0" i="0" u="none" strike="noStrike">
                          <a:solidFill>
                            <a:srgbClr val="000000"/>
                          </a:solidFill>
                          <a:effectLst/>
                          <a:latin typeface="等线" panose="02010600030101010101" pitchFamily="2" charset="-122"/>
                          <a:ea typeface="等线" panose="02010600030101010101" pitchFamily="2" charset="-122"/>
                        </a:rPr>
                        <a:t>UWD</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335.15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502.37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49.89%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546156108"/>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688179.SH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阿拉丁</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43.70</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65.06</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48.87%</a:t>
                      </a:r>
                    </a:p>
                  </a:txBody>
                  <a:tcPr marL="9525" marR="9525" marT="9525" marB="0" anchor="ctr">
                    <a:lnL>
                      <a:noFill/>
                    </a:lnL>
                    <a:lnR>
                      <a:noFill/>
                    </a:lnR>
                    <a:lnT>
                      <a:noFill/>
                    </a:lnT>
                    <a:lnB>
                      <a:noFill/>
                    </a:lnB>
                  </a:tcPr>
                </a:tc>
                <a:extLst>
                  <a:ext uri="{0D108BD9-81ED-4DB2-BD59-A6C34878D82A}">
                    <a16:rowId xmlns:a16="http://schemas.microsoft.com/office/drawing/2014/main" val="2596830459"/>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688599.SH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天合光能</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329.44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448.55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36.16%</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157808286"/>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688386.SH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泛亚微透</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38.35</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51.73</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34.88%</a:t>
                      </a:r>
                    </a:p>
                  </a:txBody>
                  <a:tcPr marL="9525" marR="9525" marT="9525" marB="0" anchor="ctr">
                    <a:lnL>
                      <a:noFill/>
                    </a:lnL>
                    <a:lnR>
                      <a:noFill/>
                    </a:lnR>
                    <a:lnT>
                      <a:noFill/>
                    </a:lnT>
                    <a:lnB>
                      <a:noFill/>
                    </a:lnB>
                  </a:tcPr>
                </a:tc>
                <a:extLst>
                  <a:ext uri="{0D108BD9-81ED-4DB2-BD59-A6C34878D82A}">
                    <a16:rowId xmlns:a16="http://schemas.microsoft.com/office/drawing/2014/main" val="195350982"/>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688536.SH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思瑞浦</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235.67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311.20</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32.05%</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158405293"/>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688017.SH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绿的谐波</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97.53</a:t>
                      </a:r>
                    </a:p>
                  </a:txBody>
                  <a:tcPr marL="9525" marR="9525" marT="9525"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125.96</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29.15%</a:t>
                      </a:r>
                    </a:p>
                  </a:txBody>
                  <a:tcPr marL="9525" marR="9525" marT="9525" marB="0" anchor="ctr">
                    <a:lnL>
                      <a:noFill/>
                    </a:lnL>
                    <a:lnR>
                      <a:noFill/>
                    </a:lnR>
                    <a:lnT>
                      <a:noFill/>
                    </a:lnT>
                    <a:lnB>
                      <a:noFill/>
                    </a:lnB>
                  </a:tcPr>
                </a:tc>
                <a:extLst>
                  <a:ext uri="{0D108BD9-81ED-4DB2-BD59-A6C34878D82A}">
                    <a16:rowId xmlns:a16="http://schemas.microsoft.com/office/drawing/2014/main" val="1834517320"/>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688396.SH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华润微</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584.25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747.79</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27.99%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250312226"/>
                  </a:ext>
                </a:extLst>
              </a:tr>
              <a:tr h="202200">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688368.SH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晶丰明源</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95.17</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120.74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26.86%</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2601903"/>
                  </a:ext>
                </a:extLst>
              </a:tr>
            </a:tbl>
          </a:graphicData>
        </a:graphic>
      </p:graphicFrame>
      <p:graphicFrame>
        <p:nvGraphicFramePr>
          <p:cNvPr id="10" name="图表 9">
            <a:extLst>
              <a:ext uri="{FF2B5EF4-FFF2-40B4-BE49-F238E27FC236}">
                <a16:creationId xmlns:a16="http://schemas.microsoft.com/office/drawing/2014/main" id="{FA2303C7-1067-4F5A-83C5-C620DD94BE85}"/>
              </a:ext>
            </a:extLst>
          </p:cNvPr>
          <p:cNvGraphicFramePr>
            <a:graphicFrameLocks/>
          </p:cNvGraphicFramePr>
          <p:nvPr>
            <p:extLst>
              <p:ext uri="{D42A27DB-BD31-4B8C-83A1-F6EECF244321}">
                <p14:modId xmlns:p14="http://schemas.microsoft.com/office/powerpoint/2010/main" val="2916649177"/>
              </p:ext>
            </p:extLst>
          </p:nvPr>
        </p:nvGraphicFramePr>
        <p:xfrm>
          <a:off x="1882200" y="874815"/>
          <a:ext cx="8427600" cy="3207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ea typeface="幼圆" panose="02010509060101010101" pitchFamily="49" charset="-122"/>
              </a:rPr>
              <a:t>科创板</a:t>
            </a:r>
            <a:r>
              <a:rPr lang="en-US" altLang="zh-CN" sz="2400" b="1" dirty="0">
                <a:solidFill>
                  <a:srgbClr val="000798"/>
                </a:solidFill>
                <a:ea typeface="幼圆" panose="02010509060101010101" pitchFamily="49" charset="-122"/>
              </a:rPr>
              <a:t>11</a:t>
            </a:r>
            <a:r>
              <a:rPr lang="zh-CN" altLang="en-US" sz="2400" b="1" dirty="0">
                <a:solidFill>
                  <a:srgbClr val="000798"/>
                </a:solidFill>
                <a:ea typeface="幼圆" panose="02010509060101010101" pitchFamily="49" charset="-122"/>
              </a:rPr>
              <a:t>月总市值变化情况</a:t>
            </a:r>
          </a:p>
        </p:txBody>
      </p:sp>
      <p:graphicFrame>
        <p:nvGraphicFramePr>
          <p:cNvPr id="5" name="图表 4">
            <a:extLst>
              <a:ext uri="{FF2B5EF4-FFF2-40B4-BE49-F238E27FC236}">
                <a16:creationId xmlns:a16="http://schemas.microsoft.com/office/drawing/2014/main" id="{19C422D9-CF63-4696-9DCE-CC9E02F8DE45}"/>
              </a:ext>
            </a:extLst>
          </p:cNvPr>
          <p:cNvGraphicFramePr>
            <a:graphicFrameLocks/>
          </p:cNvGraphicFramePr>
          <p:nvPr>
            <p:extLst>
              <p:ext uri="{D42A27DB-BD31-4B8C-83A1-F6EECF244321}">
                <p14:modId xmlns:p14="http://schemas.microsoft.com/office/powerpoint/2010/main" val="1004685928"/>
              </p:ext>
            </p:extLst>
          </p:nvPr>
        </p:nvGraphicFramePr>
        <p:xfrm>
          <a:off x="1760091" y="866572"/>
          <a:ext cx="8427600" cy="3207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表格 3">
            <a:extLst>
              <a:ext uri="{FF2B5EF4-FFF2-40B4-BE49-F238E27FC236}">
                <a16:creationId xmlns:a16="http://schemas.microsoft.com/office/drawing/2014/main" id="{28DC4285-A056-4421-8AFC-85BD36420FA5}"/>
              </a:ext>
            </a:extLst>
          </p:cNvPr>
          <p:cNvGraphicFramePr>
            <a:graphicFrameLocks noGrp="1"/>
          </p:cNvGraphicFramePr>
          <p:nvPr>
            <p:extLst>
              <p:ext uri="{D42A27DB-BD31-4B8C-83A1-F6EECF244321}">
                <p14:modId xmlns:p14="http://schemas.microsoft.com/office/powerpoint/2010/main" val="2377891908"/>
              </p:ext>
            </p:extLst>
          </p:nvPr>
        </p:nvGraphicFramePr>
        <p:xfrm>
          <a:off x="1882200" y="4036072"/>
          <a:ext cx="8427600" cy="2426402"/>
        </p:xfrm>
        <a:graphic>
          <a:graphicData uri="http://schemas.openxmlformats.org/drawingml/2006/table">
            <a:tbl>
              <a:tblPr/>
              <a:tblGrid>
                <a:gridCol w="1203900">
                  <a:extLst>
                    <a:ext uri="{9D8B030D-6E8A-4147-A177-3AD203B41FA5}">
                      <a16:colId xmlns:a16="http://schemas.microsoft.com/office/drawing/2014/main" val="497350494"/>
                    </a:ext>
                  </a:extLst>
                </a:gridCol>
                <a:gridCol w="1557280">
                  <a:extLst>
                    <a:ext uri="{9D8B030D-6E8A-4147-A177-3AD203B41FA5}">
                      <a16:colId xmlns:a16="http://schemas.microsoft.com/office/drawing/2014/main" val="3726888101"/>
                    </a:ext>
                  </a:extLst>
                </a:gridCol>
                <a:gridCol w="2184933">
                  <a:extLst>
                    <a:ext uri="{9D8B030D-6E8A-4147-A177-3AD203B41FA5}">
                      <a16:colId xmlns:a16="http://schemas.microsoft.com/office/drawing/2014/main" val="1618955242"/>
                    </a:ext>
                  </a:extLst>
                </a:gridCol>
                <a:gridCol w="2184933">
                  <a:extLst>
                    <a:ext uri="{9D8B030D-6E8A-4147-A177-3AD203B41FA5}">
                      <a16:colId xmlns:a16="http://schemas.microsoft.com/office/drawing/2014/main" val="995257701"/>
                    </a:ext>
                  </a:extLst>
                </a:gridCol>
                <a:gridCol w="1296554">
                  <a:extLst>
                    <a:ext uri="{9D8B030D-6E8A-4147-A177-3AD203B41FA5}">
                      <a16:colId xmlns:a16="http://schemas.microsoft.com/office/drawing/2014/main" val="1197202602"/>
                    </a:ext>
                  </a:extLst>
                </a:gridCol>
              </a:tblGrid>
              <a:tr h="411433">
                <a:tc>
                  <a:txBody>
                    <a:bodyPr/>
                    <a:lstStyle/>
                    <a:p>
                      <a:pPr algn="ctr" fontAlgn="ctr"/>
                      <a:r>
                        <a:rPr lang="zh-CN" altLang="en-US" sz="1100" b="1" i="0" u="none" strike="noStrike">
                          <a:solidFill>
                            <a:srgbClr val="FFFFFF"/>
                          </a:solidFill>
                          <a:effectLst/>
                          <a:latin typeface="等线" panose="02010600030101010101" pitchFamily="2" charset="-122"/>
                          <a:ea typeface="等线" panose="02010600030101010101" pitchFamily="2" charset="-122"/>
                        </a:rPr>
                        <a:t>证券代码</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a:solidFill>
                            <a:srgbClr val="FFFFFF"/>
                          </a:solidFill>
                          <a:effectLst/>
                          <a:latin typeface="等线" panose="02010600030101010101" pitchFamily="2" charset="-122"/>
                          <a:ea typeface="等线" panose="02010600030101010101" pitchFamily="2" charset="-122"/>
                        </a:rPr>
                        <a:t>证券简称</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a:solidFill>
                            <a:srgbClr val="FFFFFF"/>
                          </a:solidFill>
                          <a:effectLst/>
                          <a:latin typeface="等线" panose="02010600030101010101" pitchFamily="2" charset="-122"/>
                          <a:ea typeface="等线" panose="02010600030101010101" pitchFamily="2" charset="-122"/>
                        </a:rPr>
                        <a:t>2020-10-31</a:t>
                      </a:r>
                      <a:br>
                        <a:rPr lang="en-US" altLang="zh-CN" sz="1100" b="1" i="0" u="none" strike="noStrike">
                          <a:solidFill>
                            <a:srgbClr val="FFFFFF"/>
                          </a:solidFill>
                          <a:effectLst/>
                          <a:latin typeface="等线" panose="02010600030101010101" pitchFamily="2" charset="-122"/>
                          <a:ea typeface="等线" panose="02010600030101010101" pitchFamily="2" charset="-122"/>
                        </a:rPr>
                      </a:br>
                      <a:r>
                        <a:rPr lang="zh-CN" altLang="en-US" sz="1100" b="1" i="0" u="none" strike="noStrike">
                          <a:solidFill>
                            <a:srgbClr val="FFFFFF"/>
                          </a:solidFill>
                          <a:effectLst/>
                          <a:latin typeface="等线" panose="02010600030101010101" pitchFamily="2" charset="-122"/>
                          <a:ea typeface="等线" panose="02010600030101010101" pitchFamily="2"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en-US" altLang="zh-CN" sz="1100" b="1" i="0" u="none" strike="noStrike">
                          <a:solidFill>
                            <a:srgbClr val="FFFFFF"/>
                          </a:solidFill>
                          <a:effectLst/>
                          <a:latin typeface="等线" panose="02010600030101010101" pitchFamily="2" charset="-122"/>
                          <a:ea typeface="等线" panose="02010600030101010101" pitchFamily="2" charset="-122"/>
                        </a:rPr>
                        <a:t>2020-11-30</a:t>
                      </a:r>
                      <a:br>
                        <a:rPr lang="en-US" altLang="zh-CN" sz="1100" b="1" i="0" u="none" strike="noStrike">
                          <a:solidFill>
                            <a:srgbClr val="FFFFFF"/>
                          </a:solidFill>
                          <a:effectLst/>
                          <a:latin typeface="等线" panose="02010600030101010101" pitchFamily="2" charset="-122"/>
                          <a:ea typeface="等线" panose="02010600030101010101" pitchFamily="2" charset="-122"/>
                        </a:rPr>
                      </a:br>
                      <a:r>
                        <a:rPr lang="zh-CN" altLang="en-US" sz="1100" b="1" i="0" u="none" strike="noStrike">
                          <a:solidFill>
                            <a:srgbClr val="FFFFFF"/>
                          </a:solidFill>
                          <a:effectLst/>
                          <a:latin typeface="等线" panose="02010600030101010101" pitchFamily="2" charset="-122"/>
                          <a:ea typeface="等线" panose="02010600030101010101" pitchFamily="2" charset="-122"/>
                        </a:rPr>
                        <a:t>总市值（亿元）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100" b="1" i="0" u="none" strike="noStrike">
                          <a:solidFill>
                            <a:srgbClr val="FFFFFF"/>
                          </a:solidFill>
                          <a:effectLst/>
                          <a:latin typeface="等线" panose="02010600030101010101" pitchFamily="2" charset="-122"/>
                          <a:ea typeface="等线" panose="02010600030101010101" pitchFamily="2" charset="-122"/>
                        </a:rPr>
                        <a:t>月涨跌幅</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905351793"/>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688399.SH</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zh-CN" altLang="en-US" sz="1100" b="0" i="0" u="none" strike="noStrike" dirty="0">
                          <a:solidFill>
                            <a:srgbClr val="000000"/>
                          </a:solidFill>
                          <a:effectLst/>
                          <a:latin typeface="等线" panose="02010600030101010101" pitchFamily="2" charset="-122"/>
                          <a:ea typeface="等线" panose="02010600030101010101" pitchFamily="2" charset="-122"/>
                        </a:rPr>
                        <a:t>硕世生物</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144.19</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108.32</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-24.88%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437339386"/>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688108.SH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赛诺医疗</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79.13</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60.48</a:t>
                      </a:r>
                    </a:p>
                  </a:txBody>
                  <a:tcPr marL="9525" marR="9525" marT="9525" marB="0" anchor="ctr">
                    <a:lnL>
                      <a:noFill/>
                    </a:lnL>
                    <a:lnR>
                      <a:noFill/>
                    </a:lnR>
                    <a:lnT>
                      <a:noFill/>
                    </a:lnT>
                    <a:lnB>
                      <a:noFill/>
                    </a:lnB>
                  </a:tcPr>
                </a:tc>
                <a:tc>
                  <a:txBody>
                    <a:bodyPr/>
                    <a:lstStyle/>
                    <a:p>
                      <a:pPr algn="ct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-23.58%</a:t>
                      </a:r>
                    </a:p>
                  </a:txBody>
                  <a:tcPr marL="9525" marR="9525" marT="9525" marB="0" anchor="ctr">
                    <a:lnL>
                      <a:noFill/>
                    </a:lnL>
                    <a:lnR>
                      <a:noFill/>
                    </a:lnR>
                    <a:lnT>
                      <a:noFill/>
                    </a:lnT>
                    <a:lnB>
                      <a:noFill/>
                    </a:lnB>
                  </a:tcPr>
                </a:tc>
                <a:extLst>
                  <a:ext uri="{0D108BD9-81ED-4DB2-BD59-A6C34878D82A}">
                    <a16:rowId xmlns:a16="http://schemas.microsoft.com/office/drawing/2014/main" val="3808769579"/>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688085.SH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三友医疗</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109.85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84.17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-23.38%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343611528"/>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688202.SH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美迪西</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107.09</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83.20</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-22.31%</a:t>
                      </a:r>
                    </a:p>
                  </a:txBody>
                  <a:tcPr marL="9525" marR="9525" marT="9525" marB="0" anchor="ctr">
                    <a:lnL>
                      <a:noFill/>
                    </a:lnL>
                    <a:lnR>
                      <a:noFill/>
                    </a:lnR>
                    <a:lnT>
                      <a:noFill/>
                    </a:lnT>
                    <a:lnB>
                      <a:noFill/>
                    </a:lnB>
                  </a:tcPr>
                </a:tc>
                <a:extLst>
                  <a:ext uri="{0D108BD9-81ED-4DB2-BD59-A6C34878D82A}">
                    <a16:rowId xmlns:a16="http://schemas.microsoft.com/office/drawing/2014/main" val="439482029"/>
                  </a:ext>
                </a:extLst>
              </a:tr>
              <a:tr h="200442">
                <a:tc>
                  <a:txBody>
                    <a:bodyPr/>
                    <a:lstStyle/>
                    <a:p>
                      <a:pPr algn="ctr" fontAlgn="ctr"/>
                      <a:r>
                        <a:rPr lang="en-US" sz="1100" b="0" i="0" u="none" strike="noStrike" dirty="0">
                          <a:solidFill>
                            <a:srgbClr val="000000"/>
                          </a:solidFill>
                          <a:effectLst/>
                          <a:latin typeface="等线" panose="02010600030101010101" pitchFamily="2" charset="-122"/>
                          <a:ea typeface="等线" panose="02010600030101010101" pitchFamily="2" charset="-122"/>
                        </a:rPr>
                        <a:t>688050.SH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爱博医疗</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223.97</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174.96</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-21.88%</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900504949"/>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688389.SH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普门科技</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105.13</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82.46</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-21.57%</a:t>
                      </a:r>
                    </a:p>
                  </a:txBody>
                  <a:tcPr marL="9525" marR="9525" marT="9525" marB="0" anchor="ctr">
                    <a:lnL>
                      <a:noFill/>
                    </a:lnL>
                    <a:lnR>
                      <a:noFill/>
                    </a:lnR>
                    <a:lnT>
                      <a:noFill/>
                    </a:lnT>
                    <a:lnB>
                      <a:noFill/>
                    </a:lnB>
                  </a:tcPr>
                </a:tc>
                <a:extLst>
                  <a:ext uri="{0D108BD9-81ED-4DB2-BD59-A6C34878D82A}">
                    <a16:rowId xmlns:a16="http://schemas.microsoft.com/office/drawing/2014/main" val="1785415135"/>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688299.SH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长阳科技</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76.24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61.74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-19.01%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78186370"/>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688016.SH</a:t>
                      </a:r>
                    </a:p>
                  </a:txBody>
                  <a:tcPr marL="9525" marR="9525" marT="9525" marB="0" anchor="ctr">
                    <a:lnL>
                      <a:noFill/>
                    </a:lnL>
                    <a:lnR>
                      <a:noFill/>
                    </a:lnR>
                    <a:lnT>
                      <a:noFill/>
                    </a:lnT>
                    <a:lnB>
                      <a:noFill/>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心脉医疗</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192.75</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157.28</a:t>
                      </a:r>
                    </a:p>
                  </a:txBody>
                  <a:tcPr marL="9525" marR="9525" marT="9525" marB="0" anchor="ctr">
                    <a:lnL>
                      <a:noFill/>
                    </a:lnL>
                    <a:lnR>
                      <a:noFill/>
                    </a:lnR>
                    <a:lnT>
                      <a:noFill/>
                    </a:lnT>
                    <a:lnB>
                      <a:noFill/>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-18.40%</a:t>
                      </a:r>
                    </a:p>
                  </a:txBody>
                  <a:tcPr marL="9525" marR="9525" marT="9525" marB="0" anchor="ctr">
                    <a:lnL>
                      <a:noFill/>
                    </a:lnL>
                    <a:lnR>
                      <a:noFill/>
                    </a:lnR>
                    <a:lnT>
                      <a:noFill/>
                    </a:lnT>
                    <a:lnB>
                      <a:noFill/>
                    </a:lnB>
                  </a:tcPr>
                </a:tc>
                <a:extLst>
                  <a:ext uri="{0D108BD9-81ED-4DB2-BD59-A6C34878D82A}">
                    <a16:rowId xmlns:a16="http://schemas.microsoft.com/office/drawing/2014/main" val="3843693818"/>
                  </a:ext>
                </a:extLst>
              </a:tr>
              <a:tr h="200442">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688198.SH</a:t>
                      </a:r>
                    </a:p>
                  </a:txBody>
                  <a:tcPr marL="9525" marR="9525" marT="9525" marB="0" anchor="ctr">
                    <a:lnL>
                      <a:noFill/>
                    </a:lnL>
                    <a:lnR>
                      <a:noFill/>
                    </a:lnR>
                    <a:lnT>
                      <a:noFill/>
                    </a:lnT>
                    <a:lnB>
                      <a:noFill/>
                    </a:lnB>
                    <a:solidFill>
                      <a:srgbClr val="D9D9D9"/>
                    </a:solidFill>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佰仁医疗</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95.81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78.75</a:t>
                      </a:r>
                    </a:p>
                  </a:txBody>
                  <a:tcPr marL="9525" marR="9525" marT="9525" marB="0" anchor="ctr">
                    <a:lnL>
                      <a:noFill/>
                    </a:lnL>
                    <a:lnR>
                      <a:noFill/>
                    </a:lnR>
                    <a:lnT>
                      <a:noFill/>
                    </a:lnT>
                    <a:lnB>
                      <a:noFill/>
                    </a:lnB>
                    <a:solidFill>
                      <a:srgbClr val="D9D9D9"/>
                    </a:solidFill>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-17.81%</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649593205"/>
                  </a:ext>
                </a:extLst>
              </a:tr>
              <a:tr h="210991">
                <a:tc>
                  <a:txBody>
                    <a:bodyPr/>
                    <a:lstStyle/>
                    <a:p>
                      <a:pPr algn="ctr" fontAlgn="ctr"/>
                      <a:r>
                        <a:rPr lang="en-US" sz="1100" b="0" i="0" u="none" strike="noStrike">
                          <a:solidFill>
                            <a:srgbClr val="000000"/>
                          </a:solidFill>
                          <a:effectLst/>
                          <a:latin typeface="等线" panose="02010600030101010101" pitchFamily="2" charset="-122"/>
                          <a:ea typeface="等线" panose="02010600030101010101" pitchFamily="2" charset="-122"/>
                        </a:rPr>
                        <a:t>688166.SH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zh-CN" altLang="en-US" sz="1100" b="0" i="0" u="none" strike="noStrike">
                          <a:solidFill>
                            <a:srgbClr val="000000"/>
                          </a:solidFill>
                          <a:effectLst/>
                          <a:latin typeface="等线" panose="02010600030101010101" pitchFamily="2" charset="-122"/>
                          <a:ea typeface="等线" panose="02010600030101010101" pitchFamily="2" charset="-122"/>
                        </a:rPr>
                        <a:t>博瑞医药</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241.49</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a:solidFill>
                            <a:srgbClr val="000000"/>
                          </a:solidFill>
                          <a:effectLst/>
                          <a:latin typeface="等线" panose="02010600030101010101" pitchFamily="2" charset="-122"/>
                          <a:ea typeface="等线" panose="02010600030101010101" pitchFamily="2" charset="-122"/>
                        </a:rPr>
                        <a:t>200.74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-16.88%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185710"/>
                  </a:ext>
                </a:extLst>
              </a:tr>
            </a:tbl>
          </a:graphicData>
        </a:graphic>
      </p:graphicFrame>
    </p:spTree>
    <p:extLst>
      <p:ext uri="{BB962C8B-B14F-4D97-AF65-F5344CB8AC3E}">
        <p14:creationId xmlns:p14="http://schemas.microsoft.com/office/powerpoint/2010/main" val="23804119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6">
            <a:extLst>
              <a:ext uri="{FF2B5EF4-FFF2-40B4-BE49-F238E27FC236}">
                <a16:creationId xmlns:a16="http://schemas.microsoft.com/office/drawing/2014/main" id="{6E652B67-ECF4-46AD-8022-8BFE7E8C719F}"/>
              </a:ext>
            </a:extLst>
          </p:cNvPr>
          <p:cNvGrpSpPr/>
          <p:nvPr/>
        </p:nvGrpSpPr>
        <p:grpSpPr>
          <a:xfrm>
            <a:off x="1889089" y="3263379"/>
            <a:ext cx="3410397" cy="357504"/>
            <a:chOff x="7157508" y="740533"/>
            <a:chExt cx="3098165" cy="369869"/>
          </a:xfrm>
        </p:grpSpPr>
        <p:sp>
          <p:nvSpPr>
            <p:cNvPr id="8" name="矩形 7">
              <a:extLst>
                <a:ext uri="{FF2B5EF4-FFF2-40B4-BE49-F238E27FC236}">
                  <a16:creationId xmlns:a16="http://schemas.microsoft.com/office/drawing/2014/main" id="{CB2B6068-BF4A-4029-88F0-D9EA012388B5}"/>
                </a:ext>
              </a:extLst>
            </p:cNvPr>
            <p:cNvSpPr/>
            <p:nvPr/>
          </p:nvSpPr>
          <p:spPr>
            <a:xfrm>
              <a:off x="7157508" y="740533"/>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继续放缓，并购市场降温</a:t>
              </a:r>
            </a:p>
          </p:txBody>
        </p:sp>
        <p:sp>
          <p:nvSpPr>
            <p:cNvPr id="9" name="等腰三角形 8">
              <a:extLst>
                <a:ext uri="{FF2B5EF4-FFF2-40B4-BE49-F238E27FC236}">
                  <a16:creationId xmlns:a16="http://schemas.microsoft.com/office/drawing/2014/main" id="{554DE873-B86B-4B66-A67B-BCABDCA290A3}"/>
                </a:ext>
              </a:extLst>
            </p:cNvPr>
            <p:cNvSpPr/>
            <p:nvPr/>
          </p:nvSpPr>
          <p:spPr>
            <a:xfrm rot="5400000">
              <a:off x="9929216"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a:extLst>
              <a:ext uri="{FF2B5EF4-FFF2-40B4-BE49-F238E27FC236}">
                <a16:creationId xmlns:a16="http://schemas.microsoft.com/office/drawing/2014/main" id="{A2BB54BF-2FB1-4E74-8F17-15F92FA8D541}"/>
              </a:ext>
            </a:extLst>
          </p:cNvPr>
          <p:cNvSpPr txBox="1"/>
          <p:nvPr/>
        </p:nvSpPr>
        <p:spPr>
          <a:xfrm>
            <a:off x="1882775" y="3687584"/>
            <a:ext cx="7801914" cy="2737352"/>
          </a:xfrm>
          <a:prstGeom prst="rect">
            <a:avLst/>
          </a:prstGeom>
          <a:noFill/>
        </p:spPr>
        <p:txBody>
          <a:bodyPr wrap="square" lIns="0" tIns="0" rIns="0" bIns="0" rtlCol="0">
            <a:spAutoFit/>
          </a:bodyPr>
          <a:lstStyle/>
          <a:p>
            <a:pPr indent="359991" algn="just">
              <a:lnSpc>
                <a:spcPct val="150000"/>
              </a:lnSpc>
            </a:pP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节奏较上一月继续放缓，</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股共有</a:t>
            </a:r>
            <a:r>
              <a:rPr lang="en-US" altLang="zh-CN" sz="1200" dirty="0">
                <a:latin typeface="微软雅黑" panose="020B0503020204020204" pitchFamily="34" charset="-122"/>
                <a:ea typeface="微软雅黑" panose="020B0503020204020204" pitchFamily="34" charset="-122"/>
              </a:rPr>
              <a:t>26</a:t>
            </a:r>
            <a:r>
              <a:rPr lang="zh-CN" altLang="en-US" sz="1200" dirty="0">
                <a:latin typeface="微软雅黑" panose="020B0503020204020204" pitchFamily="34" charset="-122"/>
                <a:ea typeface="微软雅黑" panose="020B0503020204020204" pitchFamily="34" charset="-122"/>
              </a:rPr>
              <a:t>家公司上市，募资总额</a:t>
            </a:r>
            <a:r>
              <a:rPr lang="en-US" altLang="zh-CN" sz="1200" dirty="0">
                <a:latin typeface="微软雅黑" panose="020B0503020204020204" pitchFamily="34" charset="-122"/>
                <a:ea typeface="微软雅黑" panose="020B0503020204020204" pitchFamily="34" charset="-122"/>
              </a:rPr>
              <a:t>286.68</a:t>
            </a:r>
            <a:r>
              <a:rPr lang="zh-CN" altLang="en-US" sz="1200" dirty="0">
                <a:latin typeface="微软雅黑" panose="020B0503020204020204" pitchFamily="34" charset="-122"/>
                <a:ea typeface="微软雅黑" panose="020B0503020204020204" pitchFamily="34" charset="-122"/>
              </a:rPr>
              <a:t>亿，其中科创板总募资额为</a:t>
            </a:r>
            <a:r>
              <a:rPr lang="en-US" altLang="zh-CN" sz="1200" dirty="0">
                <a:latin typeface="微软雅黑" panose="020B0503020204020204" pitchFamily="34" charset="-122"/>
                <a:ea typeface="微软雅黑" panose="020B0503020204020204" pitchFamily="34" charset="-122"/>
              </a:rPr>
              <a:t>55.29</a:t>
            </a:r>
            <a:r>
              <a:rPr lang="zh-CN" altLang="en-US" sz="1200" dirty="0">
                <a:latin typeface="微软雅黑" panose="020B0503020204020204" pitchFamily="34" charset="-122"/>
                <a:ea typeface="微软雅黑" panose="020B0503020204020204" pitchFamily="34" charset="-122"/>
              </a:rPr>
              <a:t>亿。并购市场方面，</a:t>
            </a: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月并购数量较</a:t>
            </a:r>
            <a:r>
              <a:rPr lang="en-US" altLang="zh-CN" sz="1200" dirty="0">
                <a:latin typeface="微软雅黑" panose="020B0503020204020204" pitchFamily="34" charset="-122"/>
                <a:ea typeface="微软雅黑" panose="020B0503020204020204" pitchFamily="34" charset="-122"/>
              </a:rPr>
              <a:t>10</a:t>
            </a:r>
            <a:r>
              <a:rPr lang="zh-CN" altLang="en-US" sz="1200" dirty="0">
                <a:latin typeface="微软雅黑" panose="020B0503020204020204" pitchFamily="34" charset="-122"/>
                <a:ea typeface="微软雅黑" panose="020B0503020204020204" pitchFamily="34" charset="-122"/>
              </a:rPr>
              <a:t>月继续减少，环比减少</a:t>
            </a:r>
            <a:r>
              <a:rPr lang="en-US" altLang="zh-CN" sz="1200" dirty="0">
                <a:latin typeface="微软雅黑" panose="020B0503020204020204" pitchFamily="34" charset="-122"/>
                <a:ea typeface="微软雅黑" panose="020B0503020204020204" pitchFamily="34" charset="-122"/>
              </a:rPr>
              <a:t>13</a:t>
            </a:r>
            <a:r>
              <a:rPr lang="zh-CN" altLang="en-US" sz="1200" dirty="0">
                <a:latin typeface="微软雅黑" panose="020B0503020204020204" pitchFamily="34" charset="-122"/>
                <a:ea typeface="微软雅黑" panose="020B0503020204020204" pitchFamily="34" charset="-122"/>
              </a:rPr>
              <a:t>起，并购规模收窄。</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金融监管机构频繁发声，从信用债大面积违约后国务院金融稳定发展委员会召开第四十三次会议提出建立良好的地方金融生态和信用环境、严厉处罚各种“逃废债”行为、加强部门协调合作等五点要求。到一行两会就金融开放、监管与创新的关系以及上市公司治理等话题表态。宏观上将进一步健全资本市场基础制度，加强市场监管，维护信用市场稳定，促进资本市场稳定发展。有利于维护长期投资者的权益，稳定资本市场的运行。</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endParaRPr lang="en-US" altLang="zh-CN" sz="1200" dirty="0">
              <a:solidFill>
                <a:srgbClr val="FF0000"/>
              </a:solidFill>
              <a:latin typeface="微软雅黑" panose="020B0503020204020204" pitchFamily="34" charset="-122"/>
              <a:ea typeface="微软雅黑" panose="020B0503020204020204" pitchFamily="34" charset="-122"/>
            </a:endParaRPr>
          </a:p>
          <a:p>
            <a:pPr indent="359991" algn="just">
              <a:lnSpc>
                <a:spcPct val="150000"/>
              </a:lnSpc>
            </a:pPr>
            <a:r>
              <a:rPr lang="zh-CN" altLang="en-US" sz="1200" dirty="0">
                <a:latin typeface="微软雅黑" panose="020B0503020204020204" pitchFamily="34" charset="-122"/>
                <a:ea typeface="微软雅黑" panose="020B0503020204020204" pitchFamily="34" charset="-122"/>
              </a:rPr>
              <a:t>进入</a:t>
            </a:r>
            <a:r>
              <a:rPr lang="en-US" altLang="zh-CN" sz="1200" dirty="0">
                <a:latin typeface="微软雅黑" panose="020B0503020204020204" pitchFamily="34" charset="-122"/>
                <a:ea typeface="微软雅黑" panose="020B0503020204020204" pitchFamily="34" charset="-122"/>
              </a:rPr>
              <a:t>12</a:t>
            </a:r>
            <a:r>
              <a:rPr lang="zh-CN" altLang="en-US" sz="1200" dirty="0">
                <a:latin typeface="微软雅黑" panose="020B0503020204020204" pitchFamily="34" charset="-122"/>
                <a:ea typeface="微软雅黑" panose="020B0503020204020204" pitchFamily="34" charset="-122"/>
              </a:rPr>
              <a:t>月，美国大选已经落地，外围风险目前主要还是海外疫情扰动。国内资金面整体保持宽松，但疫情有所反复，或对市场投资偏好产生一定影响。</a:t>
            </a:r>
            <a:endParaRPr lang="en-US" altLang="zh-CN" sz="1200" dirty="0">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89B026-2D24-42C6-8E40-EE0AF77DD030}"/>
              </a:ext>
            </a:extLst>
          </p:cNvPr>
          <p:cNvSpPr txBox="1"/>
          <p:nvPr/>
        </p:nvSpPr>
        <p:spPr>
          <a:xfrm>
            <a:off x="1895403" y="136107"/>
            <a:ext cx="1423788" cy="461665"/>
          </a:xfrm>
          <a:prstGeom prst="rect">
            <a:avLst/>
          </a:prstGeom>
          <a:noFill/>
        </p:spPr>
        <p:txBody>
          <a:bodyPr wrap="none" rtlCol="0">
            <a:spAutoFit/>
          </a:bodyPr>
          <a:lstStyle/>
          <a:p>
            <a:r>
              <a:rPr lang="en-US" altLang="zh-CN" sz="2400" b="1" dirty="0">
                <a:solidFill>
                  <a:srgbClr val="000798"/>
                </a:solidFill>
              </a:rPr>
              <a:t>11</a:t>
            </a:r>
            <a:r>
              <a:rPr lang="zh-CN" altLang="en-US" sz="2400" b="1" dirty="0">
                <a:solidFill>
                  <a:srgbClr val="000798"/>
                </a:solidFill>
              </a:rPr>
              <a:t>月小结</a:t>
            </a:r>
          </a:p>
        </p:txBody>
      </p:sp>
      <p:sp>
        <p:nvSpPr>
          <p:cNvPr id="12" name="文本框 11">
            <a:extLst>
              <a:ext uri="{FF2B5EF4-FFF2-40B4-BE49-F238E27FC236}">
                <a16:creationId xmlns:a16="http://schemas.microsoft.com/office/drawing/2014/main" id="{072ED3C1-5125-46BB-BDF5-4F785C1A6F75}"/>
              </a:ext>
            </a:extLst>
          </p:cNvPr>
          <p:cNvSpPr txBox="1"/>
          <p:nvPr/>
        </p:nvSpPr>
        <p:spPr>
          <a:xfrm>
            <a:off x="1895395" y="1446670"/>
            <a:ext cx="7789294" cy="1629357"/>
          </a:xfrm>
          <a:prstGeom prst="rect">
            <a:avLst/>
          </a:prstGeom>
          <a:noFill/>
        </p:spPr>
        <p:txBody>
          <a:bodyPr wrap="square" lIns="0" tIns="0" rIns="0" bIns="0" rtlCol="0">
            <a:spAutoFit/>
          </a:bodyPr>
          <a:lstStyle/>
          <a:p>
            <a:pPr indent="359991" algn="just">
              <a:lnSpc>
                <a:spcPct val="150000"/>
              </a:lnSpc>
            </a:pPr>
            <a:r>
              <a:rPr lang="zh-CN" altLang="en-US" sz="1200" dirty="0">
                <a:latin typeface="微软雅黑" panose="020B0503020204020204" pitchFamily="34" charset="-122"/>
                <a:ea typeface="微软雅黑" panose="020B0503020204020204" pitchFamily="34" charset="-122"/>
              </a:rPr>
              <a:t>在</a:t>
            </a:r>
            <a:r>
              <a:rPr lang="en-US" altLang="zh-CN" sz="1200" dirty="0">
                <a:latin typeface="微软雅黑" panose="020B0503020204020204" pitchFamily="34" charset="-122"/>
                <a:ea typeface="微软雅黑" panose="020B0503020204020204" pitchFamily="34" charset="-122"/>
              </a:rPr>
              <a:t>10</a:t>
            </a:r>
            <a:r>
              <a:rPr lang="zh-CN" altLang="en-US" sz="1200" dirty="0">
                <a:latin typeface="微软雅黑" panose="020B0503020204020204" pitchFamily="34" charset="-122"/>
                <a:ea typeface="微软雅黑" panose="020B0503020204020204" pitchFamily="34" charset="-122"/>
              </a:rPr>
              <a:t>月募投市场有所降温的情况下。</a:t>
            </a: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月募集市场继续走弱，数量较</a:t>
            </a:r>
            <a:r>
              <a:rPr lang="en-US" altLang="zh-CN" sz="1200" dirty="0">
                <a:latin typeface="微软雅黑" panose="020B0503020204020204" pitchFamily="34" charset="-122"/>
                <a:ea typeface="微软雅黑" panose="020B0503020204020204" pitchFamily="34" charset="-122"/>
              </a:rPr>
              <a:t>10</a:t>
            </a:r>
            <a:r>
              <a:rPr lang="zh-CN" altLang="en-US" sz="1200" dirty="0">
                <a:latin typeface="微软雅黑" panose="020B0503020204020204" pitchFamily="34" charset="-122"/>
                <a:ea typeface="微软雅黑" panose="020B0503020204020204" pitchFamily="34" charset="-122"/>
              </a:rPr>
              <a:t>月减少</a:t>
            </a:r>
            <a:r>
              <a:rPr lang="en-US" altLang="zh-CN" sz="1200" dirty="0">
                <a:latin typeface="微软雅黑" panose="020B0503020204020204" pitchFamily="34" charset="-122"/>
                <a:ea typeface="微软雅黑" panose="020B0503020204020204" pitchFamily="34" charset="-122"/>
              </a:rPr>
              <a:t>8</a:t>
            </a:r>
            <a:r>
              <a:rPr lang="zh-CN" altLang="en-US" sz="1200" dirty="0">
                <a:latin typeface="微软雅黑" panose="020B0503020204020204" pitchFamily="34" charset="-122"/>
                <a:ea typeface="微软雅黑" panose="020B0503020204020204" pitchFamily="34" charset="-122"/>
              </a:rPr>
              <a:t>起，规模环比减少</a:t>
            </a:r>
            <a:r>
              <a:rPr lang="en-US" altLang="zh-CN" sz="1200" dirty="0">
                <a:latin typeface="微软雅黑" panose="020B0503020204020204" pitchFamily="34" charset="-122"/>
                <a:ea typeface="微软雅黑" panose="020B0503020204020204" pitchFamily="34" charset="-122"/>
              </a:rPr>
              <a:t>85.28%</a:t>
            </a:r>
            <a:r>
              <a:rPr lang="zh-CN" altLang="en-US" sz="1200" dirty="0">
                <a:latin typeface="微软雅黑" panose="020B0503020204020204" pitchFamily="34" charset="-122"/>
                <a:ea typeface="微软雅黑" panose="020B0503020204020204" pitchFamily="34" charset="-122"/>
              </a:rPr>
              <a:t>，同比收窄</a:t>
            </a:r>
            <a:r>
              <a:rPr lang="en-US" altLang="zh-CN" sz="1200" dirty="0">
                <a:latin typeface="微软雅黑" panose="020B0503020204020204" pitchFamily="34" charset="-122"/>
                <a:ea typeface="微软雅黑" panose="020B0503020204020204" pitchFamily="34" charset="-122"/>
              </a:rPr>
              <a:t>88.19%</a:t>
            </a:r>
            <a:r>
              <a:rPr lang="zh-CN" altLang="en-US" sz="1200" dirty="0">
                <a:latin typeface="微软雅黑" panose="020B0503020204020204" pitchFamily="34" charset="-122"/>
                <a:ea typeface="微软雅黑" panose="020B0503020204020204" pitchFamily="34" charset="-122"/>
              </a:rPr>
              <a:t>。全部为小规模成长基金，本月基金募集整体规模较上月继续回落。</a:t>
            </a: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endParaRPr lang="en-US" altLang="zh-CN" sz="1200" dirty="0">
              <a:latin typeface="微软雅黑" panose="020B0503020204020204" pitchFamily="34" charset="-122"/>
              <a:ea typeface="微软雅黑" panose="020B0503020204020204" pitchFamily="34" charset="-122"/>
            </a:endParaRPr>
          </a:p>
          <a:p>
            <a:pPr indent="359991" algn="just">
              <a:lnSpc>
                <a:spcPct val="150000"/>
              </a:lnSpc>
            </a:pP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月，投资市场回升，投资数量较上月增加</a:t>
            </a:r>
            <a:r>
              <a:rPr lang="en-US" altLang="zh-CN" sz="1200" dirty="0">
                <a:latin typeface="微软雅黑" panose="020B0503020204020204" pitchFamily="34" charset="-122"/>
                <a:ea typeface="微软雅黑" panose="020B0503020204020204" pitchFamily="34" charset="-122"/>
              </a:rPr>
              <a:t>43</a:t>
            </a:r>
            <a:r>
              <a:rPr lang="zh-CN" altLang="en-US" sz="1200" dirty="0">
                <a:latin typeface="微软雅黑" panose="020B0503020204020204" pitchFamily="34" charset="-122"/>
                <a:ea typeface="微软雅黑" panose="020B0503020204020204" pitchFamily="34" charset="-122"/>
              </a:rPr>
              <a:t>起，投资规模环比翻番，从融资轮次来看，除战略投资外，数量及规模第一的分别为</a:t>
            </a:r>
            <a:r>
              <a:rPr lang="en-US" altLang="zh-CN" sz="1200" dirty="0">
                <a:latin typeface="微软雅黑" panose="020B0503020204020204" pitchFamily="34" charset="-122"/>
                <a:ea typeface="微软雅黑" panose="020B0503020204020204" pitchFamily="34" charset="-122"/>
              </a:rPr>
              <a:t>B</a:t>
            </a:r>
            <a:r>
              <a:rPr lang="zh-CN" altLang="en-US" sz="1200" dirty="0">
                <a:latin typeface="微软雅黑" panose="020B0503020204020204" pitchFamily="34" charset="-122"/>
                <a:ea typeface="微软雅黑" panose="020B0503020204020204" pitchFamily="34" charset="-122"/>
              </a:rPr>
              <a:t>轮及</a:t>
            </a:r>
            <a:r>
              <a:rPr lang="en-US" altLang="zh-CN" sz="1200" dirty="0">
                <a:latin typeface="微软雅黑" panose="020B0503020204020204" pitchFamily="34" charset="-122"/>
                <a:ea typeface="微软雅黑" panose="020B0503020204020204" pitchFamily="34" charset="-122"/>
              </a:rPr>
              <a:t>C</a:t>
            </a:r>
            <a:r>
              <a:rPr lang="zh-CN" altLang="en-US" sz="1200" dirty="0">
                <a:latin typeface="微软雅黑" panose="020B0503020204020204" pitchFamily="34" charset="-122"/>
                <a:ea typeface="微软雅黑" panose="020B0503020204020204" pitchFamily="34" charset="-122"/>
              </a:rPr>
              <a:t>轮融资。分行业来看，信息技术、医疗保健依旧为热门板块。本月工业行业投资增加，主要为战略投资，规模最大的为中国国际货运航空战略轮融资。</a:t>
            </a:r>
            <a:endParaRPr lang="en-US" altLang="zh-CN" sz="1200" dirty="0">
              <a:latin typeface="微软雅黑" panose="020B0503020204020204" pitchFamily="34" charset="-122"/>
              <a:ea typeface="微软雅黑" panose="020B0503020204020204" pitchFamily="34" charset="-122"/>
            </a:endParaRPr>
          </a:p>
        </p:txBody>
      </p:sp>
      <p:grpSp>
        <p:nvGrpSpPr>
          <p:cNvPr id="13" name="组合 12">
            <a:extLst>
              <a:ext uri="{FF2B5EF4-FFF2-40B4-BE49-F238E27FC236}">
                <a16:creationId xmlns:a16="http://schemas.microsoft.com/office/drawing/2014/main" id="{ABCC63C5-B544-410D-8202-59C0D4799ACA}"/>
              </a:ext>
            </a:extLst>
          </p:cNvPr>
          <p:cNvGrpSpPr/>
          <p:nvPr/>
        </p:nvGrpSpPr>
        <p:grpSpPr>
          <a:xfrm>
            <a:off x="1882776" y="996294"/>
            <a:ext cx="3474084" cy="357504"/>
            <a:chOff x="7155479" y="740532"/>
            <a:chExt cx="3098130" cy="369869"/>
          </a:xfrm>
        </p:grpSpPr>
        <p:sp>
          <p:nvSpPr>
            <p:cNvPr id="14" name="矩形 13">
              <a:extLst>
                <a:ext uri="{FF2B5EF4-FFF2-40B4-BE49-F238E27FC236}">
                  <a16:creationId xmlns:a16="http://schemas.microsoft.com/office/drawing/2014/main" id="{4E1CF7BD-A761-41E0-8C2A-A1B7752825BC}"/>
                </a:ext>
              </a:extLst>
            </p:cNvPr>
            <p:cNvSpPr/>
            <p:nvPr/>
          </p:nvSpPr>
          <p:spPr>
            <a:xfrm>
              <a:off x="7155479" y="740532"/>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募集市场降温，投资市场火热</a:t>
              </a:r>
            </a:p>
          </p:txBody>
        </p:sp>
        <p:sp>
          <p:nvSpPr>
            <p:cNvPr id="15" name="等腰三角形 14">
              <a:extLst>
                <a:ext uri="{FF2B5EF4-FFF2-40B4-BE49-F238E27FC236}">
                  <a16:creationId xmlns:a16="http://schemas.microsoft.com/office/drawing/2014/main" id="{47D02F80-287F-4DD2-976B-AF371911A0E5}"/>
                </a:ext>
              </a:extLst>
            </p:cNvPr>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440319" y="4150016"/>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000798"/>
                </a:solidFill>
                <a:latin typeface="华文新魏" panose="02010800040101010101" pitchFamily="2" charset="-122"/>
                <a:ea typeface="华文新魏" panose="02010800040101010101" pitchFamily="2" charset="-122"/>
              </a:rPr>
              <a:t>IPO</a:t>
            </a:r>
            <a:endParaRPr lang="zh-CN" altLang="en-US" sz="1600" dirty="0">
              <a:solidFill>
                <a:srgbClr val="000798"/>
              </a:solidFill>
              <a:latin typeface="华文新魏" panose="02010800040101010101" pitchFamily="2" charset="-122"/>
              <a:ea typeface="华文新魏" panose="02010800040101010101" pitchFamily="2" charset="-122"/>
            </a:endParaRPr>
          </a:p>
        </p:txBody>
      </p:sp>
      <p:sp>
        <p:nvSpPr>
          <p:cNvPr id="5" name="文本框 4"/>
          <p:cNvSpPr txBox="1"/>
          <p:nvPr/>
        </p:nvSpPr>
        <p:spPr>
          <a:xfrm>
            <a:off x="3298365" y="2067264"/>
            <a:ext cx="2087308" cy="646331"/>
          </a:xfrm>
          <a:prstGeom prst="rect">
            <a:avLst/>
          </a:prstGeom>
          <a:noFill/>
        </p:spPr>
        <p:txBody>
          <a:bodyPr wrap="square" rtlCol="0">
            <a:spAutoFit/>
          </a:bodyPr>
          <a:lstStyle/>
          <a:p>
            <a:pPr algn="just"/>
            <a:r>
              <a:rPr lang="zh-CN" altLang="en-US" dirty="0">
                <a:solidFill>
                  <a:srgbClr val="002060"/>
                </a:solidFill>
                <a:latin typeface="微软雅黑" panose="020B0503020204020204" pitchFamily="34" charset="-122"/>
                <a:ea typeface="微软雅黑" panose="020B0503020204020204" pitchFamily="34" charset="-122"/>
              </a:rPr>
              <a:t>募集事件持续减少，</a:t>
            </a:r>
            <a:endParaRPr lang="en-US" altLang="zh-CN" dirty="0">
              <a:solidFill>
                <a:srgbClr val="002060"/>
              </a:solidFill>
              <a:latin typeface="微软雅黑" panose="020B0503020204020204" pitchFamily="34" charset="-122"/>
              <a:ea typeface="微软雅黑" panose="020B0503020204020204" pitchFamily="34" charset="-122"/>
            </a:endParaRPr>
          </a:p>
          <a:p>
            <a:pPr algn="just"/>
            <a:r>
              <a:rPr lang="zh-CN" altLang="en-US" dirty="0">
                <a:solidFill>
                  <a:srgbClr val="002060"/>
                </a:solidFill>
                <a:latin typeface="微软雅黑" panose="020B0503020204020204" pitchFamily="34" charset="-122"/>
                <a:ea typeface="微软雅黑" panose="020B0503020204020204" pitchFamily="34" charset="-122"/>
              </a:rPr>
              <a:t>募集规模大幅收窄。</a:t>
            </a:r>
          </a:p>
        </p:txBody>
      </p:sp>
      <p:sp>
        <p:nvSpPr>
          <p:cNvPr id="6" name="文本框 5"/>
          <p:cNvSpPr txBox="1"/>
          <p:nvPr/>
        </p:nvSpPr>
        <p:spPr>
          <a:xfrm>
            <a:off x="3298365" y="3115283"/>
            <a:ext cx="2087308"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投资市场有所升温，</a:t>
            </a:r>
            <a:endParaRPr lang="en-US" altLang="zh-CN" dirty="0"/>
          </a:p>
          <a:p>
            <a:r>
              <a:rPr lang="zh-CN" altLang="en-US" dirty="0"/>
              <a:t>数量规模双双上行。</a:t>
            </a:r>
          </a:p>
        </p:txBody>
      </p:sp>
      <p:sp>
        <p:nvSpPr>
          <p:cNvPr id="7" name="文本框 6"/>
          <p:cNvSpPr txBox="1"/>
          <p:nvPr/>
        </p:nvSpPr>
        <p:spPr>
          <a:xfrm>
            <a:off x="3298365" y="4348501"/>
            <a:ext cx="2087308" cy="369332"/>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en-US" altLang="zh-CN" dirty="0"/>
              <a:t>IPO</a:t>
            </a:r>
            <a:r>
              <a:rPr lang="zh-CN" altLang="en-US" dirty="0"/>
              <a:t>节奏继续放缓。</a:t>
            </a:r>
            <a:endParaRPr lang="en-US" altLang="zh-CN" dirty="0"/>
          </a:p>
        </p:txBody>
      </p:sp>
      <p:sp>
        <p:nvSpPr>
          <p:cNvPr id="8" name="矩形 7"/>
          <p:cNvSpPr/>
          <p:nvPr/>
        </p:nvSpPr>
        <p:spPr>
          <a:xfrm>
            <a:off x="6108581" y="3097869"/>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新</a:t>
            </a:r>
            <a:endParaRPr lang="en-US" altLang="zh-CN" dirty="0">
              <a:solidFill>
                <a:srgbClr val="000798"/>
              </a:solidFill>
              <a:latin typeface="华文新魏" panose="02010800040101010101" pitchFamily="2" charset="-122"/>
              <a:ea typeface="华文新魏" panose="02010800040101010101" pitchFamily="2" charset="-122"/>
            </a:endParaRPr>
          </a:p>
          <a:p>
            <a:pPr algn="ctr"/>
            <a:r>
              <a:rPr lang="zh-CN" altLang="en-US" dirty="0">
                <a:solidFill>
                  <a:srgbClr val="000798"/>
                </a:solidFill>
                <a:latin typeface="华文新魏" panose="02010800040101010101" pitchFamily="2" charset="-122"/>
                <a:ea typeface="华文新魏" panose="02010800040101010101" pitchFamily="2" charset="-122"/>
              </a:rPr>
              <a:t>三板</a:t>
            </a:r>
          </a:p>
        </p:txBody>
      </p:sp>
      <p:sp>
        <p:nvSpPr>
          <p:cNvPr id="9" name="文本框 8"/>
          <p:cNvSpPr txBox="1"/>
          <p:nvPr/>
        </p:nvSpPr>
        <p:spPr>
          <a:xfrm>
            <a:off x="7101240" y="3244334"/>
            <a:ext cx="2472130" cy="369332"/>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新三板体量缩水依旧。</a:t>
            </a:r>
            <a:endParaRPr lang="en-US" altLang="zh-CN" dirty="0"/>
          </a:p>
        </p:txBody>
      </p:sp>
      <p:sp>
        <p:nvSpPr>
          <p:cNvPr id="10" name="矩形 9"/>
          <p:cNvSpPr/>
          <p:nvPr/>
        </p:nvSpPr>
        <p:spPr>
          <a:xfrm>
            <a:off x="6108581"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并购</a:t>
            </a:r>
          </a:p>
        </p:txBody>
      </p:sp>
      <p:sp>
        <p:nvSpPr>
          <p:cNvPr id="11" name="文本框 10"/>
          <p:cNvSpPr txBox="1"/>
          <p:nvPr/>
        </p:nvSpPr>
        <p:spPr>
          <a:xfrm>
            <a:off x="7101240" y="2048214"/>
            <a:ext cx="2087309"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并购市场小幅降温，</a:t>
            </a:r>
            <a:endParaRPr lang="en-US" altLang="zh-CN" dirty="0"/>
          </a:p>
          <a:p>
            <a:r>
              <a:rPr lang="zh-CN" altLang="en-US" dirty="0"/>
              <a:t>数量规模有所降低。</a:t>
            </a:r>
            <a:endParaRPr lang="en-US" altLang="zh-CN" dirty="0"/>
          </a:p>
        </p:txBody>
      </p:sp>
      <p:sp>
        <p:nvSpPr>
          <p:cNvPr id="18" name="矩形 17">
            <a:extLst>
              <a:ext uri="{FF2B5EF4-FFF2-40B4-BE49-F238E27FC236}">
                <a16:creationId xmlns:a16="http://schemas.microsoft.com/office/drawing/2014/main" id="{2838D878-7E1E-449A-AE2B-A7EB0F36A2FE}"/>
              </a:ext>
            </a:extLst>
          </p:cNvPr>
          <p:cNvSpPr/>
          <p:nvPr/>
        </p:nvSpPr>
        <p:spPr>
          <a:xfrm>
            <a:off x="2430794" y="2007277"/>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募集</a:t>
            </a:r>
          </a:p>
        </p:txBody>
      </p:sp>
      <p:sp>
        <p:nvSpPr>
          <p:cNvPr id="20" name="矩形 19">
            <a:extLst>
              <a:ext uri="{FF2B5EF4-FFF2-40B4-BE49-F238E27FC236}">
                <a16:creationId xmlns:a16="http://schemas.microsoft.com/office/drawing/2014/main" id="{92097731-A4B3-4D85-A0E9-1AD314BD4FDD}"/>
              </a:ext>
            </a:extLst>
          </p:cNvPr>
          <p:cNvSpPr/>
          <p:nvPr/>
        </p:nvSpPr>
        <p:spPr>
          <a:xfrm>
            <a:off x="2430794" y="3055298"/>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000798"/>
                </a:solidFill>
                <a:latin typeface="华文新魏" panose="02010800040101010101" pitchFamily="2" charset="-122"/>
                <a:ea typeface="华文新魏" panose="02010800040101010101" pitchFamily="2" charset="-122"/>
              </a:rPr>
              <a:t>投资</a:t>
            </a:r>
          </a:p>
        </p:txBody>
      </p:sp>
      <p:sp>
        <p:nvSpPr>
          <p:cNvPr id="21" name="矩形 20">
            <a:extLst>
              <a:ext uri="{FF2B5EF4-FFF2-40B4-BE49-F238E27FC236}">
                <a16:creationId xmlns:a16="http://schemas.microsoft.com/office/drawing/2014/main" id="{173EAEE1-2304-4E09-A4DE-B9691FF52C2E}"/>
              </a:ext>
            </a:extLst>
          </p:cNvPr>
          <p:cNvSpPr/>
          <p:nvPr/>
        </p:nvSpPr>
        <p:spPr>
          <a:xfrm>
            <a:off x="6108581" y="4178635"/>
            <a:ext cx="766303" cy="766303"/>
          </a:xfrm>
          <a:prstGeom prst="rect">
            <a:avLst/>
          </a:prstGeom>
          <a:noFill/>
          <a:ln w="38100">
            <a:solidFill>
              <a:srgbClr val="0070C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000798"/>
                </a:solidFill>
                <a:latin typeface="华文新魏" panose="02010800040101010101" pitchFamily="2" charset="-122"/>
                <a:ea typeface="华文新魏" panose="02010800040101010101" pitchFamily="2" charset="-122"/>
              </a:rPr>
              <a:t>科创板</a:t>
            </a:r>
          </a:p>
        </p:txBody>
      </p:sp>
      <p:sp>
        <p:nvSpPr>
          <p:cNvPr id="22" name="文本框 21">
            <a:extLst>
              <a:ext uri="{FF2B5EF4-FFF2-40B4-BE49-F238E27FC236}">
                <a16:creationId xmlns:a16="http://schemas.microsoft.com/office/drawing/2014/main" id="{B3638B5A-E0B9-4077-999A-9263794D2CFE}"/>
              </a:ext>
            </a:extLst>
          </p:cNvPr>
          <p:cNvSpPr txBox="1"/>
          <p:nvPr/>
        </p:nvSpPr>
        <p:spPr>
          <a:xfrm>
            <a:off x="7104658" y="4219574"/>
            <a:ext cx="2242785" cy="646331"/>
          </a:xfrm>
          <a:prstGeom prst="rect">
            <a:avLst/>
          </a:prstGeom>
          <a:noFill/>
        </p:spPr>
        <p:txBody>
          <a:bodyPr wrap="square" rtlCol="0">
            <a:spAutoFit/>
          </a:bodyPr>
          <a:lstStyle>
            <a:defPPr>
              <a:defRPr lang="zh-CN"/>
            </a:defPPr>
            <a:lvl1pPr algn="just">
              <a:defRPr>
                <a:solidFill>
                  <a:srgbClr val="002060"/>
                </a:solidFill>
                <a:latin typeface="微软雅黑" panose="020B0503020204020204" pitchFamily="34" charset="-122"/>
                <a:ea typeface="微软雅黑" panose="020B0503020204020204" pitchFamily="34" charset="-122"/>
              </a:defRPr>
            </a:lvl1pPr>
          </a:lstStyle>
          <a:p>
            <a:r>
              <a:rPr lang="zh-CN" altLang="en-US" dirty="0"/>
              <a:t>科创板规模继续扩大，</a:t>
            </a:r>
            <a:endParaRPr lang="en-US" altLang="zh-CN" dirty="0"/>
          </a:p>
          <a:p>
            <a:r>
              <a:rPr lang="zh-CN" altLang="en-US" dirty="0"/>
              <a:t>医疗股上月跌幅居前。</a:t>
            </a:r>
            <a:endParaRPr lang="en-US" altLang="zh-CN"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295776" y="4663861"/>
            <a:ext cx="6013450" cy="1705403"/>
          </a:xfrm>
          <a:prstGeom prst="rect">
            <a:avLst/>
          </a:prstGeom>
          <a:noFill/>
        </p:spPr>
        <p:txBody>
          <a:bodyPr wrap="square" rtlCol="0">
            <a:spAutoFit/>
          </a:bodyPr>
          <a:lstStyle/>
          <a:p>
            <a:pPr indent="457189" algn="just">
              <a:lnSpc>
                <a:spcPct val="150000"/>
              </a:lnSpc>
            </a:pPr>
            <a:r>
              <a:rPr lang="en-US" altLang="zh-CN" sz="1600" dirty="0">
                <a:latin typeface="微软雅黑" panose="020B0503020204020204" pitchFamily="34" charset="-122"/>
                <a:ea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rPr>
              <a:t>月共发生</a:t>
            </a:r>
            <a:r>
              <a:rPr lang="en-US" altLang="zh-CN" dirty="0">
                <a:solidFill>
                  <a:srgbClr val="0070C0"/>
                </a:solidFill>
                <a:latin typeface="微软雅黑" panose="020B0503020204020204" pitchFamily="34" charset="-122"/>
                <a:ea typeface="微软雅黑" panose="020B0503020204020204" pitchFamily="34" charset="-122"/>
              </a:rPr>
              <a:t>16</a:t>
            </a:r>
            <a:r>
              <a:rPr lang="zh-CN" altLang="en-US" sz="1600" dirty="0">
                <a:latin typeface="微软雅黑" panose="020B0503020204020204" pitchFamily="34" charset="-122"/>
                <a:ea typeface="微软雅黑" panose="020B0503020204020204" pitchFamily="34" charset="-122"/>
              </a:rPr>
              <a:t>起基金募集事件，募集资金共计</a:t>
            </a:r>
            <a:r>
              <a:rPr lang="en-US" altLang="zh-CN" dirty="0">
                <a:solidFill>
                  <a:srgbClr val="0070C0"/>
                </a:solidFill>
                <a:latin typeface="微软雅黑" panose="020B0503020204020204" pitchFamily="34" charset="-122"/>
                <a:ea typeface="微软雅黑" panose="020B0503020204020204" pitchFamily="34" charset="-122"/>
              </a:rPr>
              <a:t>20.66</a:t>
            </a:r>
            <a:r>
              <a:rPr lang="zh-CN" altLang="en-US" sz="1600" dirty="0">
                <a:latin typeface="微软雅黑" panose="020B0503020204020204" pitchFamily="34" charset="-122"/>
                <a:ea typeface="微软雅黑" panose="020B0503020204020204" pitchFamily="34" charset="-122"/>
              </a:rPr>
              <a:t>亿元，基金募集数量及规模双双下跌。具体数据方面，募集数量环比</a:t>
            </a:r>
            <a:r>
              <a:rPr lang="zh-CN" altLang="en-US"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33.33%</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rPr>
              <a:t>下降</a:t>
            </a:r>
            <a:r>
              <a:rPr lang="en-US" altLang="zh-CN" dirty="0">
                <a:solidFill>
                  <a:srgbClr val="0070C0"/>
                </a:solidFill>
                <a:latin typeface="微软雅黑" panose="020B0503020204020204" pitchFamily="34" charset="-122"/>
                <a:ea typeface="微软雅黑" panose="020B0503020204020204" pitchFamily="34" charset="-122"/>
              </a:rPr>
              <a:t>38.46%</a:t>
            </a:r>
            <a:r>
              <a:rPr lang="zh-CN" altLang="en-US" sz="1600" dirty="0">
                <a:latin typeface="微软雅黑" panose="020B0503020204020204" pitchFamily="34" charset="-122"/>
                <a:ea typeface="微软雅黑" panose="020B0503020204020204" pitchFamily="34" charset="-122"/>
              </a:rPr>
              <a:t>；募集规模环比</a:t>
            </a:r>
            <a:r>
              <a:rPr lang="zh-CN" altLang="en-US" dirty="0">
                <a:solidFill>
                  <a:srgbClr val="00B050"/>
                </a:solidFill>
                <a:latin typeface="微软雅黑" panose="020B0503020204020204" pitchFamily="34" charset="-122"/>
                <a:ea typeface="微软雅黑" panose="020B0503020204020204" pitchFamily="34" charset="-122"/>
              </a:rPr>
              <a:t>减少</a:t>
            </a:r>
            <a:r>
              <a:rPr lang="en-US" altLang="zh-CN" dirty="0">
                <a:solidFill>
                  <a:srgbClr val="0070C0"/>
                </a:solidFill>
                <a:latin typeface="微软雅黑" panose="020B0503020204020204" pitchFamily="34" charset="-122"/>
                <a:ea typeface="微软雅黑" panose="020B0503020204020204" pitchFamily="34" charset="-122"/>
              </a:rPr>
              <a:t>85.28%</a:t>
            </a:r>
            <a:r>
              <a:rPr lang="zh-CN" altLang="en-US" sz="1600" dirty="0">
                <a:latin typeface="微软雅黑" panose="020B0503020204020204" pitchFamily="34" charset="-122"/>
                <a:ea typeface="微软雅黑" panose="020B0503020204020204" pitchFamily="34" charset="-122"/>
              </a:rPr>
              <a:t>，同比</a:t>
            </a:r>
            <a:r>
              <a:rPr lang="zh-CN" altLang="en-US" dirty="0">
                <a:solidFill>
                  <a:srgbClr val="00B050"/>
                </a:solidFill>
                <a:latin typeface="微软雅黑" panose="020B0503020204020204" pitchFamily="34" charset="-122"/>
                <a:ea typeface="微软雅黑" panose="020B0503020204020204" pitchFamily="34" charset="-122"/>
              </a:rPr>
              <a:t>收窄</a:t>
            </a:r>
            <a:r>
              <a:rPr lang="en-US" altLang="zh-CN" dirty="0">
                <a:solidFill>
                  <a:srgbClr val="0070C0"/>
                </a:solidFill>
                <a:latin typeface="微软雅黑" panose="020B0503020204020204" pitchFamily="34" charset="-122"/>
                <a:ea typeface="微软雅黑" panose="020B0503020204020204" pitchFamily="34" charset="-122"/>
              </a:rPr>
              <a:t>88.19%</a:t>
            </a:r>
            <a:r>
              <a:rPr lang="zh-CN" altLang="en-US" sz="1600" dirty="0">
                <a:latin typeface="微软雅黑" panose="020B0503020204020204" pitchFamily="34" charset="-122"/>
                <a:ea typeface="微软雅黑" panose="020B0503020204020204" pitchFamily="34" charset="-122"/>
              </a:rPr>
              <a:t>。</a:t>
            </a:r>
          </a:p>
        </p:txBody>
      </p:sp>
      <p:sp>
        <p:nvSpPr>
          <p:cNvPr id="5" name="文本框 4"/>
          <p:cNvSpPr txBox="1"/>
          <p:nvPr/>
        </p:nvSpPr>
        <p:spPr>
          <a:xfrm>
            <a:off x="2316459" y="5112306"/>
            <a:ext cx="1244011" cy="369332"/>
          </a:xfrm>
          <a:prstGeom prst="rect">
            <a:avLst/>
          </a:prstGeom>
          <a:noFill/>
        </p:spPr>
        <p:txBody>
          <a:bodyPr wrap="square" lIns="0" tIns="0" rIns="0" bIns="0" rtlCol="0">
            <a:spAutoFit/>
          </a:bodyPr>
          <a:lstStyle/>
          <a:p>
            <a:r>
              <a:rPr lang="en-US" altLang="zh-CN" sz="2400" dirty="0">
                <a:solidFill>
                  <a:srgbClr val="00B050"/>
                </a:solidFill>
                <a:latin typeface="微软雅黑" panose="020B0503020204020204" pitchFamily="34" charset="-122"/>
                <a:ea typeface="微软雅黑" panose="020B0503020204020204" pitchFamily="34" charset="-122"/>
              </a:rPr>
              <a:t>33.33%</a:t>
            </a:r>
            <a:endParaRPr lang="en-US" altLang="zh-CN" sz="2400" dirty="0">
              <a:solidFill>
                <a:srgbClr val="00B050"/>
              </a:solidFill>
              <a:latin typeface="Arial" panose="020B0604020202020204" pitchFamily="34" charset="0"/>
              <a:cs typeface="Arial" panose="020B0604020202020204" pitchFamily="34" charset="0"/>
            </a:endParaRPr>
          </a:p>
        </p:txBody>
      </p:sp>
      <p:sp>
        <p:nvSpPr>
          <p:cNvPr id="6" name="文本框 5"/>
          <p:cNvSpPr txBox="1"/>
          <p:nvPr/>
        </p:nvSpPr>
        <p:spPr>
          <a:xfrm>
            <a:off x="2334496" y="5916904"/>
            <a:ext cx="1072409" cy="369332"/>
          </a:xfrm>
          <a:prstGeom prst="rect">
            <a:avLst/>
          </a:prstGeom>
          <a:noFill/>
        </p:spPr>
        <p:txBody>
          <a:bodyPr wrap="none" lIns="0" tIns="0" rIns="0" bIns="0" rtlCol="0">
            <a:spAutoFit/>
          </a:bodyPr>
          <a:lstStyle>
            <a:defPPr>
              <a:defRPr lang="zh-CN"/>
            </a:defPPr>
            <a:lvl1pPr>
              <a:defRPr>
                <a:solidFill>
                  <a:srgbClr val="0070C0"/>
                </a:solidFill>
                <a:latin typeface="Arial" panose="020B0604020202020204" pitchFamily="34" charset="0"/>
                <a:cs typeface="Arial" panose="020B0604020202020204" pitchFamily="34" charset="0"/>
              </a:defRPr>
            </a:lvl1pPr>
          </a:lstStyle>
          <a:p>
            <a:r>
              <a:rPr lang="en-US" altLang="zh-CN" sz="2400" dirty="0">
                <a:solidFill>
                  <a:srgbClr val="00B050"/>
                </a:solidFill>
                <a:latin typeface="微软雅黑" panose="020B0503020204020204" pitchFamily="34" charset="-122"/>
                <a:ea typeface="微软雅黑" panose="020B0503020204020204" pitchFamily="34" charset="-122"/>
                <a:cs typeface="+mn-cs"/>
              </a:rPr>
              <a:t>85.28%</a:t>
            </a:r>
            <a:endParaRPr lang="en-US" sz="2400" dirty="0">
              <a:solidFill>
                <a:srgbClr val="00B050"/>
              </a:solidFill>
            </a:endParaRPr>
          </a:p>
        </p:txBody>
      </p:sp>
      <p:sp>
        <p:nvSpPr>
          <p:cNvPr id="7" name="文本框 6"/>
          <p:cNvSpPr txBox="1"/>
          <p:nvPr/>
        </p:nvSpPr>
        <p:spPr>
          <a:xfrm>
            <a:off x="2239751" y="4838450"/>
            <a:ext cx="1261884" cy="307777"/>
          </a:xfrm>
          <a:prstGeom prst="rect">
            <a:avLst/>
          </a:prstGeom>
          <a:noFill/>
        </p:spPr>
        <p:txBody>
          <a:bodyPr wrap="none" rtlCol="0">
            <a:spAutoFit/>
          </a:bodyPr>
          <a:lstStyle/>
          <a:p>
            <a:r>
              <a:rPr lang="zh-CN" altLang="en-US" sz="1400" dirty="0"/>
              <a:t>募集事件数量</a:t>
            </a:r>
          </a:p>
        </p:txBody>
      </p:sp>
      <p:sp>
        <p:nvSpPr>
          <p:cNvPr id="8" name="文本框 7"/>
          <p:cNvSpPr txBox="1"/>
          <p:nvPr/>
        </p:nvSpPr>
        <p:spPr>
          <a:xfrm>
            <a:off x="2268672" y="5652054"/>
            <a:ext cx="1261884" cy="307777"/>
          </a:xfrm>
          <a:prstGeom prst="rect">
            <a:avLst/>
          </a:prstGeom>
          <a:noFill/>
        </p:spPr>
        <p:txBody>
          <a:bodyPr wrap="none" rtlCol="0">
            <a:spAutoFit/>
          </a:bodyPr>
          <a:lstStyle>
            <a:defPPr>
              <a:defRPr lang="zh-CN"/>
            </a:defPPr>
            <a:lvl1pPr>
              <a:defRPr sz="1400"/>
            </a:lvl1pPr>
          </a:lstStyle>
          <a:p>
            <a:r>
              <a:rPr lang="zh-CN" altLang="en-US" dirty="0"/>
              <a:t>募集事件规模</a:t>
            </a:r>
          </a:p>
        </p:txBody>
      </p:sp>
      <p:grpSp>
        <p:nvGrpSpPr>
          <p:cNvPr id="9" name="组合 8"/>
          <p:cNvGrpSpPr/>
          <p:nvPr/>
        </p:nvGrpSpPr>
        <p:grpSpPr>
          <a:xfrm>
            <a:off x="1879600" y="4406593"/>
            <a:ext cx="2284315" cy="342001"/>
            <a:chOff x="7265361" y="731103"/>
            <a:chExt cx="3098166" cy="379297"/>
          </a:xfrm>
        </p:grpSpPr>
        <p:sp>
          <p:nvSpPr>
            <p:cNvPr id="10" name="矩形 9"/>
            <p:cNvSpPr/>
            <p:nvPr/>
          </p:nvSpPr>
          <p:spPr>
            <a:xfrm>
              <a:off x="7265361" y="731103"/>
              <a:ext cx="2815120"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募集市场持续降温</a:t>
              </a:r>
            </a:p>
          </p:txBody>
        </p:sp>
        <p:sp>
          <p:nvSpPr>
            <p:cNvPr id="11" name="等腰三角形 10"/>
            <p:cNvSpPr/>
            <p:nvPr/>
          </p:nvSpPr>
          <p:spPr>
            <a:xfrm rot="5400000">
              <a:off x="10037070" y="783943"/>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12"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sp>
        <p:nvSpPr>
          <p:cNvPr id="14" name="箭头: 下 13">
            <a:extLst>
              <a:ext uri="{FF2B5EF4-FFF2-40B4-BE49-F238E27FC236}">
                <a16:creationId xmlns:a16="http://schemas.microsoft.com/office/drawing/2014/main" id="{3217A355-F1BD-46BD-AFAF-4C7EA1D66294}"/>
              </a:ext>
            </a:extLst>
          </p:cNvPr>
          <p:cNvSpPr/>
          <p:nvPr/>
        </p:nvSpPr>
        <p:spPr>
          <a:xfrm rot="10800000" flipV="1">
            <a:off x="1879600" y="4911579"/>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graphicFrame>
        <p:nvGraphicFramePr>
          <p:cNvPr id="15" name="图表 14">
            <a:extLst>
              <a:ext uri="{FF2B5EF4-FFF2-40B4-BE49-F238E27FC236}">
                <a16:creationId xmlns:a16="http://schemas.microsoft.com/office/drawing/2014/main" id="{ACE62A1B-3E5B-4EF9-83E9-1573CC6F8217}"/>
              </a:ext>
            </a:extLst>
          </p:cNvPr>
          <p:cNvGraphicFramePr>
            <a:graphicFrameLocks/>
          </p:cNvGraphicFramePr>
          <p:nvPr>
            <p:extLst>
              <p:ext uri="{D42A27DB-BD31-4B8C-83A1-F6EECF244321}">
                <p14:modId xmlns:p14="http://schemas.microsoft.com/office/powerpoint/2010/main" val="3083401732"/>
              </p:ext>
            </p:extLst>
          </p:nvPr>
        </p:nvGraphicFramePr>
        <p:xfrm>
          <a:off x="1776000" y="960166"/>
          <a:ext cx="8640000" cy="3240000"/>
        </p:xfrm>
        <a:graphic>
          <a:graphicData uri="http://schemas.openxmlformats.org/drawingml/2006/chart">
            <c:chart xmlns:c="http://schemas.openxmlformats.org/drawingml/2006/chart" xmlns:r="http://schemas.openxmlformats.org/officeDocument/2006/relationships" r:id="rId4"/>
          </a:graphicData>
        </a:graphic>
      </p:graphicFrame>
      <p:sp>
        <p:nvSpPr>
          <p:cNvPr id="17" name="箭头: 下 16">
            <a:extLst>
              <a:ext uri="{FF2B5EF4-FFF2-40B4-BE49-F238E27FC236}">
                <a16:creationId xmlns:a16="http://schemas.microsoft.com/office/drawing/2014/main" id="{9816C430-A999-4A39-A62B-B6FFB29A8352}"/>
              </a:ext>
            </a:extLst>
          </p:cNvPr>
          <p:cNvSpPr/>
          <p:nvPr/>
        </p:nvSpPr>
        <p:spPr>
          <a:xfrm rot="10800000" flipV="1">
            <a:off x="1879600" y="5728997"/>
            <a:ext cx="419576" cy="461667"/>
          </a:xfrm>
          <a:prstGeom prst="downArrow">
            <a:avLst/>
          </a:prstGeom>
          <a:solidFill>
            <a:srgbClr val="00B05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dirty="0">
              <a:solidFill>
                <a:srgbClr val="FF0000"/>
              </a:solidFill>
              <a:highlight>
                <a:srgbClr val="FF0000"/>
              </a:highlight>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244565" y="4452432"/>
            <a:ext cx="8070927" cy="1710853"/>
          </a:xfrm>
          <a:prstGeom prst="rect">
            <a:avLst/>
          </a:prstGeom>
          <a:noFill/>
        </p:spPr>
        <p:txBody>
          <a:bodyPr wrap="square" rtlCol="0">
            <a:spAutoFit/>
          </a:bodyPr>
          <a:lstStyle/>
          <a:p>
            <a:pPr indent="457189" algn="just">
              <a:lnSpc>
                <a:spcPct val="150000"/>
              </a:lnSpc>
            </a:pPr>
            <a:r>
              <a:rPr lang="en-US" altLang="zh-CN" sz="1600" dirty="0">
                <a:latin typeface="微软雅黑" panose="020B0503020204020204" pitchFamily="34" charset="-122"/>
                <a:ea typeface="微软雅黑" panose="020B0503020204020204" pitchFamily="34" charset="-122"/>
              </a:rPr>
              <a:t>11</a:t>
            </a:r>
            <a:r>
              <a:rPr lang="zh-CN" altLang="en-US" sz="1600" dirty="0">
                <a:latin typeface="微软雅黑" panose="020B0503020204020204" pitchFamily="34" charset="-122"/>
                <a:ea typeface="微软雅黑" panose="020B0503020204020204" pitchFamily="34" charset="-122"/>
              </a:rPr>
              <a:t>月共有</a:t>
            </a:r>
            <a:r>
              <a:rPr lang="en-US" altLang="zh-CN" sz="2000" dirty="0">
                <a:solidFill>
                  <a:srgbClr val="0070C0"/>
                </a:solidFill>
                <a:latin typeface="微软雅黑" panose="020B0503020204020204" pitchFamily="34" charset="-122"/>
                <a:ea typeface="微软雅黑" panose="020B0503020204020204" pitchFamily="34" charset="-122"/>
              </a:rPr>
              <a:t>16</a:t>
            </a:r>
            <a:r>
              <a:rPr lang="zh-CN" altLang="en-US" sz="1600" dirty="0">
                <a:latin typeface="微软雅黑" panose="020B0503020204020204" pitchFamily="34" charset="-122"/>
                <a:ea typeface="微软雅黑" panose="020B0503020204020204" pitchFamily="34" charset="-122"/>
              </a:rPr>
              <a:t>起基金募集事件，全部为成长型基金，募资总额</a:t>
            </a:r>
            <a:r>
              <a:rPr lang="en-US" altLang="zh-CN" sz="2000" dirty="0">
                <a:solidFill>
                  <a:srgbClr val="0070C0"/>
                </a:solidFill>
                <a:latin typeface="微软雅黑" panose="020B0503020204020204" pitchFamily="34" charset="-122"/>
                <a:ea typeface="微软雅黑" panose="020B0503020204020204" pitchFamily="34" charset="-122"/>
              </a:rPr>
              <a:t>20.66</a:t>
            </a:r>
            <a:r>
              <a:rPr lang="zh-CN" altLang="en-US" sz="1600" dirty="0">
                <a:latin typeface="微软雅黑" panose="020B0503020204020204" pitchFamily="34" charset="-122"/>
                <a:ea typeface="微软雅黑" panose="020B0503020204020204" pitchFamily="34" charset="-122"/>
              </a:rPr>
              <a:t>亿元。本月募资规模总体环比</a:t>
            </a:r>
            <a:r>
              <a:rPr lang="zh-CN" altLang="en-US" sz="2000" dirty="0">
                <a:solidFill>
                  <a:srgbClr val="00B050"/>
                </a:solidFill>
                <a:latin typeface="微软雅黑" panose="020B0503020204020204" pitchFamily="34" charset="-122"/>
                <a:ea typeface="微软雅黑" panose="020B0503020204020204" pitchFamily="34" charset="-122"/>
              </a:rPr>
              <a:t>收窄</a:t>
            </a:r>
            <a:r>
              <a:rPr lang="en-US" altLang="zh-CN" sz="2000" dirty="0">
                <a:solidFill>
                  <a:srgbClr val="0070C0"/>
                </a:solidFill>
                <a:latin typeface="微软雅黑" panose="020B0503020204020204" pitchFamily="34" charset="-122"/>
                <a:ea typeface="微软雅黑" panose="020B0503020204020204" pitchFamily="34" charset="-122"/>
              </a:rPr>
              <a:t>85.28%</a:t>
            </a:r>
            <a:r>
              <a:rPr lang="zh-CN" altLang="en-US" sz="1600" dirty="0">
                <a:latin typeface="微软雅黑" panose="020B0503020204020204" pitchFamily="34" charset="-122"/>
                <a:ea typeface="微软雅黑" panose="020B0503020204020204" pitchFamily="34" charset="-122"/>
              </a:rPr>
              <a:t>。</a:t>
            </a:r>
            <a:endParaRPr lang="en-US" altLang="zh-CN" sz="1600" dirty="0">
              <a:latin typeface="微软雅黑" panose="020B0503020204020204" pitchFamily="34" charset="-122"/>
              <a:ea typeface="微软雅黑" panose="020B0503020204020204" pitchFamily="34" charset="-122"/>
            </a:endParaRPr>
          </a:p>
          <a:p>
            <a:pPr indent="457189" algn="just">
              <a:lnSpc>
                <a:spcPct val="150000"/>
              </a:lnSpc>
            </a:pPr>
            <a:r>
              <a:rPr lang="zh-CN" altLang="en-US" sz="1600" dirty="0">
                <a:latin typeface="微软雅黑" panose="020B0503020204020204" pitchFamily="34" charset="-122"/>
                <a:ea typeface="微软雅黑" panose="020B0503020204020204" pitchFamily="34" charset="-122"/>
              </a:rPr>
              <a:t>其中，</a:t>
            </a:r>
            <a:r>
              <a:rPr lang="en-US" altLang="zh-CN" sz="1600" dirty="0">
                <a:latin typeface="微软雅黑" panose="020B0503020204020204" pitchFamily="34" charset="-122"/>
                <a:ea typeface="微软雅黑" panose="020B0503020204020204" pitchFamily="34" charset="-122"/>
              </a:rPr>
              <a:t>10</a:t>
            </a:r>
            <a:r>
              <a:rPr lang="zh-CN" altLang="en-US" sz="1600" dirty="0">
                <a:latin typeface="微软雅黑" panose="020B0503020204020204" pitchFamily="34" charset="-122"/>
                <a:ea typeface="微软雅黑" panose="020B0503020204020204" pitchFamily="34" charset="-122"/>
              </a:rPr>
              <a:t>只基金已募集完成，</a:t>
            </a:r>
            <a:r>
              <a:rPr lang="en-US" altLang="zh-CN" sz="1600" dirty="0">
                <a:latin typeface="微软雅黑" panose="020B0503020204020204" pitchFamily="34" charset="-122"/>
                <a:ea typeface="微软雅黑" panose="020B0503020204020204" pitchFamily="34" charset="-122"/>
              </a:rPr>
              <a:t>1</a:t>
            </a:r>
            <a:r>
              <a:rPr lang="zh-CN" altLang="en-US" sz="1600" dirty="0">
                <a:latin typeface="微软雅黑" panose="020B0503020204020204" pitchFamily="34" charset="-122"/>
                <a:ea typeface="微软雅黑" panose="020B0503020204020204" pitchFamily="34" charset="-122"/>
              </a:rPr>
              <a:t>只拟募集，</a:t>
            </a:r>
            <a:r>
              <a:rPr lang="en-US" altLang="zh-CN" sz="1600" dirty="0">
                <a:latin typeface="微软雅黑" panose="020B0503020204020204" pitchFamily="34" charset="-122"/>
                <a:ea typeface="微软雅黑" panose="020B0503020204020204" pitchFamily="34" charset="-122"/>
              </a:rPr>
              <a:t>5</a:t>
            </a:r>
            <a:r>
              <a:rPr lang="zh-CN" altLang="en-US" sz="1600" dirty="0">
                <a:latin typeface="微软雅黑" panose="020B0503020204020204" pitchFamily="34" charset="-122"/>
                <a:ea typeface="微软雅黑" panose="020B0503020204020204" pitchFamily="34" charset="-122"/>
              </a:rPr>
              <a:t>只正在募集，最大的为晟硕业投资的汇金基金。</a:t>
            </a:r>
            <a:endParaRPr lang="en-US" altLang="zh-CN" sz="16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募集</a:t>
            </a:r>
          </a:p>
        </p:txBody>
      </p:sp>
      <p:grpSp>
        <p:nvGrpSpPr>
          <p:cNvPr id="11" name="组合 10"/>
          <p:cNvGrpSpPr/>
          <p:nvPr/>
        </p:nvGrpSpPr>
        <p:grpSpPr>
          <a:xfrm>
            <a:off x="1889043" y="3954609"/>
            <a:ext cx="2409743" cy="369871"/>
            <a:chOff x="7155445" y="740531"/>
            <a:chExt cx="3098164" cy="369870"/>
          </a:xfrm>
        </p:grpSpPr>
        <p:sp>
          <p:nvSpPr>
            <p:cNvPr id="12" name="矩形 11"/>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pitchFamily="34" charset="-122"/>
                  <a:ea typeface="微软雅黑" panose="020B0503020204020204" pitchFamily="34" charset="-122"/>
                </a:rPr>
                <a:t>数量规模双双下滑</a:t>
              </a:r>
              <a:endParaRPr lang="en-US" altLang="zh-CN" dirty="0">
                <a:solidFill>
                  <a:schemeClr val="bg1"/>
                </a:solidFill>
                <a:latin typeface="微软雅黑" panose="020B0503020204020204" pitchFamily="34" charset="-122"/>
                <a:ea typeface="微软雅黑" panose="020B0503020204020204" pitchFamily="34" charset="-122"/>
              </a:endParaRPr>
            </a:p>
          </p:txBody>
        </p:sp>
        <p:sp>
          <p:nvSpPr>
            <p:cNvPr id="13" name="等腰三角形 12"/>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aphicFrame>
        <p:nvGraphicFramePr>
          <p:cNvPr id="4" name="表格 3">
            <a:extLst>
              <a:ext uri="{FF2B5EF4-FFF2-40B4-BE49-F238E27FC236}">
                <a16:creationId xmlns:a16="http://schemas.microsoft.com/office/drawing/2014/main" id="{47E88A9C-32CC-4F1D-9C97-969629D992C8}"/>
              </a:ext>
            </a:extLst>
          </p:cNvPr>
          <p:cNvGraphicFramePr>
            <a:graphicFrameLocks noGrp="1"/>
          </p:cNvGraphicFramePr>
          <p:nvPr>
            <p:extLst>
              <p:ext uri="{D42A27DB-BD31-4B8C-83A1-F6EECF244321}">
                <p14:modId xmlns:p14="http://schemas.microsoft.com/office/powerpoint/2010/main" val="1368957189"/>
              </p:ext>
            </p:extLst>
          </p:nvPr>
        </p:nvGraphicFramePr>
        <p:xfrm>
          <a:off x="1889043" y="1367225"/>
          <a:ext cx="8426449" cy="2162849"/>
        </p:xfrm>
        <a:graphic>
          <a:graphicData uri="http://schemas.openxmlformats.org/drawingml/2006/table">
            <a:tbl>
              <a:tblPr/>
              <a:tblGrid>
                <a:gridCol w="2807657">
                  <a:extLst>
                    <a:ext uri="{9D8B030D-6E8A-4147-A177-3AD203B41FA5}">
                      <a16:colId xmlns:a16="http://schemas.microsoft.com/office/drawing/2014/main" val="2242357201"/>
                    </a:ext>
                  </a:extLst>
                </a:gridCol>
                <a:gridCol w="2807657">
                  <a:extLst>
                    <a:ext uri="{9D8B030D-6E8A-4147-A177-3AD203B41FA5}">
                      <a16:colId xmlns:a16="http://schemas.microsoft.com/office/drawing/2014/main" val="2018969679"/>
                    </a:ext>
                  </a:extLst>
                </a:gridCol>
                <a:gridCol w="2811135">
                  <a:extLst>
                    <a:ext uri="{9D8B030D-6E8A-4147-A177-3AD203B41FA5}">
                      <a16:colId xmlns:a16="http://schemas.microsoft.com/office/drawing/2014/main" val="1749106597"/>
                    </a:ext>
                  </a:extLst>
                </a:gridCol>
              </a:tblGrid>
              <a:tr h="537354">
                <a:tc gridSpan="3">
                  <a:txBody>
                    <a:bodyPr/>
                    <a:lstStyle/>
                    <a:p>
                      <a:pPr algn="ctr" fontAlgn="ctr"/>
                      <a:r>
                        <a:rPr lang="en-US" altLang="zh-CN" sz="2200" b="0" i="0" u="none" strike="noStrike" dirty="0">
                          <a:solidFill>
                            <a:srgbClr val="000000"/>
                          </a:solidFill>
                          <a:effectLst/>
                          <a:latin typeface="微软雅黑" panose="020B0503020204020204" pitchFamily="34" charset="-122"/>
                          <a:ea typeface="微软雅黑" panose="020B0503020204020204" pitchFamily="34" charset="-122"/>
                        </a:rPr>
                        <a:t>2020</a:t>
                      </a:r>
                      <a:r>
                        <a:rPr lang="zh-CN" altLang="en-US" sz="22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2200" b="0" i="0" u="none" strike="noStrike" dirty="0">
                          <a:solidFill>
                            <a:srgbClr val="000000"/>
                          </a:solidFill>
                          <a:effectLst/>
                          <a:latin typeface="微软雅黑" panose="020B0503020204020204" pitchFamily="34" charset="-122"/>
                          <a:ea typeface="微软雅黑" panose="020B0503020204020204" pitchFamily="34" charset="-122"/>
                        </a:rPr>
                        <a:t>11</a:t>
                      </a:r>
                      <a:r>
                        <a:rPr lang="zh-CN" altLang="en-US" sz="2200" b="0" i="0" u="none" strike="noStrike" dirty="0">
                          <a:solidFill>
                            <a:srgbClr val="000000"/>
                          </a:solidFill>
                          <a:effectLst/>
                          <a:latin typeface="微软雅黑" panose="020B0503020204020204" pitchFamily="34" charset="-122"/>
                          <a:ea typeface="微软雅黑" panose="020B0503020204020204" pitchFamily="34" charset="-122"/>
                        </a:rPr>
                        <a:t>月募集基金数量及规模</a:t>
                      </a:r>
                    </a:p>
                  </a:txBody>
                  <a:tcPr marL="9525" marR="9525" marT="9525" marB="0" anchor="ctr">
                    <a:lnL>
                      <a:noFill/>
                    </a:lnL>
                    <a:lnR>
                      <a:noFill/>
                    </a:lnR>
                    <a:lnT>
                      <a:noFill/>
                    </a:lnT>
                    <a:lnB>
                      <a:noFill/>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2086228285"/>
                  </a:ext>
                </a:extLst>
              </a:tr>
              <a:tr h="806031">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类型</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dirty="0">
                          <a:solidFill>
                            <a:srgbClr val="FFFFFF"/>
                          </a:solidFill>
                          <a:effectLst/>
                          <a:latin typeface="微软雅黑" panose="020B0503020204020204" pitchFamily="34" charset="-122"/>
                          <a:ea typeface="微软雅黑" panose="020B0503020204020204" pitchFamily="34" charset="-122"/>
                        </a:rPr>
                        <a:t>数量</a:t>
                      </a:r>
                    </a:p>
                  </a:txBody>
                  <a:tcPr marL="9525" marR="9525" marT="9525" marB="0" anchor="ctr">
                    <a:lnL>
                      <a:noFill/>
                    </a:lnL>
                    <a:lnR>
                      <a:noFill/>
                    </a:lnR>
                    <a:lnT>
                      <a:noFill/>
                    </a:lnT>
                    <a:lnB>
                      <a:noFill/>
                    </a:lnB>
                    <a:solidFill>
                      <a:srgbClr val="0070C0"/>
                    </a:solidFill>
                  </a:tcPr>
                </a:tc>
                <a:tc>
                  <a:txBody>
                    <a:bodyPr/>
                    <a:lstStyle/>
                    <a:p>
                      <a:pPr algn="ctr" fontAlgn="ct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募集规模</a:t>
                      </a:r>
                      <a:br>
                        <a:rPr lang="zh-CN" altLang="en-US" sz="1600" b="1" i="0" u="none" strike="noStrike">
                          <a:solidFill>
                            <a:srgbClr val="FFFFFF"/>
                          </a:solidFill>
                          <a:effectLst/>
                          <a:latin typeface="微软雅黑" panose="020B0503020204020204" pitchFamily="34" charset="-122"/>
                          <a:ea typeface="微软雅黑" panose="020B0503020204020204" pitchFamily="34" charset="-122"/>
                        </a:rPr>
                      </a:br>
                      <a:r>
                        <a:rPr lang="zh-CN" altLang="en-US" sz="1600" b="1" i="0" u="none" strike="noStrike">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a:noFill/>
                    </a:lnT>
                    <a:lnB>
                      <a:noFill/>
                    </a:lnB>
                    <a:solidFill>
                      <a:srgbClr val="0070C0"/>
                    </a:solidFill>
                  </a:tcPr>
                </a:tc>
                <a:extLst>
                  <a:ext uri="{0D108BD9-81ED-4DB2-BD59-A6C34878D82A}">
                    <a16:rowId xmlns:a16="http://schemas.microsoft.com/office/drawing/2014/main" val="4039775039"/>
                  </a:ext>
                </a:extLst>
              </a:tr>
              <a:tr h="416449">
                <a:tc>
                  <a:txBody>
                    <a:bodyPr/>
                    <a:lstStyle/>
                    <a:p>
                      <a:pPr algn="ctr" fontAlgn="ctr"/>
                      <a:r>
                        <a:rPr lang="en-US" sz="1600" b="0" i="0" u="none" strike="noStrike" dirty="0">
                          <a:solidFill>
                            <a:srgbClr val="000000"/>
                          </a:solidFill>
                          <a:effectLst/>
                          <a:latin typeface="微软雅黑" panose="020B0503020204020204" pitchFamily="34" charset="-122"/>
                          <a:ea typeface="微软雅黑" panose="020B0503020204020204" pitchFamily="34" charset="-122"/>
                        </a:rPr>
                        <a:t>Growth</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16</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20.66</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9066485"/>
                  </a:ext>
                </a:extLst>
              </a:tr>
              <a:tr h="403015">
                <a:tc>
                  <a:txBody>
                    <a:bodyPr/>
                    <a:lstStyle/>
                    <a:p>
                      <a:pPr algn="ctr" fontAlgn="ctr"/>
                      <a:r>
                        <a:rPr lang="en-US" sz="1600" b="0" i="0" u="none" strike="noStrike">
                          <a:solidFill>
                            <a:srgbClr val="000000"/>
                          </a:solidFill>
                          <a:effectLst/>
                          <a:latin typeface="微软雅黑" panose="020B0503020204020204" pitchFamily="34" charset="-122"/>
                          <a:ea typeface="微软雅黑" panose="020B0503020204020204" pitchFamily="34" charset="-122"/>
                        </a:rPr>
                        <a:t>Total</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16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20.66</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91035044"/>
                  </a:ext>
                </a:extLst>
              </a:tr>
            </a:tbl>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87665" y="955211"/>
            <a:ext cx="2360483" cy="437208"/>
            <a:chOff x="7155445" y="740531"/>
            <a:chExt cx="3235054" cy="369871"/>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投资市场有所升温</a:t>
              </a:r>
            </a:p>
          </p:txBody>
        </p:sp>
        <p:sp>
          <p:nvSpPr>
            <p:cNvPr id="6" name="等腰三角形 5"/>
            <p:cNvSpPr/>
            <p:nvPr/>
          </p:nvSpPr>
          <p:spPr>
            <a:xfrm rot="5400000">
              <a:off x="9995596" y="715498"/>
              <a:ext cx="369868" cy="419939"/>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文本框 9"/>
          <p:cNvSpPr txBox="1"/>
          <p:nvPr/>
        </p:nvSpPr>
        <p:spPr>
          <a:xfrm>
            <a:off x="1882775" y="5590688"/>
            <a:ext cx="8646983" cy="868956"/>
          </a:xfrm>
          <a:prstGeom prst="rect">
            <a:avLst/>
          </a:prstGeom>
          <a:noFill/>
        </p:spPr>
        <p:txBody>
          <a:bodyPr wrap="square" lIns="0" tIns="0" rIns="0" bIns="0" rtlCol="0">
            <a:spAutoFit/>
          </a:bodyPr>
          <a:lstStyle/>
          <a:p>
            <a:pPr algn="just" defTabSz="914377">
              <a:lnSpc>
                <a:spcPct val="150000"/>
              </a:lnSpc>
            </a:pPr>
            <a:r>
              <a:rPr lang="en-US" altLang="zh-CN" sz="1400" dirty="0">
                <a:solidFill>
                  <a:prstClr val="black"/>
                </a:solidFill>
                <a:latin typeface="微软雅黑" panose="020B0503020204020204" pitchFamily="34" charset="-122"/>
                <a:ea typeface="微软雅黑" panose="020B0503020204020204" pitchFamily="34" charset="-122"/>
              </a:rPr>
              <a:t>11</a:t>
            </a:r>
            <a:r>
              <a:rPr lang="zh-CN" altLang="en-US" sz="1400" dirty="0">
                <a:solidFill>
                  <a:prstClr val="black"/>
                </a:solidFill>
                <a:latin typeface="微软雅黑" panose="020B0503020204020204" pitchFamily="34" charset="-122"/>
                <a:ea typeface="微软雅黑" panose="020B0503020204020204" pitchFamily="34" charset="-122"/>
              </a:rPr>
              <a:t>月</a:t>
            </a:r>
            <a:r>
              <a:rPr lang="en-US" altLang="zh-CN" sz="1400" dirty="0">
                <a:solidFill>
                  <a:prstClr val="black"/>
                </a:solidFill>
                <a:latin typeface="微软雅黑" panose="020B0503020204020204" pitchFamily="34" charset="-122"/>
                <a:ea typeface="微软雅黑" panose="020B0503020204020204" pitchFamily="34" charset="-122"/>
              </a:rPr>
              <a:t>PE/VC</a:t>
            </a:r>
            <a:r>
              <a:rPr lang="zh-CN" altLang="en-US" sz="1400" dirty="0">
                <a:solidFill>
                  <a:prstClr val="black"/>
                </a:solidFill>
                <a:latin typeface="微软雅黑" panose="020B0503020204020204" pitchFamily="34" charset="-122"/>
                <a:ea typeface="微软雅黑" panose="020B0503020204020204" pitchFamily="34" charset="-122"/>
              </a:rPr>
              <a:t>市场投资事件共计</a:t>
            </a:r>
            <a:r>
              <a:rPr lang="en-US" altLang="zh-CN" sz="2000" dirty="0">
                <a:solidFill>
                  <a:srgbClr val="0070C0"/>
                </a:solidFill>
                <a:latin typeface="微软雅黑" panose="020B0503020204020204" pitchFamily="34" charset="-122"/>
                <a:ea typeface="微软雅黑" panose="020B0503020204020204" pitchFamily="34" charset="-122"/>
              </a:rPr>
              <a:t>304</a:t>
            </a:r>
            <a:r>
              <a:rPr lang="zh-CN" altLang="en-US" sz="1400" dirty="0">
                <a:solidFill>
                  <a:prstClr val="black"/>
                </a:solidFill>
                <a:latin typeface="微软雅黑" panose="020B0503020204020204" pitchFamily="34" charset="-122"/>
                <a:ea typeface="微软雅黑" panose="020B0503020204020204" pitchFamily="34" charset="-122"/>
              </a:rPr>
              <a:t>起，环比增加</a:t>
            </a:r>
            <a:r>
              <a:rPr lang="en-US" altLang="zh-CN" sz="2000" dirty="0">
                <a:solidFill>
                  <a:srgbClr val="0070C0"/>
                </a:solidFill>
                <a:latin typeface="微软雅黑" panose="020B0503020204020204" pitchFamily="34" charset="-122"/>
                <a:ea typeface="微软雅黑" panose="020B0503020204020204" pitchFamily="34" charset="-122"/>
              </a:rPr>
              <a:t>43</a:t>
            </a:r>
            <a:r>
              <a:rPr lang="zh-CN" altLang="en-US" sz="1400" dirty="0">
                <a:solidFill>
                  <a:prstClr val="black"/>
                </a:solidFill>
                <a:latin typeface="微软雅黑" panose="020B0503020204020204" pitchFamily="34" charset="-122"/>
                <a:ea typeface="微软雅黑" panose="020B0503020204020204" pitchFamily="34" charset="-122"/>
              </a:rPr>
              <a:t>起。融资总额为</a:t>
            </a:r>
            <a:r>
              <a:rPr lang="en-US" altLang="zh-CN" sz="2000" dirty="0">
                <a:solidFill>
                  <a:srgbClr val="0070C0"/>
                </a:solidFill>
                <a:latin typeface="微软雅黑" panose="020B0503020204020204" pitchFamily="34" charset="-122"/>
                <a:ea typeface="微软雅黑" panose="020B0503020204020204" pitchFamily="34" charset="-122"/>
              </a:rPr>
              <a:t>612.68</a:t>
            </a:r>
            <a:r>
              <a:rPr lang="zh-CN" altLang="en-US" sz="1400" dirty="0">
                <a:solidFill>
                  <a:prstClr val="black"/>
                </a:solidFill>
                <a:latin typeface="微软雅黑" panose="020B0503020204020204" pitchFamily="34" charset="-122"/>
                <a:ea typeface="微软雅黑" panose="020B0503020204020204" pitchFamily="34" charset="-122"/>
              </a:rPr>
              <a:t>亿元人民币。</a:t>
            </a:r>
            <a:endParaRPr lang="en-US" altLang="zh-CN" sz="14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400" dirty="0">
                <a:solidFill>
                  <a:prstClr val="black"/>
                </a:solidFill>
                <a:latin typeface="微软雅黑" panose="020B0503020204020204" pitchFamily="34" charset="-122"/>
                <a:ea typeface="微软雅黑" panose="020B0503020204020204" pitchFamily="34" charset="-122"/>
              </a:rPr>
              <a:t>分行业来看，</a:t>
            </a:r>
            <a:r>
              <a:rPr lang="en-US" altLang="zh-CN" sz="1400" dirty="0">
                <a:solidFill>
                  <a:prstClr val="black"/>
                </a:solidFill>
                <a:latin typeface="微软雅黑" panose="020B0503020204020204" pitchFamily="34" charset="-122"/>
                <a:ea typeface="微软雅黑" panose="020B0503020204020204" pitchFamily="34" charset="-122"/>
              </a:rPr>
              <a:t>11</a:t>
            </a:r>
            <a:r>
              <a:rPr lang="zh-CN" altLang="en-US" sz="1400" dirty="0">
                <a:solidFill>
                  <a:prstClr val="black"/>
                </a:solidFill>
                <a:latin typeface="微软雅黑" panose="020B0503020204020204" pitchFamily="34" charset="-122"/>
                <a:ea typeface="微软雅黑" panose="020B0503020204020204" pitchFamily="34" charset="-122"/>
              </a:rPr>
              <a:t>月投资事件最多的依旧在信息技术行业，案例共计</a:t>
            </a:r>
            <a:r>
              <a:rPr lang="en-US" altLang="zh-CN" sz="2000" dirty="0">
                <a:solidFill>
                  <a:srgbClr val="0070C0"/>
                </a:solidFill>
                <a:latin typeface="微软雅黑" panose="020B0503020204020204" pitchFamily="34" charset="-122"/>
                <a:ea typeface="微软雅黑" panose="020B0503020204020204" pitchFamily="34" charset="-122"/>
              </a:rPr>
              <a:t>164</a:t>
            </a:r>
            <a:r>
              <a:rPr lang="zh-CN" altLang="en-US" sz="1400" dirty="0">
                <a:solidFill>
                  <a:prstClr val="black"/>
                </a:solidFill>
                <a:latin typeface="微软雅黑" panose="020B0503020204020204" pitchFamily="34" charset="-122"/>
                <a:ea typeface="微软雅黑" panose="020B0503020204020204" pitchFamily="34" charset="-122"/>
              </a:rPr>
              <a:t>起，共融资</a:t>
            </a:r>
            <a:r>
              <a:rPr lang="en-US" altLang="zh-CN" sz="2000" dirty="0">
                <a:solidFill>
                  <a:srgbClr val="0070C0"/>
                </a:solidFill>
                <a:latin typeface="微软雅黑" panose="020B0503020204020204" pitchFamily="34" charset="-122"/>
                <a:ea typeface="微软雅黑" panose="020B0503020204020204" pitchFamily="34" charset="-122"/>
              </a:rPr>
              <a:t>183.28</a:t>
            </a:r>
            <a:r>
              <a:rPr lang="zh-CN" altLang="en-US" sz="1400" dirty="0">
                <a:solidFill>
                  <a:prstClr val="black"/>
                </a:solidFill>
                <a:latin typeface="微软雅黑" panose="020B0503020204020204" pitchFamily="34" charset="-122"/>
                <a:ea typeface="微软雅黑" panose="020B0503020204020204" pitchFamily="34" charset="-122"/>
              </a:rPr>
              <a:t>亿元。</a:t>
            </a:r>
            <a:endParaRPr lang="en-US" altLang="zh-CN" sz="1400" dirty="0">
              <a:solidFill>
                <a:prstClr val="black"/>
              </a:solidFill>
              <a:latin typeface="微软雅黑" panose="020B0503020204020204" pitchFamily="34" charset="-122"/>
              <a:ea typeface="微软雅黑" panose="020B0503020204020204" pitchFamily="34" charset="-122"/>
            </a:endParaRPr>
          </a:p>
        </p:txBody>
      </p:sp>
      <p:sp>
        <p:nvSpPr>
          <p:cNvPr id="11"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graphicFrame>
        <p:nvGraphicFramePr>
          <p:cNvPr id="3" name="表格 2">
            <a:extLst>
              <a:ext uri="{FF2B5EF4-FFF2-40B4-BE49-F238E27FC236}">
                <a16:creationId xmlns:a16="http://schemas.microsoft.com/office/drawing/2014/main" id="{9395B83B-B976-4A11-8ED3-812F38EEACD3}"/>
              </a:ext>
            </a:extLst>
          </p:cNvPr>
          <p:cNvGraphicFramePr>
            <a:graphicFrameLocks noGrp="1"/>
          </p:cNvGraphicFramePr>
          <p:nvPr>
            <p:extLst>
              <p:ext uri="{D42A27DB-BD31-4B8C-83A1-F6EECF244321}">
                <p14:modId xmlns:p14="http://schemas.microsoft.com/office/powerpoint/2010/main" val="3254676626"/>
              </p:ext>
            </p:extLst>
          </p:nvPr>
        </p:nvGraphicFramePr>
        <p:xfrm>
          <a:off x="1882774" y="1392418"/>
          <a:ext cx="8646984" cy="4169692"/>
        </p:xfrm>
        <a:graphic>
          <a:graphicData uri="http://schemas.openxmlformats.org/drawingml/2006/table">
            <a:tbl>
              <a:tblPr/>
              <a:tblGrid>
                <a:gridCol w="2882328">
                  <a:extLst>
                    <a:ext uri="{9D8B030D-6E8A-4147-A177-3AD203B41FA5}">
                      <a16:colId xmlns:a16="http://schemas.microsoft.com/office/drawing/2014/main" val="792581688"/>
                    </a:ext>
                  </a:extLst>
                </a:gridCol>
                <a:gridCol w="2882328">
                  <a:extLst>
                    <a:ext uri="{9D8B030D-6E8A-4147-A177-3AD203B41FA5}">
                      <a16:colId xmlns:a16="http://schemas.microsoft.com/office/drawing/2014/main" val="2590742497"/>
                    </a:ext>
                  </a:extLst>
                </a:gridCol>
                <a:gridCol w="2882328">
                  <a:extLst>
                    <a:ext uri="{9D8B030D-6E8A-4147-A177-3AD203B41FA5}">
                      <a16:colId xmlns:a16="http://schemas.microsoft.com/office/drawing/2014/main" val="268573590"/>
                    </a:ext>
                  </a:extLst>
                </a:gridCol>
              </a:tblGrid>
              <a:tr h="314025">
                <a:tc gridSpan="3">
                  <a:txBody>
                    <a:bodyPr/>
                    <a:lstStyle/>
                    <a:p>
                      <a:pPr algn="ctr" fontAlgn="ct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2020</a:t>
                      </a: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年</a:t>
                      </a: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11</a:t>
                      </a: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月中国</a:t>
                      </a:r>
                      <a:r>
                        <a:rPr lang="en-US" altLang="zh-CN" sz="1600" b="0" i="0" u="none" strike="noStrike" dirty="0">
                          <a:solidFill>
                            <a:srgbClr val="000000"/>
                          </a:solidFill>
                          <a:effectLst/>
                          <a:latin typeface="微软雅黑" panose="020B0503020204020204" pitchFamily="34" charset="-122"/>
                          <a:ea typeface="微软雅黑" panose="020B0503020204020204" pitchFamily="34" charset="-122"/>
                        </a:rPr>
                        <a:t>PEVC</a:t>
                      </a:r>
                      <a:r>
                        <a:rPr lang="zh-CN" altLang="en-US" sz="1600" b="0" i="0" u="none" strike="noStrike" dirty="0">
                          <a:solidFill>
                            <a:srgbClr val="000000"/>
                          </a:solidFill>
                          <a:effectLst/>
                          <a:latin typeface="微软雅黑" panose="020B0503020204020204" pitchFamily="34" charset="-122"/>
                          <a:ea typeface="微软雅黑" panose="020B0503020204020204" pitchFamily="34" charset="-122"/>
                        </a:rPr>
                        <a:t>案例行业分布及规模</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3780255499"/>
                  </a:ext>
                </a:extLst>
              </a:tr>
              <a:tr h="540691">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行业</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案例数量</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tc>
                  <a:txBody>
                    <a:bodyPr/>
                    <a:lstStyle/>
                    <a:p>
                      <a:pPr algn="ctr" fontAlgn="ct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融资金融</a:t>
                      </a:r>
                      <a:b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br>
                      <a:r>
                        <a:rPr lang="zh-CN" altLang="en-US" sz="1400" b="1" i="0" u="none" strike="noStrike" dirty="0">
                          <a:solidFill>
                            <a:srgbClr val="FFFFFF"/>
                          </a:solidFill>
                          <a:effectLst/>
                          <a:latin typeface="微软雅黑" panose="020B0503020204020204" pitchFamily="34" charset="-122"/>
                          <a:ea typeface="微软雅黑" panose="020B0503020204020204" pitchFamily="34" charset="-122"/>
                        </a:rPr>
                        <a:t>（人民币 亿元）</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val="2550959549"/>
                  </a:ext>
                </a:extLst>
              </a:tr>
              <a:tr h="276248">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信息技术</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164</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183.28</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val="3026081514"/>
                  </a:ext>
                </a:extLst>
              </a:tr>
              <a:tr h="276248">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医疗保健</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53</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153.13</a:t>
                      </a:r>
                    </a:p>
                  </a:txBody>
                  <a:tcPr marL="9525" marR="9525" marT="9525" marB="0" anchor="ctr">
                    <a:lnL>
                      <a:noFill/>
                    </a:lnL>
                    <a:lnR>
                      <a:noFill/>
                    </a:lnR>
                    <a:lnT>
                      <a:noFill/>
                    </a:lnT>
                    <a:lnB>
                      <a:noFill/>
                    </a:lnB>
                  </a:tcPr>
                </a:tc>
                <a:extLst>
                  <a:ext uri="{0D108BD9-81ED-4DB2-BD59-A6C34878D82A}">
                    <a16:rowId xmlns:a16="http://schemas.microsoft.com/office/drawing/2014/main" val="936268363"/>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工业</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30</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79.64</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4154326810"/>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可选消费</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27</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59.46</a:t>
                      </a:r>
                    </a:p>
                  </a:txBody>
                  <a:tcPr marL="9525" marR="9525" marT="9525" marB="0" anchor="ctr">
                    <a:lnL>
                      <a:noFill/>
                    </a:lnL>
                    <a:lnR>
                      <a:noFill/>
                    </a:lnR>
                    <a:lnT>
                      <a:noFill/>
                    </a:lnT>
                    <a:lnB>
                      <a:noFill/>
                    </a:lnB>
                  </a:tcPr>
                </a:tc>
                <a:extLst>
                  <a:ext uri="{0D108BD9-81ED-4DB2-BD59-A6C34878D82A}">
                    <a16:rowId xmlns:a16="http://schemas.microsoft.com/office/drawing/2014/main" val="1150329060"/>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材料</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14</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14.69</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645064643"/>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日常消费</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6</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11.53</a:t>
                      </a:r>
                    </a:p>
                  </a:txBody>
                  <a:tcPr marL="9525" marR="9525" marT="9525" marB="0" anchor="ctr">
                    <a:lnL>
                      <a:noFill/>
                    </a:lnL>
                    <a:lnR>
                      <a:noFill/>
                    </a:lnR>
                    <a:lnT>
                      <a:noFill/>
                    </a:lnT>
                    <a:lnB>
                      <a:noFill/>
                    </a:lnB>
                  </a:tcPr>
                </a:tc>
                <a:extLst>
                  <a:ext uri="{0D108BD9-81ED-4DB2-BD59-A6C34878D82A}">
                    <a16:rowId xmlns:a16="http://schemas.microsoft.com/office/drawing/2014/main" val="3847707919"/>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能源</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3</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30.16</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2281830412"/>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电信服务</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1.10</a:t>
                      </a:r>
                    </a:p>
                  </a:txBody>
                  <a:tcPr marL="9525" marR="9525" marT="9525" marB="0" anchor="ctr">
                    <a:lnL>
                      <a:noFill/>
                    </a:lnL>
                    <a:lnR>
                      <a:noFill/>
                    </a:lnR>
                    <a:lnT>
                      <a:noFill/>
                    </a:lnT>
                    <a:lnB>
                      <a:noFill/>
                    </a:lnB>
                  </a:tcPr>
                </a:tc>
                <a:extLst>
                  <a:ext uri="{0D108BD9-81ED-4DB2-BD59-A6C34878D82A}">
                    <a16:rowId xmlns:a16="http://schemas.microsoft.com/office/drawing/2014/main" val="2884742241"/>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公用事业</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0.50</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927389370"/>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金融</a:t>
                      </a:r>
                    </a:p>
                  </a:txBody>
                  <a:tcPr marL="9525" marR="9525" marT="9525" marB="0" anchor="ctr">
                    <a:lnL>
                      <a:noFill/>
                    </a:lnL>
                    <a:lnR>
                      <a:noFill/>
                    </a:lnR>
                    <a:lnT>
                      <a:noFill/>
                    </a:lnT>
                    <a:lnB>
                      <a:noFill/>
                    </a:lnB>
                  </a:tcPr>
                </a:tc>
                <a:tc>
                  <a:txBody>
                    <a:bodyPr/>
                    <a:lstStyle/>
                    <a:p>
                      <a:pPr algn="ctr" fontAlgn="ctr"/>
                      <a:r>
                        <a:rPr lang="en-US" altLang="zh-CN" sz="1400" b="0" i="0" u="none" strike="noStrike">
                          <a:solidFill>
                            <a:srgbClr val="000000"/>
                          </a:solidFill>
                          <a:effectLst/>
                          <a:latin typeface="微软雅黑" panose="020B0503020204020204" pitchFamily="34" charset="-122"/>
                          <a:ea typeface="微软雅黑" panose="020B0503020204020204" pitchFamily="34" charset="-122"/>
                        </a:rPr>
                        <a:t>2</a:t>
                      </a:r>
                    </a:p>
                  </a:txBody>
                  <a:tcPr marL="9525" marR="9525" marT="9525" marB="0" anchor="ctr">
                    <a:lnL>
                      <a:noFill/>
                    </a:lnL>
                    <a:lnR>
                      <a:noFill/>
                    </a:lnR>
                    <a:lnT>
                      <a:noFill/>
                    </a:lnT>
                    <a:lnB>
                      <a:noFill/>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16.34</a:t>
                      </a:r>
                    </a:p>
                  </a:txBody>
                  <a:tcPr marL="9525" marR="9525" marT="9525" marB="0" anchor="ctr">
                    <a:lnL>
                      <a:noFill/>
                    </a:lnL>
                    <a:lnR>
                      <a:noFill/>
                    </a:lnR>
                    <a:lnT>
                      <a:noFill/>
                    </a:lnT>
                    <a:lnB>
                      <a:noFill/>
                    </a:lnB>
                  </a:tcPr>
                </a:tc>
                <a:extLst>
                  <a:ext uri="{0D108BD9-81ED-4DB2-BD59-A6C34878D82A}">
                    <a16:rowId xmlns:a16="http://schemas.microsoft.com/office/drawing/2014/main" val="3252277262"/>
                  </a:ext>
                </a:extLst>
              </a:tr>
              <a:tr h="276248">
                <a:tc>
                  <a:txBody>
                    <a:bodyPr/>
                    <a:lstStyle/>
                    <a:p>
                      <a:pPr algn="ctr" fontAlgn="ctr"/>
                      <a:r>
                        <a:rPr lang="zh-CN" altLang="en-US" sz="1400" b="0" i="0" u="none" strike="noStrike">
                          <a:solidFill>
                            <a:srgbClr val="000000"/>
                          </a:solidFill>
                          <a:effectLst/>
                          <a:latin typeface="微软雅黑" panose="020B0503020204020204" pitchFamily="34" charset="-122"/>
                          <a:ea typeface="微软雅黑" panose="020B0503020204020204" pitchFamily="34" charset="-122"/>
                        </a:rPr>
                        <a:t>房地产</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1</a:t>
                      </a:r>
                    </a:p>
                  </a:txBody>
                  <a:tcPr marL="9525" marR="9525" marT="9525" marB="0" anchor="ctr">
                    <a:lnL>
                      <a:noFill/>
                    </a:lnL>
                    <a:lnR>
                      <a:noFill/>
                    </a:lnR>
                    <a:lnT>
                      <a:noFill/>
                    </a:lnT>
                    <a:lnB>
                      <a:noFill/>
                    </a:lnB>
                    <a:solidFill>
                      <a:srgbClr val="D9D9D9"/>
                    </a:solidFill>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62.83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3080407894"/>
                  </a:ext>
                </a:extLst>
              </a:tr>
              <a:tr h="276248">
                <a:tc>
                  <a:txBody>
                    <a:bodyPr/>
                    <a:lstStyle/>
                    <a:p>
                      <a:pPr algn="ctr" fontAlgn="ctr"/>
                      <a:r>
                        <a:rPr lang="zh-CN" altLang="en-US" sz="1400" b="0" i="0" u="none" strike="noStrike" dirty="0">
                          <a:solidFill>
                            <a:srgbClr val="000000"/>
                          </a:solidFill>
                          <a:effectLst/>
                          <a:latin typeface="微软雅黑" panose="020B0503020204020204" pitchFamily="34" charset="-122"/>
                          <a:ea typeface="微软雅黑" panose="020B0503020204020204" pitchFamily="34" charset="-122"/>
                        </a:rPr>
                        <a:t>合计</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304</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ctr"/>
                      <a:r>
                        <a:rPr lang="en-US" altLang="zh-CN" sz="1400" b="0" i="0" u="none" strike="noStrike" dirty="0">
                          <a:solidFill>
                            <a:srgbClr val="000000"/>
                          </a:solidFill>
                          <a:effectLst/>
                          <a:latin typeface="微软雅黑" panose="020B0503020204020204" pitchFamily="34" charset="-122"/>
                          <a:ea typeface="微软雅黑" panose="020B0503020204020204" pitchFamily="34" charset="-122"/>
                        </a:rPr>
                        <a:t>612.68</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3525145"/>
                  </a:ext>
                </a:extLst>
              </a:tr>
            </a:tbl>
          </a:graphicData>
        </a:graphic>
      </p:graphicFrame>
    </p:spTree>
    <p:extLst>
      <p:ext uri="{BB962C8B-B14F-4D97-AF65-F5344CB8AC3E}">
        <p14:creationId xmlns:p14="http://schemas.microsoft.com/office/powerpoint/2010/main" val="371335827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1882775" y="986485"/>
            <a:ext cx="3797999" cy="369871"/>
            <a:chOff x="7155445" y="740531"/>
            <a:chExt cx="3098164" cy="369870"/>
          </a:xfrm>
        </p:grpSpPr>
        <p:sp>
          <p:nvSpPr>
            <p:cNvPr id="5" name="矩形 4"/>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分行业融资案例及金额分布情况</a:t>
              </a:r>
            </a:p>
          </p:txBody>
        </p:sp>
        <p:sp>
          <p:nvSpPr>
            <p:cNvPr id="6" name="等腰三角形 5"/>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Rectangle 2"/>
          <p:cNvSpPr txBox="1">
            <a:spLocks noChangeArrowheads="1"/>
          </p:cNvSpPr>
          <p:nvPr/>
        </p:nvSpPr>
        <p:spPr bwMode="auto">
          <a:xfrm>
            <a:off x="1849947"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8" name="文本框 7"/>
          <p:cNvSpPr txBox="1"/>
          <p:nvPr/>
        </p:nvSpPr>
        <p:spPr>
          <a:xfrm>
            <a:off x="2687637" y="5735264"/>
            <a:ext cx="6918325" cy="608243"/>
          </a:xfrm>
          <a:prstGeom prst="rect">
            <a:avLst/>
          </a:prstGeom>
          <a:noFill/>
        </p:spPr>
        <p:txBody>
          <a:bodyPr wrap="square" lIns="0" tIns="0" rIns="0" bIns="0" rtlCol="0">
            <a:spAutoFit/>
          </a:bodyPr>
          <a:lstStyle/>
          <a:p>
            <a:pPr algn="just" defTabSz="914377">
              <a:lnSpc>
                <a:spcPct val="150000"/>
              </a:lnSpc>
            </a:pPr>
            <a:r>
              <a:rPr lang="zh-CN" altLang="en-US" sz="1400" dirty="0">
                <a:latin typeface="微软雅黑" panose="020B0503020204020204" pitchFamily="34" charset="-122"/>
                <a:ea typeface="微软雅黑" panose="020B0503020204020204" pitchFamily="34" charset="-122"/>
              </a:rPr>
              <a:t>从投资数量来看，超过一半的投资事件发生在信息技术行业、医疗保健及工业紧随其后；</a:t>
            </a:r>
            <a:endParaRPr lang="en-US" altLang="zh-CN" sz="1400" dirty="0">
              <a:latin typeface="微软雅黑" panose="020B0503020204020204" pitchFamily="34" charset="-122"/>
              <a:ea typeface="微软雅黑" panose="020B0503020204020204" pitchFamily="34" charset="-122"/>
            </a:endParaRPr>
          </a:p>
          <a:p>
            <a:pPr algn="just" defTabSz="914377">
              <a:lnSpc>
                <a:spcPct val="150000"/>
              </a:lnSpc>
            </a:pPr>
            <a:r>
              <a:rPr lang="zh-CN" altLang="en-US" sz="1400" dirty="0">
                <a:latin typeface="微软雅黑" panose="020B0503020204020204" pitchFamily="34" charset="-122"/>
                <a:ea typeface="微软雅黑" panose="020B0503020204020204" pitchFamily="34" charset="-122"/>
              </a:rPr>
              <a:t>从投资规模来看，本月投资规模最大的仍为信息技术，其次为医疗保健及工业。</a:t>
            </a:r>
          </a:p>
        </p:txBody>
      </p:sp>
      <p:pic>
        <p:nvPicPr>
          <p:cNvPr id="2" name="图片 1">
            <a:extLst>
              <a:ext uri="{FF2B5EF4-FFF2-40B4-BE49-F238E27FC236}">
                <a16:creationId xmlns:a16="http://schemas.microsoft.com/office/drawing/2014/main" id="{CA61887C-6C03-4C1B-95A2-EED422A0EA7A}"/>
              </a:ext>
            </a:extLst>
          </p:cNvPr>
          <p:cNvPicPr>
            <a:picLocks noChangeAspect="1"/>
          </p:cNvPicPr>
          <p:nvPr/>
        </p:nvPicPr>
        <p:blipFill rotWithShape="1">
          <a:blip r:embed="rId3"/>
          <a:srcRect l="11126" t="17515" r="22232" b="20266"/>
          <a:stretch/>
        </p:blipFill>
        <p:spPr>
          <a:xfrm>
            <a:off x="1179511" y="1599810"/>
            <a:ext cx="4916489" cy="3836098"/>
          </a:xfrm>
          <a:prstGeom prst="rect">
            <a:avLst/>
          </a:prstGeom>
        </p:spPr>
      </p:pic>
      <p:pic>
        <p:nvPicPr>
          <p:cNvPr id="9" name="图片 8">
            <a:extLst>
              <a:ext uri="{FF2B5EF4-FFF2-40B4-BE49-F238E27FC236}">
                <a16:creationId xmlns:a16="http://schemas.microsoft.com/office/drawing/2014/main" id="{D66D8E32-EE0E-4B6D-BCE9-26817F891964}"/>
              </a:ext>
            </a:extLst>
          </p:cNvPr>
          <p:cNvPicPr>
            <a:picLocks noChangeAspect="1"/>
          </p:cNvPicPr>
          <p:nvPr/>
        </p:nvPicPr>
        <p:blipFill rotWithShape="1">
          <a:blip r:embed="rId4"/>
          <a:srcRect l="5094" t="14861" r="28065" b="8364"/>
          <a:stretch/>
        </p:blipFill>
        <p:spPr>
          <a:xfrm>
            <a:off x="6146800" y="1076788"/>
            <a:ext cx="5159375" cy="4658476"/>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07380" y="5447863"/>
            <a:ext cx="8377238" cy="868956"/>
          </a:xfrm>
          <a:prstGeom prst="rect">
            <a:avLst/>
          </a:prstGeom>
          <a:noFill/>
        </p:spPr>
        <p:txBody>
          <a:bodyPr wrap="square" lIns="0" tIns="0" rIns="0" bIns="0" rtlCol="0">
            <a:spAutoFit/>
          </a:bodyPr>
          <a:lstStyle/>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按融资轮次来看，除战略轮外，</a:t>
            </a:r>
            <a:r>
              <a:rPr lang="en-US" altLang="zh-CN" sz="1600" dirty="0">
                <a:solidFill>
                  <a:prstClr val="black"/>
                </a:solidFill>
                <a:latin typeface="微软雅黑" panose="020B0503020204020204" pitchFamily="34" charset="-122"/>
                <a:ea typeface="微软雅黑" panose="020B0503020204020204" pitchFamily="34" charset="-122"/>
              </a:rPr>
              <a:t>11</a:t>
            </a:r>
            <a:r>
              <a:rPr lang="zh-CN" altLang="en-US" sz="1600" dirty="0">
                <a:solidFill>
                  <a:prstClr val="black"/>
                </a:solidFill>
                <a:latin typeface="微软雅黑" panose="020B0503020204020204" pitchFamily="34" charset="-122"/>
                <a:ea typeface="微软雅黑" panose="020B0503020204020204" pitchFamily="34" charset="-122"/>
              </a:rPr>
              <a:t>月融资事件发生最多的依旧是</a:t>
            </a:r>
            <a:r>
              <a:rPr lang="en-US" altLang="zh-CN" sz="2000" dirty="0">
                <a:solidFill>
                  <a:srgbClr val="FF0000"/>
                </a:solidFill>
                <a:latin typeface="微软雅黑" panose="020B0503020204020204" pitchFamily="34" charset="-122"/>
                <a:ea typeface="微软雅黑" panose="020B0503020204020204" pitchFamily="34" charset="-122"/>
              </a:rPr>
              <a:t>B</a:t>
            </a:r>
            <a:r>
              <a:rPr lang="zh-CN" altLang="en-US" sz="1600" dirty="0">
                <a:solidFill>
                  <a:prstClr val="black"/>
                </a:solidFill>
                <a:latin typeface="微软雅黑" panose="020B0503020204020204" pitchFamily="34" charset="-122"/>
                <a:ea typeface="微软雅黑" panose="020B0503020204020204" pitchFamily="34" charset="-122"/>
              </a:rPr>
              <a:t>轮，共计发生</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45</a:t>
            </a:r>
            <a:r>
              <a:rPr lang="zh-CN" altLang="en-US" sz="1600" dirty="0">
                <a:solidFill>
                  <a:prstClr val="black"/>
                </a:solidFill>
                <a:latin typeface="微软雅黑" panose="020B0503020204020204" pitchFamily="34" charset="-122"/>
                <a:ea typeface="微软雅黑" panose="020B0503020204020204" pitchFamily="34" charset="-122"/>
              </a:rPr>
              <a:t>起。</a:t>
            </a:r>
            <a:endParaRPr lang="en-US" altLang="zh-CN" sz="1600" dirty="0">
              <a:solidFill>
                <a:prstClr val="black"/>
              </a:solidFill>
              <a:latin typeface="微软雅黑" panose="020B0503020204020204" pitchFamily="34" charset="-122"/>
              <a:ea typeface="微软雅黑" panose="020B0503020204020204" pitchFamily="34" charset="-122"/>
            </a:endParaRPr>
          </a:p>
          <a:p>
            <a:pPr algn="just" defTabSz="914377">
              <a:lnSpc>
                <a:spcPct val="150000"/>
              </a:lnSpc>
            </a:pPr>
            <a:r>
              <a:rPr lang="zh-CN" altLang="en-US" sz="1600" dirty="0">
                <a:solidFill>
                  <a:prstClr val="black"/>
                </a:solidFill>
                <a:latin typeface="微软雅黑" panose="020B0503020204020204" pitchFamily="34" charset="-122"/>
                <a:ea typeface="微软雅黑" panose="020B0503020204020204" pitchFamily="34" charset="-122"/>
              </a:rPr>
              <a:t>按融资金额来看，除战略轮外，</a:t>
            </a:r>
            <a:r>
              <a:rPr lang="en-US" altLang="zh-CN" sz="1600" dirty="0">
                <a:solidFill>
                  <a:prstClr val="black"/>
                </a:solidFill>
                <a:latin typeface="微软雅黑" panose="020B0503020204020204" pitchFamily="34" charset="-122"/>
                <a:ea typeface="微软雅黑" panose="020B0503020204020204" pitchFamily="34" charset="-122"/>
              </a:rPr>
              <a:t>11</a:t>
            </a:r>
            <a:r>
              <a:rPr lang="zh-CN" altLang="en-US" sz="1600" dirty="0">
                <a:solidFill>
                  <a:prstClr val="black"/>
                </a:solidFill>
                <a:latin typeface="微软雅黑" panose="020B0503020204020204" pitchFamily="34" charset="-122"/>
                <a:ea typeface="微软雅黑" panose="020B0503020204020204" pitchFamily="34" charset="-122"/>
              </a:rPr>
              <a:t>月融资金额最多的也是</a:t>
            </a:r>
            <a:r>
              <a:rPr lang="en-US" altLang="zh-CN" sz="2000" dirty="0">
                <a:solidFill>
                  <a:srgbClr val="FF0000"/>
                </a:solidFill>
                <a:latin typeface="微软雅黑" panose="020B0503020204020204" pitchFamily="34" charset="-122"/>
                <a:ea typeface="微软雅黑" panose="020B0503020204020204" pitchFamily="34" charset="-122"/>
              </a:rPr>
              <a:t>C</a:t>
            </a:r>
            <a:r>
              <a:rPr lang="zh-CN" altLang="en-US" sz="1600" dirty="0">
                <a:solidFill>
                  <a:prstClr val="black"/>
                </a:solidFill>
                <a:latin typeface="微软雅黑" panose="020B0503020204020204" pitchFamily="34" charset="-122"/>
                <a:ea typeface="微软雅黑" panose="020B0503020204020204" pitchFamily="34" charset="-122"/>
              </a:rPr>
              <a:t>轮</a:t>
            </a:r>
            <a:r>
              <a:rPr lang="en-US" altLang="zh-CN" sz="1600" dirty="0">
                <a:solidFill>
                  <a:prstClr val="black"/>
                </a:solidFill>
                <a:latin typeface="微软雅黑" panose="020B0503020204020204" pitchFamily="34" charset="-122"/>
                <a:ea typeface="微软雅黑" panose="020B0503020204020204" pitchFamily="34" charset="-122"/>
              </a:rPr>
              <a:t>,</a:t>
            </a:r>
            <a:r>
              <a:rPr lang="zh-CN" altLang="en-US" sz="1600" dirty="0">
                <a:solidFill>
                  <a:prstClr val="black"/>
                </a:solidFill>
                <a:latin typeface="微软雅黑" panose="020B0503020204020204" pitchFamily="34" charset="-122"/>
                <a:ea typeface="微软雅黑" panose="020B0503020204020204" pitchFamily="34" charset="-122"/>
              </a:rPr>
              <a:t>总融资额为</a:t>
            </a:r>
            <a:r>
              <a:rPr lang="en-US" altLang="zh-CN" sz="20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84.43</a:t>
            </a:r>
            <a:r>
              <a:rPr lang="zh-CN" altLang="en-US" sz="1600" dirty="0">
                <a:solidFill>
                  <a:prstClr val="black"/>
                </a:solidFill>
                <a:latin typeface="微软雅黑" panose="020B0503020204020204" pitchFamily="34" charset="-122"/>
                <a:ea typeface="微软雅黑" panose="020B0503020204020204" pitchFamily="34" charset="-122"/>
              </a:rPr>
              <a:t>亿元。</a:t>
            </a:r>
            <a:endParaRPr lang="en-US" altLang="zh-CN" sz="1600" dirty="0">
              <a:solidFill>
                <a:prstClr val="black"/>
              </a:solidFill>
              <a:latin typeface="微软雅黑" panose="020B0503020204020204" pitchFamily="34" charset="-122"/>
              <a:ea typeface="微软雅黑" panose="020B0503020204020204" pitchFamily="34" charset="-122"/>
            </a:endParaRPr>
          </a:p>
        </p:txBody>
      </p:sp>
      <p:sp>
        <p:nvSpPr>
          <p:cNvPr id="5"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pic>
        <p:nvPicPr>
          <p:cNvPr id="2" name="图片 1">
            <a:extLst>
              <a:ext uri="{FF2B5EF4-FFF2-40B4-BE49-F238E27FC236}">
                <a16:creationId xmlns:a16="http://schemas.microsoft.com/office/drawing/2014/main" id="{B8E4FE5F-B238-4D05-8E4F-15685959C42D}"/>
              </a:ext>
            </a:extLst>
          </p:cNvPr>
          <p:cNvPicPr>
            <a:picLocks noChangeAspect="1"/>
          </p:cNvPicPr>
          <p:nvPr/>
        </p:nvPicPr>
        <p:blipFill>
          <a:blip r:embed="rId3"/>
          <a:stretch>
            <a:fillRect/>
          </a:stretch>
        </p:blipFill>
        <p:spPr>
          <a:xfrm>
            <a:off x="1529620" y="1104481"/>
            <a:ext cx="9132759" cy="4019748"/>
          </a:xfrm>
          <a:prstGeom prst="rect">
            <a:avLst/>
          </a:prstGeom>
        </p:spPr>
      </p:pic>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90549" y="923843"/>
            <a:ext cx="2338551" cy="369871"/>
            <a:chOff x="7155445" y="740531"/>
            <a:chExt cx="3098164" cy="369870"/>
          </a:xfrm>
        </p:grpSpPr>
        <p:sp>
          <p:nvSpPr>
            <p:cNvPr id="3" name="矩形 2"/>
            <p:cNvSpPr/>
            <p:nvPr/>
          </p:nvSpPr>
          <p:spPr>
            <a:xfrm>
              <a:off x="7155445"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latin typeface="微软雅黑" panose="020B0503020204020204" pitchFamily="34" charset="-122"/>
                  <a:ea typeface="微软雅黑" panose="020B0503020204020204" pitchFamily="34" charset="-122"/>
                </a:rPr>
                <a:t>重要投资事件</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 name="组合 4"/>
          <p:cNvGrpSpPr/>
          <p:nvPr/>
        </p:nvGrpSpPr>
        <p:grpSpPr>
          <a:xfrm>
            <a:off x="1908595" y="1377874"/>
            <a:ext cx="2453856" cy="318499"/>
            <a:chOff x="5691883" y="1387012"/>
            <a:chExt cx="2784296" cy="318498"/>
          </a:xfrm>
        </p:grpSpPr>
        <p:sp>
          <p:nvSpPr>
            <p:cNvPr id="6" name="平行四边形 5"/>
            <p:cNvSpPr/>
            <p:nvPr/>
          </p:nvSpPr>
          <p:spPr>
            <a:xfrm>
              <a:off x="5691883" y="1387012"/>
              <a:ext cx="534256" cy="318498"/>
            </a:xfrm>
            <a:prstGeom prst="parallelogram">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平行四边形 6"/>
            <p:cNvSpPr/>
            <p:nvPr/>
          </p:nvSpPr>
          <p:spPr>
            <a:xfrm>
              <a:off x="6249270" y="1387012"/>
              <a:ext cx="2226909" cy="318498"/>
            </a:xfrm>
            <a:prstGeom prst="parallelogram">
              <a:avLst/>
            </a:prstGeom>
            <a:solidFill>
              <a:srgbClr val="0070C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融资规模前列</a:t>
              </a:r>
            </a:p>
          </p:txBody>
        </p:sp>
      </p:grpSp>
      <p:grpSp>
        <p:nvGrpSpPr>
          <p:cNvPr id="8" name="组合 7"/>
          <p:cNvGrpSpPr/>
          <p:nvPr/>
        </p:nvGrpSpPr>
        <p:grpSpPr>
          <a:xfrm>
            <a:off x="1906972" y="5045113"/>
            <a:ext cx="2441201" cy="322887"/>
            <a:chOff x="5691883" y="1387012"/>
            <a:chExt cx="2784298" cy="318498"/>
          </a:xfrm>
        </p:grpSpPr>
        <p:sp>
          <p:nvSpPr>
            <p:cNvPr id="9" name="平行四边形 8"/>
            <p:cNvSpPr/>
            <p:nvPr/>
          </p:nvSpPr>
          <p:spPr>
            <a:xfrm>
              <a:off x="5691883" y="1387012"/>
              <a:ext cx="534256" cy="318498"/>
            </a:xfrm>
            <a:prstGeom prst="parallelogram">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平行四边形 9"/>
            <p:cNvSpPr/>
            <p:nvPr/>
          </p:nvSpPr>
          <p:spPr>
            <a:xfrm>
              <a:off x="6249271" y="1387012"/>
              <a:ext cx="2226910" cy="318498"/>
            </a:xfrm>
            <a:prstGeom prst="parallelogram">
              <a:avLst/>
            </a:prstGeom>
            <a:solidFill>
              <a:srgbClr val="FF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b="1" dirty="0"/>
                <a:t>市场关注</a:t>
              </a:r>
            </a:p>
          </p:txBody>
        </p:sp>
      </p:grpSp>
      <p:sp>
        <p:nvSpPr>
          <p:cNvPr id="11" name="文本框 10"/>
          <p:cNvSpPr txBox="1"/>
          <p:nvPr/>
        </p:nvSpPr>
        <p:spPr>
          <a:xfrm>
            <a:off x="2448379" y="3906857"/>
            <a:ext cx="5714546"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百信银行：</a:t>
            </a:r>
            <a:r>
              <a:rPr lang="zh-CN" altLang="en-US" sz="1200" dirty="0">
                <a:latin typeface="微软雅黑" panose="020B0503020204020204" pitchFamily="34" charset="-122"/>
                <a:ea typeface="微软雅黑" panose="020B0503020204020204" pitchFamily="34" charset="-122"/>
              </a:rPr>
              <a:t>百信银行是首家获批的独立法人形式的直销银行，由中信银行与百度公司联合发起。市场定位是“为百姓理财，为大众融资”。推出消费金融、小微金融和财富管理三大核心业务。</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未披露</a:t>
            </a:r>
          </a:p>
        </p:txBody>
      </p:sp>
      <p:sp>
        <p:nvSpPr>
          <p:cNvPr id="12" name="箭头: 五边形 11"/>
          <p:cNvSpPr/>
          <p:nvPr/>
        </p:nvSpPr>
        <p:spPr>
          <a:xfrm>
            <a:off x="1903119" y="177800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3" name="箭头: 五边形 12"/>
          <p:cNvSpPr/>
          <p:nvPr/>
        </p:nvSpPr>
        <p:spPr>
          <a:xfrm>
            <a:off x="1909483" y="2898146"/>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2</a:t>
            </a:r>
            <a:endParaRPr lang="zh-CN" altLang="en-US" sz="2400" dirty="0">
              <a:latin typeface="Arial" panose="020B0604020202020204" pitchFamily="34" charset="0"/>
              <a:cs typeface="Arial" panose="020B0604020202020204" pitchFamily="34" charset="0"/>
            </a:endParaRPr>
          </a:p>
        </p:txBody>
      </p:sp>
      <p:sp>
        <p:nvSpPr>
          <p:cNvPr id="14" name="箭头: 五边形 13"/>
          <p:cNvSpPr/>
          <p:nvPr/>
        </p:nvSpPr>
        <p:spPr>
          <a:xfrm>
            <a:off x="1909483" y="3965552"/>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3</a:t>
            </a:r>
            <a:endParaRPr lang="zh-CN" altLang="en-US" sz="2400" dirty="0">
              <a:latin typeface="Arial" panose="020B0604020202020204" pitchFamily="34" charset="0"/>
              <a:cs typeface="Arial" panose="020B0604020202020204" pitchFamily="34" charset="0"/>
            </a:endParaRPr>
          </a:p>
        </p:txBody>
      </p:sp>
      <p:sp>
        <p:nvSpPr>
          <p:cNvPr id="15" name="箭头: 五边形 14"/>
          <p:cNvSpPr/>
          <p:nvPr/>
        </p:nvSpPr>
        <p:spPr>
          <a:xfrm>
            <a:off x="1905010" y="5464287"/>
            <a:ext cx="431515" cy="285443"/>
          </a:xfrm>
          <a:prstGeom prst="homePlate">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Arial" panose="020B0604020202020204" pitchFamily="34" charset="0"/>
                <a:cs typeface="Arial" panose="020B0604020202020204" pitchFamily="34" charset="0"/>
              </a:rPr>
              <a:t>1</a:t>
            </a:r>
            <a:endParaRPr lang="zh-CN" altLang="en-US" sz="2400" dirty="0">
              <a:latin typeface="Arial" panose="020B0604020202020204" pitchFamily="34" charset="0"/>
              <a:cs typeface="Arial" panose="020B0604020202020204" pitchFamily="34" charset="0"/>
            </a:endParaRPr>
          </a:p>
        </p:txBody>
      </p:sp>
      <p:sp>
        <p:nvSpPr>
          <p:cNvPr id="16" name="文本框 15"/>
          <p:cNvSpPr txBox="1"/>
          <p:nvPr/>
        </p:nvSpPr>
        <p:spPr>
          <a:xfrm>
            <a:off x="2438409" y="5477511"/>
            <a:ext cx="5724516" cy="972189"/>
          </a:xfrm>
          <a:prstGeom prst="rect">
            <a:avLst/>
          </a:prstGeom>
          <a:noFill/>
          <a:ln w="19050">
            <a:noFill/>
            <a:prstDash val="sysDash"/>
          </a:ln>
        </p:spPr>
        <p:txBody>
          <a:bodyPr wrap="square" lIns="0" tIns="0" rIns="0" bIns="0" rtlCol="0">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rPr>
              <a:t>和府捞面：</a:t>
            </a:r>
            <a:r>
              <a:rPr lang="zh-CN" altLang="en-US" sz="1200" dirty="0">
                <a:latin typeface="微软雅黑" panose="020B0503020204020204" pitchFamily="34" charset="-122"/>
                <a:ea typeface="微软雅黑" panose="020B0503020204020204" pitchFamily="34" charset="-122"/>
              </a:rPr>
              <a:t>和府捞面成立于</a:t>
            </a:r>
            <a:r>
              <a:rPr lang="en-US" altLang="zh-CN" sz="1200" dirty="0">
                <a:latin typeface="微软雅黑" panose="020B0503020204020204" pitchFamily="34" charset="-122"/>
                <a:ea typeface="微软雅黑" panose="020B0503020204020204" pitchFamily="34" charset="-122"/>
              </a:rPr>
              <a:t>2012</a:t>
            </a:r>
            <a:r>
              <a:rPr lang="zh-CN" altLang="en-US" sz="1200" dirty="0">
                <a:latin typeface="微软雅黑" panose="020B0503020204020204" pitchFamily="34" charset="-122"/>
                <a:ea typeface="微软雅黑" panose="020B0503020204020204" pitchFamily="34" charset="-122"/>
              </a:rPr>
              <a:t>年，是一家中式面食直营连锁餐饮品牌，和府捞面坚持打造“养身</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养心”的中式文化慢餐饮理念，开创了“书房里捞面”的创新模式。</a:t>
            </a:r>
            <a:endParaRPr lang="en-US" altLang="zh-CN" sz="1200" dirty="0">
              <a:latin typeface="微软雅黑" panose="020B0503020204020204" pitchFamily="34" charset="-122"/>
              <a:ea typeface="微软雅黑" panose="020B0503020204020204" pitchFamily="34" charset="-122"/>
            </a:endParaRPr>
          </a:p>
          <a:p>
            <a:pPr algn="just">
              <a:lnSpc>
                <a:spcPct val="150000"/>
              </a:lnSpc>
            </a:pPr>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腾讯投资、华映资本</a:t>
            </a:r>
          </a:p>
        </p:txBody>
      </p:sp>
      <p:sp>
        <p:nvSpPr>
          <p:cNvPr id="17" name="文本框 16"/>
          <p:cNvSpPr txBox="1"/>
          <p:nvPr/>
        </p:nvSpPr>
        <p:spPr>
          <a:xfrm>
            <a:off x="2438411" y="1778001"/>
            <a:ext cx="5724514"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小马智行：</a:t>
            </a:r>
            <a:r>
              <a:rPr lang="zh-CN" altLang="en-US" sz="1200" dirty="0">
                <a:latin typeface="微软雅黑" panose="020B0503020204020204" pitchFamily="34" charset="-122"/>
                <a:ea typeface="微软雅黑" panose="020B0503020204020204" pitchFamily="34" charset="-122"/>
              </a:rPr>
              <a:t>小马智行以中国和美国为起点，分别在硅谷、广州、北京、上海设立研发中心，并获得中美多地自动驾驶测试、运营资质与牌照。凭借人工智能技术领域的最新突破，已与丰田、现代、一汽、广汽等车厂建立合作。</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a:t>
            </a:r>
            <a:r>
              <a:rPr lang="en-US" altLang="zh-CN" sz="1200" dirty="0">
                <a:latin typeface="微软雅黑" panose="020B0503020204020204" pitchFamily="34" charset="-122"/>
                <a:ea typeface="微软雅黑" panose="020B0503020204020204" pitchFamily="34" charset="-122"/>
              </a:rPr>
              <a:t> </a:t>
            </a:r>
            <a:r>
              <a:rPr lang="zh-CN" altLang="en-US" sz="1200" dirty="0">
                <a:latin typeface="微软雅黑" panose="020B0503020204020204" pitchFamily="34" charset="-122"/>
                <a:ea typeface="微软雅黑" panose="020B0503020204020204" pitchFamily="34" charset="-122"/>
              </a:rPr>
              <a:t>加拿大安大略省养老基金、富达中国、五源资本、锴明投资等</a:t>
            </a:r>
          </a:p>
        </p:txBody>
      </p:sp>
      <p:sp>
        <p:nvSpPr>
          <p:cNvPr id="18" name="文本框 17"/>
          <p:cNvSpPr txBox="1"/>
          <p:nvPr/>
        </p:nvSpPr>
        <p:spPr>
          <a:xfrm>
            <a:off x="2438409" y="2863421"/>
            <a:ext cx="5724516" cy="861774"/>
          </a:xfrm>
          <a:prstGeom prst="rect">
            <a:avLst/>
          </a:prstGeom>
          <a:noFill/>
          <a:ln w="19050">
            <a:noFill/>
            <a:prstDash val="sysDash"/>
          </a:ln>
        </p:spPr>
        <p:txBody>
          <a:bodyPr wrap="square" lIns="0" tIns="0" rIns="0" bIns="0" rtlCol="0">
            <a:spAutoFit/>
          </a:bodyPr>
          <a:lstStyle/>
          <a:p>
            <a:pPr algn="just"/>
            <a:r>
              <a:rPr lang="zh-CN" altLang="en-US" sz="1600" b="1" dirty="0">
                <a:latin typeface="微软雅黑" panose="020B0503020204020204" pitchFamily="34" charset="-122"/>
                <a:ea typeface="微软雅黑" panose="020B0503020204020204" pitchFamily="34" charset="-122"/>
              </a:rPr>
              <a:t>翼鸥教育：</a:t>
            </a:r>
            <a:r>
              <a:rPr lang="zh-CN" altLang="en-US" sz="1200" dirty="0">
                <a:latin typeface="微软雅黑" panose="020B0503020204020204" pitchFamily="34" charset="-122"/>
                <a:ea typeface="微软雅黑" panose="020B0503020204020204" pitchFamily="34" charset="-122"/>
              </a:rPr>
              <a:t>翼鸥教育科技有限公司创办于</a:t>
            </a:r>
            <a:r>
              <a:rPr lang="en-US" altLang="zh-CN" sz="1200" dirty="0">
                <a:latin typeface="微软雅黑" panose="020B0503020204020204" pitchFamily="34" charset="-122"/>
                <a:ea typeface="微软雅黑" panose="020B0503020204020204" pitchFamily="34" charset="-122"/>
              </a:rPr>
              <a:t>2014</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9</a:t>
            </a:r>
            <a:r>
              <a:rPr lang="zh-CN" altLang="en-US" sz="1200" dirty="0">
                <a:latin typeface="微软雅黑" panose="020B0503020204020204" pitchFamily="34" charset="-122"/>
                <a:ea typeface="微软雅黑" panose="020B0503020204020204" pitchFamily="34" charset="-122"/>
              </a:rPr>
              <a:t>月，从事“在线教室“的研发与运营。</a:t>
            </a:r>
            <a:r>
              <a:rPr lang="en-US" altLang="zh-CN" sz="1200" dirty="0">
                <a:latin typeface="微软雅黑" panose="020B0503020204020204" pitchFamily="34" charset="-122"/>
                <a:ea typeface="微软雅黑" panose="020B0503020204020204" pitchFamily="34" charset="-122"/>
              </a:rPr>
              <a:t>2015</a:t>
            </a:r>
            <a:r>
              <a:rPr lang="zh-CN" altLang="en-US" sz="1200" dirty="0">
                <a:latin typeface="微软雅黑" panose="020B0503020204020204" pitchFamily="34" charset="-122"/>
                <a:ea typeface="微软雅黑" panose="020B0503020204020204" pitchFamily="34" charset="-122"/>
              </a:rPr>
              <a:t>年</a:t>
            </a: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月，翼鸥教育发布了世界上第一款在线教室</a:t>
            </a:r>
            <a:r>
              <a:rPr lang="en-US" altLang="zh-CN" sz="1200" dirty="0">
                <a:latin typeface="微软雅黑" panose="020B0503020204020204" pitchFamily="34" charset="-122"/>
                <a:ea typeface="微软雅黑" panose="020B0503020204020204" pitchFamily="34" charset="-122"/>
              </a:rPr>
              <a:t>——</a:t>
            </a:r>
            <a:r>
              <a:rPr lang="en-US" altLang="zh-CN" sz="1200" dirty="0" err="1">
                <a:latin typeface="微软雅黑" panose="020B0503020204020204" pitchFamily="34" charset="-122"/>
                <a:ea typeface="微软雅黑" panose="020B0503020204020204" pitchFamily="34" charset="-122"/>
              </a:rPr>
              <a:t>ClassIn</a:t>
            </a:r>
            <a:r>
              <a:rPr lang="zh-CN" altLang="en-US" sz="1200" dirty="0">
                <a:latin typeface="微软雅黑" panose="020B0503020204020204" pitchFamily="34" charset="-122"/>
                <a:ea typeface="微软雅黑" panose="020B0503020204020204" pitchFamily="34" charset="-122"/>
              </a:rPr>
              <a:t>。已经获得了包括新东方、好未来在内的</a:t>
            </a:r>
            <a:r>
              <a:rPr lang="en-US" altLang="zh-CN" sz="1200" dirty="0">
                <a:latin typeface="微软雅黑" panose="020B0503020204020204" pitchFamily="34" charset="-122"/>
                <a:ea typeface="微软雅黑" panose="020B0503020204020204" pitchFamily="34" charset="-122"/>
              </a:rPr>
              <a:t>2000+</a:t>
            </a:r>
            <a:r>
              <a:rPr lang="zh-CN" altLang="en-US" sz="1200" dirty="0">
                <a:latin typeface="微软雅黑" panose="020B0503020204020204" pitchFamily="34" charset="-122"/>
                <a:ea typeface="微软雅黑" panose="020B0503020204020204" pitchFamily="34" charset="-122"/>
              </a:rPr>
              <a:t>企业客户。</a:t>
            </a:r>
            <a:endParaRPr lang="en-US" altLang="zh-CN" sz="1200" dirty="0">
              <a:latin typeface="微软雅黑" panose="020B0503020204020204" pitchFamily="34" charset="-122"/>
              <a:ea typeface="微软雅黑" panose="020B0503020204020204" pitchFamily="34" charset="-122"/>
            </a:endParaRPr>
          </a:p>
          <a:p>
            <a:pPr algn="just"/>
            <a:r>
              <a:rPr lang="zh-CN" altLang="en-US" sz="1600" b="1" dirty="0">
                <a:latin typeface="微软雅黑" panose="020B0503020204020204" pitchFamily="34" charset="-122"/>
                <a:ea typeface="微软雅黑" panose="020B0503020204020204" pitchFamily="34" charset="-122"/>
              </a:rPr>
              <a:t>投资方：</a:t>
            </a:r>
            <a:r>
              <a:rPr lang="zh-CN" altLang="en-US" sz="1200" dirty="0">
                <a:latin typeface="微软雅黑" panose="020B0503020204020204" pitchFamily="34" charset="-122"/>
                <a:ea typeface="微软雅黑" panose="020B0503020204020204" pitchFamily="34" charset="-122"/>
              </a:rPr>
              <a:t>高瓴创投、腾讯、</a:t>
            </a:r>
            <a:r>
              <a:rPr lang="en-US" altLang="zh-CN" sz="1200" dirty="0">
                <a:latin typeface="微软雅黑" panose="020B0503020204020204" pitchFamily="34" charset="-122"/>
                <a:ea typeface="微软雅黑" panose="020B0503020204020204" pitchFamily="34" charset="-122"/>
              </a:rPr>
              <a:t>SIG</a:t>
            </a:r>
            <a:r>
              <a:rPr lang="zh-CN" altLang="en-US" sz="1200" dirty="0">
                <a:latin typeface="微软雅黑" panose="020B0503020204020204" pitchFamily="34" charset="-122"/>
                <a:ea typeface="微软雅黑" panose="020B0503020204020204" pitchFamily="34" charset="-122"/>
              </a:rPr>
              <a:t>、高成资本、渶策资本</a:t>
            </a:r>
          </a:p>
        </p:txBody>
      </p:sp>
      <p:sp>
        <p:nvSpPr>
          <p:cNvPr id="19" name="文本框 18"/>
          <p:cNvSpPr txBox="1"/>
          <p:nvPr/>
        </p:nvSpPr>
        <p:spPr>
          <a:xfrm>
            <a:off x="8682335" y="1470201"/>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融资规模</a:t>
            </a:r>
          </a:p>
        </p:txBody>
      </p:sp>
      <p:sp>
        <p:nvSpPr>
          <p:cNvPr id="20" name="文本框 19"/>
          <p:cNvSpPr txBox="1"/>
          <p:nvPr/>
        </p:nvSpPr>
        <p:spPr>
          <a:xfrm>
            <a:off x="8703173" y="2024222"/>
            <a:ext cx="1138132"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2.67</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8703173" y="3026368"/>
            <a:ext cx="1138132"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2.65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亿美元</a:t>
            </a:r>
            <a:endParaRPr lang="zh-CN" altLang="en-US" sz="1400"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8451709" y="4108273"/>
            <a:ext cx="1641060" cy="369332"/>
          </a:xfrm>
          <a:prstGeom prst="rect">
            <a:avLst/>
          </a:prstGeom>
          <a:noFill/>
        </p:spPr>
        <p:txBody>
          <a:bodyPr wrap="squar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16.34</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
        <p:nvSpPr>
          <p:cNvPr id="25" name="文本框 24"/>
          <p:cNvSpPr txBox="1"/>
          <p:nvPr/>
        </p:nvSpPr>
        <p:spPr>
          <a:xfrm>
            <a:off x="11149608" y="5742898"/>
            <a:ext cx="22281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sym typeface="+mn-ea"/>
              </a:rPr>
              <a:t>D</a:t>
            </a:r>
            <a:endParaRPr lang="zh-CN" altLang="en-US" sz="2400" dirty="0">
              <a:latin typeface="微软雅黑" panose="020B0503020204020204" pitchFamily="34" charset="-122"/>
              <a:ea typeface="微软雅黑" panose="020B0503020204020204" pitchFamily="34" charset="-122"/>
            </a:endParaRPr>
          </a:p>
        </p:txBody>
      </p:sp>
      <p:sp>
        <p:nvSpPr>
          <p:cNvPr id="27" name="文本框 26"/>
          <p:cNvSpPr txBox="1"/>
          <p:nvPr/>
        </p:nvSpPr>
        <p:spPr>
          <a:xfrm>
            <a:off x="10790535" y="1500541"/>
            <a:ext cx="923330" cy="276999"/>
          </a:xfrm>
          <a:prstGeom prst="rect">
            <a:avLst/>
          </a:prstGeom>
          <a:noFill/>
        </p:spPr>
        <p:txBody>
          <a:bodyPr wrap="none" lIns="0" tIns="0" rIns="0" bIns="0" rtlCol="0">
            <a:spAutoFit/>
          </a:bodyPr>
          <a:lstStyle/>
          <a:p>
            <a:r>
              <a:rPr lang="zh-CN" altLang="en-US" dirty="0">
                <a:solidFill>
                  <a:srgbClr val="002060"/>
                </a:solidFill>
                <a:latin typeface="微软雅黑" panose="020B0503020204020204" pitchFamily="34" charset="-122"/>
                <a:ea typeface="微软雅黑" panose="020B0503020204020204" pitchFamily="34" charset="-122"/>
              </a:rPr>
              <a:t>融资轮次</a:t>
            </a:r>
          </a:p>
        </p:txBody>
      </p:sp>
      <p:sp>
        <p:nvSpPr>
          <p:cNvPr id="29" name="Rectangle 2"/>
          <p:cNvSpPr txBox="1">
            <a:spLocks noChangeArrowheads="1"/>
          </p:cNvSpPr>
          <p:nvPr/>
        </p:nvSpPr>
        <p:spPr bwMode="auto">
          <a:xfrm>
            <a:off x="1859091" y="1445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zh-CN" altLang="en-US" sz="2400" b="1" dirty="0">
                <a:solidFill>
                  <a:srgbClr val="000798"/>
                </a:solidFill>
                <a:latin typeface="Arial" panose="020B0604020202020204" pitchFamily="34" charset="0"/>
                <a:ea typeface="幼圆" panose="02010509060101010101" pitchFamily="49" charset="-122"/>
              </a:rPr>
              <a:t>投资</a:t>
            </a:r>
          </a:p>
        </p:txBody>
      </p:sp>
      <p:sp>
        <p:nvSpPr>
          <p:cNvPr id="32" name="文本框 31">
            <a:extLst>
              <a:ext uri="{FF2B5EF4-FFF2-40B4-BE49-F238E27FC236}">
                <a16:creationId xmlns:a16="http://schemas.microsoft.com/office/drawing/2014/main" id="{C44B59D3-B1AB-4643-8517-83E41EBA39E5}"/>
              </a:ext>
            </a:extLst>
          </p:cNvPr>
          <p:cNvSpPr txBox="1"/>
          <p:nvPr/>
        </p:nvSpPr>
        <p:spPr>
          <a:xfrm>
            <a:off x="11140791" y="3026368"/>
            <a:ext cx="22281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endParaRPr lang="zh-CN" altLang="en-US" sz="1400" dirty="0">
              <a:latin typeface="微软雅黑" panose="020B0503020204020204" pitchFamily="34" charset="-122"/>
              <a:ea typeface="微软雅黑" panose="020B0503020204020204" pitchFamily="34" charset="-122"/>
            </a:endParaRPr>
          </a:p>
        </p:txBody>
      </p:sp>
      <p:sp>
        <p:nvSpPr>
          <p:cNvPr id="30" name="文本框 29">
            <a:extLst>
              <a:ext uri="{FF2B5EF4-FFF2-40B4-BE49-F238E27FC236}">
                <a16:creationId xmlns:a16="http://schemas.microsoft.com/office/drawing/2014/main" id="{83DD3E3F-B1A2-4547-A00A-70AFDD85F94F}"/>
              </a:ext>
            </a:extLst>
          </p:cNvPr>
          <p:cNvSpPr txBox="1"/>
          <p:nvPr/>
        </p:nvSpPr>
        <p:spPr>
          <a:xfrm>
            <a:off x="11140791" y="4126188"/>
            <a:ext cx="205184"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A</a:t>
            </a:r>
            <a:endParaRPr lang="zh-CN" altLang="en-US" sz="1400" dirty="0">
              <a:latin typeface="微软雅黑" panose="020B0503020204020204" pitchFamily="34" charset="-122"/>
              <a:ea typeface="微软雅黑" panose="020B0503020204020204" pitchFamily="34" charset="-122"/>
            </a:endParaRPr>
          </a:p>
        </p:txBody>
      </p:sp>
      <p:sp>
        <p:nvSpPr>
          <p:cNvPr id="31" name="文本框 30">
            <a:extLst>
              <a:ext uri="{FF2B5EF4-FFF2-40B4-BE49-F238E27FC236}">
                <a16:creationId xmlns:a16="http://schemas.microsoft.com/office/drawing/2014/main" id="{91CD3948-93D7-4130-878A-9B4ADEF8C89F}"/>
              </a:ext>
            </a:extLst>
          </p:cNvPr>
          <p:cNvSpPr txBox="1"/>
          <p:nvPr/>
        </p:nvSpPr>
        <p:spPr>
          <a:xfrm>
            <a:off x="11149608" y="1997212"/>
            <a:ext cx="222818" cy="369332"/>
          </a:xfrm>
          <a:prstGeom prst="rect">
            <a:avLst/>
          </a:prstGeom>
          <a:noFill/>
        </p:spPr>
        <p:txBody>
          <a:bodyPr wrap="none" lIns="0" tIns="0" rIns="0" bIns="0"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C</a:t>
            </a:r>
            <a:endParaRPr lang="zh-CN" altLang="en-US" sz="1400" dirty="0">
              <a:latin typeface="微软雅黑" panose="020B0503020204020204" pitchFamily="34" charset="-122"/>
              <a:ea typeface="微软雅黑" panose="020B0503020204020204" pitchFamily="34" charset="-122"/>
            </a:endParaRPr>
          </a:p>
        </p:txBody>
      </p:sp>
      <p:sp>
        <p:nvSpPr>
          <p:cNvPr id="33" name="文本框 32">
            <a:extLst>
              <a:ext uri="{FF2B5EF4-FFF2-40B4-BE49-F238E27FC236}">
                <a16:creationId xmlns:a16="http://schemas.microsoft.com/office/drawing/2014/main" id="{7552DD72-21A9-4FFC-9AD4-41D30A5F0990}"/>
              </a:ext>
            </a:extLst>
          </p:cNvPr>
          <p:cNvSpPr txBox="1"/>
          <p:nvPr/>
        </p:nvSpPr>
        <p:spPr>
          <a:xfrm>
            <a:off x="8568362" y="5650565"/>
            <a:ext cx="1330814" cy="461665"/>
          </a:xfrm>
          <a:prstGeom prst="rect">
            <a:avLst/>
          </a:prstGeom>
          <a:noFill/>
        </p:spPr>
        <p:txBody>
          <a:bodyPr wrap="none" rtlCol="0">
            <a:spAutoFit/>
          </a:bodyPr>
          <a:lstStyle/>
          <a:p>
            <a:r>
              <a:rPr lang="en-US" altLang="zh-CN" sz="2400" dirty="0">
                <a:solidFill>
                  <a:srgbClr val="C00000"/>
                </a:solidFill>
                <a:latin typeface="Arial" panose="020B0604020202020204" pitchFamily="34" charset="0"/>
                <a:ea typeface="微软雅黑" panose="020B0503020204020204" pitchFamily="34" charset="-122"/>
                <a:cs typeface="Arial" panose="020B0604020202020204" pitchFamily="34" charset="0"/>
              </a:rPr>
              <a:t>4.5</a:t>
            </a:r>
            <a:r>
              <a:rPr lang="zh-CN" altLang="en-US" sz="1400" dirty="0">
                <a:latin typeface="微软雅黑" panose="020B0503020204020204" pitchFamily="34" charset="-122"/>
                <a:ea typeface="微软雅黑" panose="020B0503020204020204" pitchFamily="34" charset="-122"/>
                <a:cs typeface="Arial" panose="020B0604020202020204" pitchFamily="34" charset="0"/>
              </a:rPr>
              <a:t>亿人民币</a:t>
            </a:r>
            <a:endParaRPr lang="zh-CN" altLang="en-US" sz="1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82775" y="994067"/>
            <a:ext cx="2468119" cy="369871"/>
            <a:chOff x="7155444" y="740531"/>
            <a:chExt cx="3098165" cy="369870"/>
          </a:xfrm>
        </p:grpSpPr>
        <p:sp>
          <p:nvSpPr>
            <p:cNvPr id="3" name="矩形 2"/>
            <p:cNvSpPr/>
            <p:nvPr/>
          </p:nvSpPr>
          <p:spPr>
            <a:xfrm>
              <a:off x="7155444" y="740531"/>
              <a:ext cx="2815119" cy="369869"/>
            </a:xfrm>
            <a:prstGeom prst="rect">
              <a:avLst/>
            </a:prstGeom>
            <a:solidFill>
              <a:srgbClr val="00B0F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latin typeface="微软雅黑" panose="020B0503020204020204" pitchFamily="34" charset="-122"/>
                  <a:ea typeface="微软雅黑" panose="020B0503020204020204" pitchFamily="34" charset="-122"/>
                </a:rPr>
                <a:t>A</a:t>
              </a:r>
              <a:r>
                <a:rPr lang="zh-CN" altLang="en-US" dirty="0">
                  <a:latin typeface="微软雅黑" panose="020B0503020204020204" pitchFamily="34" charset="-122"/>
                  <a:ea typeface="微软雅黑" panose="020B0503020204020204" pitchFamily="34" charset="-122"/>
                </a:rPr>
                <a:t>股、港股</a:t>
              </a:r>
              <a:r>
                <a:rPr lang="en-US" altLang="zh-CN" dirty="0">
                  <a:latin typeface="微软雅黑" panose="020B0503020204020204" pitchFamily="34" charset="-122"/>
                  <a:ea typeface="微软雅黑" panose="020B0503020204020204" pitchFamily="34" charset="-122"/>
                </a:rPr>
                <a:t>IPO</a:t>
              </a:r>
              <a:r>
                <a:rPr lang="zh-CN" altLang="en-US" dirty="0">
                  <a:latin typeface="微软雅黑" panose="020B0503020204020204" pitchFamily="34" charset="-122"/>
                  <a:ea typeface="微软雅黑" panose="020B0503020204020204" pitchFamily="34" charset="-122"/>
                </a:rPr>
                <a:t>情况</a:t>
              </a:r>
            </a:p>
          </p:txBody>
        </p:sp>
        <p:sp>
          <p:nvSpPr>
            <p:cNvPr id="4" name="等腰三角形 3"/>
            <p:cNvSpPr/>
            <p:nvPr/>
          </p:nvSpPr>
          <p:spPr>
            <a:xfrm rot="5400000">
              <a:off x="9927152" y="783944"/>
              <a:ext cx="369868" cy="283046"/>
            </a:xfrm>
            <a:prstGeom prst="triangle">
              <a:avLst/>
            </a:prstGeom>
            <a:solidFill>
              <a:schemeClr val="bg2">
                <a:lumMod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8" name="文本框 7"/>
          <p:cNvSpPr txBox="1"/>
          <p:nvPr/>
        </p:nvSpPr>
        <p:spPr>
          <a:xfrm>
            <a:off x="1882775" y="5034164"/>
            <a:ext cx="8426450" cy="1433854"/>
          </a:xfrm>
          <a:prstGeom prst="rect">
            <a:avLst/>
          </a:prstGeom>
          <a:noFill/>
        </p:spPr>
        <p:txBody>
          <a:bodyPr wrap="square" lIns="0" tIns="0" rIns="0" bIns="0" rtlCol="0">
            <a:spAutoFit/>
          </a:bodyPr>
          <a:lstStyle/>
          <a:p>
            <a:pPr indent="457189" algn="just">
              <a:lnSpc>
                <a:spcPct val="150000"/>
              </a:lnSpc>
            </a:pP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整体节奏较上月继续放缓，</a:t>
            </a:r>
            <a:r>
              <a:rPr lang="en-US" altLang="zh-CN" sz="1200" dirty="0">
                <a:latin typeface="微软雅黑" panose="020B0503020204020204" pitchFamily="34" charset="-122"/>
                <a:ea typeface="微软雅黑" panose="020B0503020204020204" pitchFamily="34" charset="-122"/>
              </a:rPr>
              <a:t>A</a:t>
            </a:r>
            <a:r>
              <a:rPr lang="zh-CN" altLang="en-US" sz="1200" dirty="0">
                <a:latin typeface="微软雅黑" panose="020B0503020204020204" pitchFamily="34" charset="-122"/>
                <a:ea typeface="微软雅黑" panose="020B0503020204020204" pitchFamily="34" charset="-122"/>
              </a:rPr>
              <a:t>股共有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21</a:t>
            </a:r>
            <a:r>
              <a:rPr lang="zh-CN" altLang="en-US" sz="1200" dirty="0">
                <a:latin typeface="微软雅黑" panose="020B0503020204020204" pitchFamily="34" charset="-122"/>
                <a:ea typeface="微软雅黑" panose="020B0503020204020204" pitchFamily="34" charset="-122"/>
              </a:rPr>
              <a:t>家公司上市，其中科创板上市企业共</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a:t>
            </a:r>
            <a:r>
              <a:rPr lang="zh-CN" altLang="en-US" sz="1200" dirty="0">
                <a:latin typeface="微软雅黑" panose="020B0503020204020204" pitchFamily="34" charset="-122"/>
                <a:ea typeface="微软雅黑" panose="020B0503020204020204" pitchFamily="34" charset="-122"/>
              </a:rPr>
              <a:t>家。</a:t>
            </a: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a:t>
            </a:r>
            <a:r>
              <a:rPr lang="en-US" altLang="zh-CN" sz="1200" dirty="0">
                <a:latin typeface="微软雅黑" panose="020B0503020204020204" pitchFamily="34" charset="-122"/>
                <a:ea typeface="微软雅黑" panose="020B0503020204020204" pitchFamily="34" charset="-122"/>
              </a:rPr>
              <a:t>IPO</a:t>
            </a:r>
            <a:r>
              <a:rPr lang="zh-CN" altLang="en-US" sz="1200" dirty="0">
                <a:latin typeface="微软雅黑" panose="020B0503020204020204" pitchFamily="34" charset="-122"/>
                <a:ea typeface="微软雅黑" panose="020B0503020204020204" pitchFamily="34" charset="-122"/>
              </a:rPr>
              <a:t>募资总额</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286.68</a:t>
            </a:r>
            <a:r>
              <a:rPr lang="zh-CN" altLang="en-US" sz="1200" dirty="0">
                <a:latin typeface="微软雅黑" panose="020B0503020204020204" pitchFamily="34" charset="-122"/>
                <a:ea typeface="微软雅黑" panose="020B0503020204020204" pitchFamily="34" charset="-122"/>
              </a:rPr>
              <a:t>亿，其中科创板总募资额为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55.29</a:t>
            </a:r>
            <a:r>
              <a:rPr lang="zh-CN" altLang="en-US" sz="1200" dirty="0">
                <a:latin typeface="微软雅黑" panose="020B0503020204020204" pitchFamily="34" charset="-122"/>
                <a:ea typeface="微软雅黑" panose="020B0503020204020204" pitchFamily="34" charset="-122"/>
              </a:rPr>
              <a:t>亿，上市退出基金共计</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68</a:t>
            </a:r>
            <a:r>
              <a:rPr lang="zh-CN" altLang="en-US" sz="1200" dirty="0">
                <a:latin typeface="微软雅黑" panose="020B0503020204020204" pitchFamily="34" charset="-122"/>
                <a:ea typeface="微软雅黑" panose="020B0503020204020204" pitchFamily="34" charset="-122"/>
              </a:rPr>
              <a:t>支；</a:t>
            </a:r>
            <a:endParaRPr lang="en-US" altLang="zh-CN" sz="1200" dirty="0">
              <a:latin typeface="微软雅黑" panose="020B0503020204020204" pitchFamily="34" charset="-122"/>
              <a:ea typeface="微软雅黑" panose="020B0503020204020204" pitchFamily="34" charset="-122"/>
            </a:endParaRPr>
          </a:p>
          <a:p>
            <a:pPr indent="457189" algn="just">
              <a:lnSpc>
                <a:spcPct val="150000"/>
              </a:lnSpc>
            </a:pPr>
            <a:r>
              <a:rPr lang="zh-CN" altLang="en-US" sz="1200" dirty="0">
                <a:latin typeface="微软雅黑" panose="020B0503020204020204" pitchFamily="34" charset="-122"/>
                <a:ea typeface="微软雅黑" panose="020B0503020204020204" pitchFamily="34" charset="-122"/>
              </a:rPr>
              <a:t>港股</a:t>
            </a:r>
            <a:r>
              <a:rPr lang="en-US" altLang="zh-CN" sz="1200" dirty="0">
                <a:latin typeface="微软雅黑" panose="020B0503020204020204" pitchFamily="34" charset="-122"/>
                <a:ea typeface="微软雅黑" panose="020B0503020204020204" pitchFamily="34" charset="-122"/>
              </a:rPr>
              <a:t>11</a:t>
            </a:r>
            <a:r>
              <a:rPr lang="zh-CN" altLang="en-US" sz="1200" dirty="0">
                <a:latin typeface="微软雅黑" panose="020B0503020204020204" pitchFamily="34" charset="-122"/>
                <a:ea typeface="微软雅黑" panose="020B0503020204020204" pitchFamily="34" charset="-122"/>
              </a:rPr>
              <a:t>月有</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11</a:t>
            </a:r>
            <a:r>
              <a:rPr lang="zh-CN" altLang="en-US" sz="1200" dirty="0">
                <a:latin typeface="微软雅黑" panose="020B0503020204020204" pitchFamily="34" charset="-122"/>
                <a:ea typeface="微软雅黑" panose="020B0503020204020204" pitchFamily="34" charset="-122"/>
              </a:rPr>
              <a:t>家企业上市交易，总募集资金</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522.08</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港元，其中募资规模最大的为</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万国数据</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-SW</a:t>
            </a:r>
            <a:r>
              <a:rPr lang="zh-CN" altLang="en-US" sz="1200" dirty="0">
                <a:latin typeface="微软雅黑" panose="020B0503020204020204" pitchFamily="34" charset="-122"/>
                <a:ea typeface="微软雅黑" panose="020B0503020204020204" pitchFamily="34" charset="-122"/>
              </a:rPr>
              <a:t>，首发募资总额为</a:t>
            </a:r>
            <a:r>
              <a:rPr lang="en-US" altLang="zh-CN"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148.82</a:t>
            </a:r>
            <a:r>
              <a:rPr lang="zh-CN" altLang="en-US" sz="1600" dirty="0">
                <a:solidFill>
                  <a:srgbClr val="0070C0"/>
                </a:solidFill>
                <a:latin typeface="微软雅黑" panose="020B0503020204020204" pitchFamily="34" charset="-122"/>
                <a:ea typeface="微软雅黑" panose="020B0503020204020204" pitchFamily="34" charset="-122"/>
                <a:cs typeface="Arial" panose="020B0604020202020204" pitchFamily="34" charset="0"/>
              </a:rPr>
              <a:t>亿</a:t>
            </a:r>
            <a:r>
              <a:rPr lang="zh-CN" altLang="en-US" sz="1200" dirty="0">
                <a:latin typeface="微软雅黑" panose="020B0503020204020204" pitchFamily="34" charset="-122"/>
                <a:ea typeface="微软雅黑" panose="020B0503020204020204" pitchFamily="34" charset="-122"/>
              </a:rPr>
              <a:t>港元。</a:t>
            </a:r>
            <a:endParaRPr lang="en-US" altLang="zh-CN" sz="1200" dirty="0">
              <a:latin typeface="微软雅黑" panose="020B0503020204020204" pitchFamily="34" charset="-122"/>
              <a:ea typeface="微软雅黑" panose="020B0503020204020204" pitchFamily="34" charset="-122"/>
            </a:endParaRPr>
          </a:p>
        </p:txBody>
      </p:sp>
      <p:sp>
        <p:nvSpPr>
          <p:cNvPr id="9" name="Rectangle 2"/>
          <p:cNvSpPr txBox="1">
            <a:spLocks noChangeArrowheads="1"/>
          </p:cNvSpPr>
          <p:nvPr/>
        </p:nvSpPr>
        <p:spPr bwMode="auto">
          <a:xfrm>
            <a:off x="1859091" y="81042"/>
            <a:ext cx="8229600" cy="63630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defRPr/>
            </a:pPr>
            <a:r>
              <a:rPr lang="en-US" altLang="zh-CN" sz="2400" b="1" dirty="0">
                <a:solidFill>
                  <a:srgbClr val="000798"/>
                </a:solidFill>
                <a:ea typeface="幼圆" panose="02010509060101010101" pitchFamily="49" charset="-122"/>
              </a:rPr>
              <a:t>IPO</a:t>
            </a:r>
            <a:r>
              <a:rPr lang="zh-CN" altLang="en-US" sz="2400" b="1" dirty="0">
                <a:solidFill>
                  <a:srgbClr val="000798"/>
                </a:solidFill>
                <a:ea typeface="幼圆" panose="02010509060101010101" pitchFamily="49" charset="-122"/>
              </a:rPr>
              <a:t>及退出</a:t>
            </a:r>
          </a:p>
        </p:txBody>
      </p:sp>
      <p:graphicFrame>
        <p:nvGraphicFramePr>
          <p:cNvPr id="10" name="图表 9">
            <a:extLst>
              <a:ext uri="{FF2B5EF4-FFF2-40B4-BE49-F238E27FC236}">
                <a16:creationId xmlns:a16="http://schemas.microsoft.com/office/drawing/2014/main" id="{7CCFD5AA-EE79-4EE3-9927-5309EB97051D}"/>
              </a:ext>
            </a:extLst>
          </p:cNvPr>
          <p:cNvGraphicFramePr>
            <a:graphicFrameLocks/>
          </p:cNvGraphicFramePr>
          <p:nvPr>
            <p:extLst>
              <p:ext uri="{D42A27DB-BD31-4B8C-83A1-F6EECF244321}">
                <p14:modId xmlns:p14="http://schemas.microsoft.com/office/powerpoint/2010/main" val="912934112"/>
              </p:ext>
            </p:extLst>
          </p:nvPr>
        </p:nvGraphicFramePr>
        <p:xfrm>
          <a:off x="1882775" y="1586442"/>
          <a:ext cx="8426450" cy="3348661"/>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dynamicNum"/>
</p:tagLst>
</file>

<file path=ppt/theme/theme1.xml><?xml version="1.0" encoding="utf-8"?>
<a:theme xmlns:a="http://schemas.openxmlformats.org/drawingml/2006/main" name="融客PPT模板">
  <a:themeElements>
    <a:clrScheme name="">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融客PPT模板">
      <a:majorFont>
        <a:latin typeface="幼圆"/>
        <a:ea typeface="幼圆"/>
        <a:cs typeface=""/>
      </a:majorFont>
      <a:minorFont>
        <a:latin typeface="幼圆"/>
        <a:ea typeface="幼圆"/>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en-US" sz="1800" b="0" i="0" u="none" strike="noStrike" cap="none" normalizeH="0" baseline="0" smtClean="0">
            <a:ln>
              <a:noFill/>
            </a:ln>
            <a:solidFill>
              <a:schemeClr val="tx1"/>
            </a:solidFill>
            <a:effectLst/>
            <a:latin typeface="Arial" panose="020B0604020202020204" pitchFamily="34" charset="0"/>
            <a:ea typeface="幼圆" panose="02010509060101010101" pitchFamily="49" charset="-122"/>
          </a:defRPr>
        </a:defPPr>
      </a:lstStyle>
    </a:lnDef>
  </a:objectDefaults>
  <a:extraClrSchemeLst>
    <a:extraClrScheme>
      <a:clrScheme name="融客PPT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融客PPT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融客PPT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融客PPT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融客PPT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融客PPT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融客PPT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融客PPT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融客PPT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融客PPT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融客PPT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融客PPT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融客投资PPT模板">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15601</TotalTime>
  <Words>2308</Words>
  <Application>Microsoft Office PowerPoint</Application>
  <PresentationFormat>宽屏</PresentationFormat>
  <Paragraphs>398</Paragraphs>
  <Slides>16</Slides>
  <Notes>15</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16</vt:i4>
      </vt:variant>
    </vt:vector>
  </HeadingPairs>
  <TitlesOfParts>
    <vt:vector size="29" baseType="lpstr">
      <vt:lpstr>等线</vt:lpstr>
      <vt:lpstr>黑体</vt:lpstr>
      <vt:lpstr>华文新魏</vt:lpstr>
      <vt:lpstr>微软雅黑</vt:lpstr>
      <vt:lpstr>幼圆</vt:lpstr>
      <vt:lpstr>Arial</vt:lpstr>
      <vt:lpstr>Arial</vt:lpstr>
      <vt:lpstr>Calibri</vt:lpstr>
      <vt:lpstr>Calibri Light</vt:lpstr>
      <vt:lpstr>Verdana</vt:lpstr>
      <vt:lpstr>Wingdings</vt:lpstr>
      <vt:lpstr>融客PPT模板</vt:lpstr>
      <vt:lpstr>1_融客投资PPT模板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Yong X.</dc:creator>
  <cp:lastModifiedBy>Junlong Wu</cp:lastModifiedBy>
  <cp:revision>1276</cp:revision>
  <dcterms:created xsi:type="dcterms:W3CDTF">2018-03-11T13:30:00Z</dcterms:created>
  <dcterms:modified xsi:type="dcterms:W3CDTF">2020-12-10T04:50:39Z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