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2"/>
  </p:notesMasterIdLst>
  <p:sldIdLst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073" userDrawn="1">
          <p15:clr>
            <a:srgbClr val="A4A3A4"/>
          </p15:clr>
        </p15:guide>
        <p15:guide id="2" pos="12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54" y="1272"/>
      </p:cViewPr>
      <p:guideLst>
        <p:guide pos="1073"/>
        <p:guide pos="125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CPI:当月同比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Sheet1!$A$3:$A$15</c:f>
              <c:numCache>
                <c:formatCode>yyyy\-mm;@</c:formatCode>
                <c:ptCount val="13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</c:numCache>
            </c:numRef>
          </c:cat>
          <c:val>
            <c:numRef>
              <c:f>Sheet1!$B$3:$B$15</c:f>
              <c:numCache>
                <c:formatCode>###,###,###,###,##0.00_ </c:formatCode>
                <c:ptCount val="13"/>
                <c:pt idx="0">
                  <c:v>3</c:v>
                </c:pt>
                <c:pt idx="1">
                  <c:v>3.8</c:v>
                </c:pt>
                <c:pt idx="2">
                  <c:v>4.5</c:v>
                </c:pt>
                <c:pt idx="3">
                  <c:v>4.5</c:v>
                </c:pt>
                <c:pt idx="4">
                  <c:v>5.4</c:v>
                </c:pt>
                <c:pt idx="5">
                  <c:v>5.2</c:v>
                </c:pt>
                <c:pt idx="6">
                  <c:v>4.3</c:v>
                </c:pt>
                <c:pt idx="7">
                  <c:v>3.3</c:v>
                </c:pt>
                <c:pt idx="8">
                  <c:v>2.4</c:v>
                </c:pt>
                <c:pt idx="9">
                  <c:v>2.5</c:v>
                </c:pt>
                <c:pt idx="10">
                  <c:v>2.7</c:v>
                </c:pt>
                <c:pt idx="11">
                  <c:v>2.4</c:v>
                </c:pt>
                <c:pt idx="12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C9-491E-832F-345BB87FEC6D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CPI:环比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Sheet1!$A$3:$A$15</c:f>
              <c:numCache>
                <c:formatCode>yyyy\-mm;@</c:formatCode>
                <c:ptCount val="13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</c:numCache>
            </c:numRef>
          </c:cat>
          <c:val>
            <c:numRef>
              <c:f>Sheet1!$C$3:$C$15</c:f>
              <c:numCache>
                <c:formatCode>###,###,###,###,##0.00_ </c:formatCode>
                <c:ptCount val="13"/>
                <c:pt idx="0">
                  <c:v>0.9</c:v>
                </c:pt>
                <c:pt idx="1">
                  <c:v>0.9</c:v>
                </c:pt>
                <c:pt idx="2">
                  <c:v>0.4</c:v>
                </c:pt>
                <c:pt idx="3">
                  <c:v>0</c:v>
                </c:pt>
                <c:pt idx="4">
                  <c:v>1.4</c:v>
                </c:pt>
                <c:pt idx="5">
                  <c:v>0.8</c:v>
                </c:pt>
                <c:pt idx="6">
                  <c:v>-1.2</c:v>
                </c:pt>
                <c:pt idx="7">
                  <c:v>-0.9</c:v>
                </c:pt>
                <c:pt idx="8">
                  <c:v>-0.8</c:v>
                </c:pt>
                <c:pt idx="9">
                  <c:v>-0.1</c:v>
                </c:pt>
                <c:pt idx="10">
                  <c:v>0.6</c:v>
                </c:pt>
                <c:pt idx="11">
                  <c:v>0.4</c:v>
                </c:pt>
                <c:pt idx="12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C9-491E-832F-345BB87FE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2296432"/>
        <c:axId val="852295120"/>
      </c:lineChart>
      <c:dateAx>
        <c:axId val="852296432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2295120"/>
        <c:crosses val="autoZero"/>
        <c:auto val="1"/>
        <c:lblOffset val="100"/>
        <c:baseTimeUnit val="months"/>
      </c:dateAx>
      <c:valAx>
        <c:axId val="85229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#,##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229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总市值</a:t>
            </a:r>
            <a:r>
              <a:rPr lang="en-US"/>
              <a:t>(</a:t>
            </a:r>
            <a:r>
              <a:rPr lang="zh-CN"/>
              <a:t>亿元</a:t>
            </a:r>
            <a:r>
              <a:rPr lang="en-US"/>
              <a:t>)</a:t>
            </a:r>
            <a:endParaRPr lang="zh-CN"/>
          </a:p>
        </c:rich>
      </c:tx>
      <c:layout>
        <c:manualLayout>
          <c:xMode val="edge"/>
          <c:yMode val="edge"/>
          <c:x val="0.8877073216851472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万得!$B$2:$C$11</c:f>
              <c:strCache>
                <c:ptCount val="10"/>
                <c:pt idx="0">
                  <c:v>五粮液</c:v>
                </c:pt>
                <c:pt idx="1">
                  <c:v>美的集团</c:v>
                </c:pt>
                <c:pt idx="2">
                  <c:v>宁德时代</c:v>
                </c:pt>
                <c:pt idx="3">
                  <c:v>迈瑞医疗</c:v>
                </c:pt>
                <c:pt idx="4">
                  <c:v>立讯精密</c:v>
                </c:pt>
                <c:pt idx="5">
                  <c:v>顺丰控股</c:v>
                </c:pt>
                <c:pt idx="6">
                  <c:v>海康威视</c:v>
                </c:pt>
                <c:pt idx="7">
                  <c:v>万科A</c:v>
                </c:pt>
                <c:pt idx="8">
                  <c:v>格力电器</c:v>
                </c:pt>
                <c:pt idx="9">
                  <c:v>比亚迪</c:v>
                </c:pt>
              </c:strCache>
            </c:strRef>
          </c:cat>
          <c:val>
            <c:numRef>
              <c:f>万得!$D$2:$D$11</c:f>
              <c:numCache>
                <c:formatCode>#,##0.0000_ </c:formatCode>
                <c:ptCount val="10"/>
                <c:pt idx="0">
                  <c:v>8578.3536999999997</c:v>
                </c:pt>
                <c:pt idx="1">
                  <c:v>5097.8238000000001</c:v>
                </c:pt>
                <c:pt idx="2">
                  <c:v>4873.2596999999996</c:v>
                </c:pt>
                <c:pt idx="3">
                  <c:v>4230.6055999999999</c:v>
                </c:pt>
                <c:pt idx="4">
                  <c:v>3989.8856000000001</c:v>
                </c:pt>
                <c:pt idx="5">
                  <c:v>3699.8296</c:v>
                </c:pt>
                <c:pt idx="6">
                  <c:v>3561.3836000000001</c:v>
                </c:pt>
                <c:pt idx="7">
                  <c:v>3255.2885999999999</c:v>
                </c:pt>
                <c:pt idx="8">
                  <c:v>3206.3845999999999</c:v>
                </c:pt>
                <c:pt idx="9">
                  <c:v>3171.1932999999999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4-474E-81E7-E6F45A162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83270320"/>
        <c:axId val="883266056"/>
      </c:barChart>
      <c:catAx>
        <c:axId val="88327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83266056"/>
        <c:crosses val="autoZero"/>
        <c:auto val="1"/>
        <c:lblAlgn val="ctr"/>
        <c:lblOffset val="100"/>
        <c:noMultiLvlLbl val="0"/>
      </c:catAx>
      <c:valAx>
        <c:axId val="88326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8327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万得!$B$4033:$C$4042</c:f>
              <c:strCache>
                <c:ptCount val="10"/>
                <c:pt idx="0">
                  <c:v>金力泰</c:v>
                </c:pt>
                <c:pt idx="1">
                  <c:v>天际股份</c:v>
                </c:pt>
                <c:pt idx="2">
                  <c:v>晶澳科技</c:v>
                </c:pt>
                <c:pt idx="3">
                  <c:v>聚灿光电</c:v>
                </c:pt>
                <c:pt idx="4">
                  <c:v>博晖创新</c:v>
                </c:pt>
                <c:pt idx="5">
                  <c:v>世联行</c:v>
                </c:pt>
                <c:pt idx="6">
                  <c:v>豫金刚石</c:v>
                </c:pt>
                <c:pt idx="7">
                  <c:v>青岛中程</c:v>
                </c:pt>
                <c:pt idx="8">
                  <c:v>江龙船艇</c:v>
                </c:pt>
                <c:pt idx="9">
                  <c:v>新余国科</c:v>
                </c:pt>
              </c:strCache>
            </c:strRef>
          </c:cat>
          <c:val>
            <c:numRef>
              <c:f>万得!$D$4033:$D$4042</c:f>
            </c:numRef>
          </c:val>
          <c:extLst>
            <c:ext xmlns:c16="http://schemas.microsoft.com/office/drawing/2014/chart" uri="{C3380CC4-5D6E-409C-BE32-E72D297353CC}">
              <c16:uniqueId val="{00000000-34AB-475B-93B4-EAA5BBEE345D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万得!$B$4033:$C$4042</c:f>
              <c:strCache>
                <c:ptCount val="10"/>
                <c:pt idx="0">
                  <c:v>金力泰</c:v>
                </c:pt>
                <c:pt idx="1">
                  <c:v>天际股份</c:v>
                </c:pt>
                <c:pt idx="2">
                  <c:v>晶澳科技</c:v>
                </c:pt>
                <c:pt idx="3">
                  <c:v>聚灿光电</c:v>
                </c:pt>
                <c:pt idx="4">
                  <c:v>博晖创新</c:v>
                </c:pt>
                <c:pt idx="5">
                  <c:v>世联行</c:v>
                </c:pt>
                <c:pt idx="6">
                  <c:v>豫金刚石</c:v>
                </c:pt>
                <c:pt idx="7">
                  <c:v>青岛中程</c:v>
                </c:pt>
                <c:pt idx="8">
                  <c:v>江龙船艇</c:v>
                </c:pt>
                <c:pt idx="9">
                  <c:v>新余国科</c:v>
                </c:pt>
              </c:strCache>
            </c:strRef>
          </c:cat>
          <c:val>
            <c:numRef>
              <c:f>万得!$E$4033:$E$4042</c:f>
            </c:numRef>
          </c:val>
          <c:extLst>
            <c:ext xmlns:c16="http://schemas.microsoft.com/office/drawing/2014/chart" uri="{C3380CC4-5D6E-409C-BE32-E72D297353CC}">
              <c16:uniqueId val="{00000001-34AB-475B-93B4-EAA5BBEE345D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0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万得!$B$4033:$C$4042</c:f>
              <c:strCache>
                <c:ptCount val="10"/>
                <c:pt idx="0">
                  <c:v>金力泰</c:v>
                </c:pt>
                <c:pt idx="1">
                  <c:v>天际股份</c:v>
                </c:pt>
                <c:pt idx="2">
                  <c:v>晶澳科技</c:v>
                </c:pt>
                <c:pt idx="3">
                  <c:v>聚灿光电</c:v>
                </c:pt>
                <c:pt idx="4">
                  <c:v>博晖创新</c:v>
                </c:pt>
                <c:pt idx="5">
                  <c:v>世联行</c:v>
                </c:pt>
                <c:pt idx="6">
                  <c:v>豫金刚石</c:v>
                </c:pt>
                <c:pt idx="7">
                  <c:v>青岛中程</c:v>
                </c:pt>
                <c:pt idx="8">
                  <c:v>江龙船艇</c:v>
                </c:pt>
                <c:pt idx="9">
                  <c:v>新余国科</c:v>
                </c:pt>
              </c:strCache>
            </c:strRef>
          </c:cat>
          <c:val>
            <c:numRef>
              <c:f>万得!$F$4033:$F$4042</c:f>
              <c:numCache>
                <c:formatCode>#,##0.0000_ </c:formatCode>
                <c:ptCount val="10"/>
                <c:pt idx="0">
                  <c:v>57.631</c:v>
                </c:pt>
                <c:pt idx="1">
                  <c:v>57.9495</c:v>
                </c:pt>
                <c:pt idx="2">
                  <c:v>58.691800000000001</c:v>
                </c:pt>
                <c:pt idx="3">
                  <c:v>59.132399999999997</c:v>
                </c:pt>
                <c:pt idx="4">
                  <c:v>60.406100000000002</c:v>
                </c:pt>
                <c:pt idx="5">
                  <c:v>63.120600000000003</c:v>
                </c:pt>
                <c:pt idx="6">
                  <c:v>64.052300000000002</c:v>
                </c:pt>
                <c:pt idx="7">
                  <c:v>71.943399999999997</c:v>
                </c:pt>
                <c:pt idx="8">
                  <c:v>88.063100000000006</c:v>
                </c:pt>
                <c:pt idx="9">
                  <c:v>197.43100000000001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B-475B-93B4-EAA5BBEE3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1273856"/>
        <c:axId val="611272544"/>
      </c:barChart>
      <c:catAx>
        <c:axId val="61127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11272544"/>
        <c:crosses val="autoZero"/>
        <c:auto val="1"/>
        <c:lblAlgn val="ctr"/>
        <c:lblOffset val="100"/>
        <c:noMultiLvlLbl val="0"/>
      </c:catAx>
      <c:valAx>
        <c:axId val="611272544"/>
        <c:scaling>
          <c:orientation val="minMax"/>
        </c:scaling>
        <c:delete val="1"/>
        <c:axPos val="b"/>
        <c:numFmt formatCode="#,##0.0000_ " sourceLinked="1"/>
        <c:majorTickMark val="none"/>
        <c:minorTickMark val="none"/>
        <c:tickLblPos val="nextTo"/>
        <c:crossAx val="61127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万得!$B$4033:$C$4042</c:f>
              <c:strCache>
                <c:ptCount val="10"/>
                <c:pt idx="0">
                  <c:v>双林股份</c:v>
                </c:pt>
                <c:pt idx="1">
                  <c:v>吉林森工</c:v>
                </c:pt>
                <c:pt idx="2">
                  <c:v>西部牧业</c:v>
                </c:pt>
                <c:pt idx="3">
                  <c:v>乐歌股份</c:v>
                </c:pt>
                <c:pt idx="4">
                  <c:v>有友食品</c:v>
                </c:pt>
                <c:pt idx="5">
                  <c:v>科融环境</c:v>
                </c:pt>
                <c:pt idx="6">
                  <c:v>名臣健康</c:v>
                </c:pt>
                <c:pt idx="7">
                  <c:v>渤海轮渡</c:v>
                </c:pt>
                <c:pt idx="8">
                  <c:v>汇金股份</c:v>
                </c:pt>
                <c:pt idx="9">
                  <c:v>天山生物</c:v>
                </c:pt>
              </c:strCache>
            </c:strRef>
          </c:cat>
          <c:val>
            <c:numRef>
              <c:f>万得!$D$4033:$D$4042</c:f>
            </c:numRef>
          </c:val>
          <c:extLst>
            <c:ext xmlns:c16="http://schemas.microsoft.com/office/drawing/2014/chart" uri="{C3380CC4-5D6E-409C-BE32-E72D297353CC}">
              <c16:uniqueId val="{00000000-94DE-4EC2-A75D-D2EACB9CFDC4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万得!$B$4033:$C$4042</c:f>
              <c:strCache>
                <c:ptCount val="10"/>
                <c:pt idx="0">
                  <c:v>双林股份</c:v>
                </c:pt>
                <c:pt idx="1">
                  <c:v>吉林森工</c:v>
                </c:pt>
                <c:pt idx="2">
                  <c:v>西部牧业</c:v>
                </c:pt>
                <c:pt idx="3">
                  <c:v>乐歌股份</c:v>
                </c:pt>
                <c:pt idx="4">
                  <c:v>有友食品</c:v>
                </c:pt>
                <c:pt idx="5">
                  <c:v>科融环境</c:v>
                </c:pt>
                <c:pt idx="6">
                  <c:v>名臣健康</c:v>
                </c:pt>
                <c:pt idx="7">
                  <c:v>渤海轮渡</c:v>
                </c:pt>
                <c:pt idx="8">
                  <c:v>汇金股份</c:v>
                </c:pt>
                <c:pt idx="9">
                  <c:v>天山生物</c:v>
                </c:pt>
              </c:strCache>
            </c:strRef>
          </c:cat>
          <c:val>
            <c:numRef>
              <c:f>万得!$E$4033:$E$4042</c:f>
              <c:numCache>
                <c:formatCode>#,##0.0000_ </c:formatCode>
                <c:ptCount val="10"/>
                <c:pt idx="0">
                  <c:v>74.119699999999995</c:v>
                </c:pt>
                <c:pt idx="1">
                  <c:v>75.772000000000006</c:v>
                </c:pt>
                <c:pt idx="2">
                  <c:v>75.7881</c:v>
                </c:pt>
                <c:pt idx="3">
                  <c:v>77.419399999999996</c:v>
                </c:pt>
                <c:pt idx="4">
                  <c:v>80.010599999999997</c:v>
                </c:pt>
                <c:pt idx="5">
                  <c:v>91.093100000000007</c:v>
                </c:pt>
                <c:pt idx="6">
                  <c:v>92.347999999999999</c:v>
                </c:pt>
                <c:pt idx="7">
                  <c:v>104.4135</c:v>
                </c:pt>
                <c:pt idx="8">
                  <c:v>122.8122</c:v>
                </c:pt>
                <c:pt idx="9">
                  <c:v>201.12360000000001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E-4EC2-A75D-D2EACB9CFDC4}"/>
            </c:ext>
          </c:extLst>
        </c:ser>
        <c:ser>
          <c:idx val="2"/>
          <c:order val="2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万得!$B$4033:$C$4042</c:f>
              <c:strCache>
                <c:ptCount val="10"/>
                <c:pt idx="0">
                  <c:v>双林股份</c:v>
                </c:pt>
                <c:pt idx="1">
                  <c:v>吉林森工</c:v>
                </c:pt>
                <c:pt idx="2">
                  <c:v>西部牧业</c:v>
                </c:pt>
                <c:pt idx="3">
                  <c:v>乐歌股份</c:v>
                </c:pt>
                <c:pt idx="4">
                  <c:v>有友食品</c:v>
                </c:pt>
                <c:pt idx="5">
                  <c:v>科融环境</c:v>
                </c:pt>
                <c:pt idx="6">
                  <c:v>名臣健康</c:v>
                </c:pt>
                <c:pt idx="7">
                  <c:v>渤海轮渡</c:v>
                </c:pt>
                <c:pt idx="8">
                  <c:v>汇金股份</c:v>
                </c:pt>
                <c:pt idx="9">
                  <c:v>天山生物</c:v>
                </c:pt>
              </c:strCache>
            </c:strRef>
          </c:cat>
          <c:val>
            <c:numRef>
              <c:f>万得!$F$4033:$F$4042</c:f>
              <c:numCache>
                <c:formatCode>#,##0.0000_ </c:formatCode>
                <c:ptCount val="10"/>
                <c:pt idx="0">
                  <c:v>2.4266999999999999</c:v>
                </c:pt>
                <c:pt idx="1">
                  <c:v>-24.729700000000001</c:v>
                </c:pt>
                <c:pt idx="2">
                  <c:v>-12.9125</c:v>
                </c:pt>
                <c:pt idx="3">
                  <c:v>8.1539000000000001</c:v>
                </c:pt>
                <c:pt idx="4">
                  <c:v>-28.972200000000001</c:v>
                </c:pt>
                <c:pt idx="5">
                  <c:v>-11.4407</c:v>
                </c:pt>
                <c:pt idx="6">
                  <c:v>18.801100000000002</c:v>
                </c:pt>
                <c:pt idx="7">
                  <c:v>-38.863599999999998</c:v>
                </c:pt>
                <c:pt idx="8">
                  <c:v>-4.3247999999999998</c:v>
                </c:pt>
                <c:pt idx="9">
                  <c:v>18.781099999999999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E-4EC2-A75D-D2EACB9CF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1273856"/>
        <c:axId val="611272544"/>
      </c:barChart>
      <c:catAx>
        <c:axId val="61127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11272544"/>
        <c:crosses val="autoZero"/>
        <c:auto val="1"/>
        <c:lblAlgn val="ctr"/>
        <c:lblOffset val="100"/>
        <c:noMultiLvlLbl val="0"/>
      </c:catAx>
      <c:valAx>
        <c:axId val="61127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1127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万得!$B$4033:$C$4042</c:f>
              <c:strCache>
                <c:ptCount val="10"/>
                <c:pt idx="0">
                  <c:v>思美传媒</c:v>
                </c:pt>
                <c:pt idx="1">
                  <c:v>朗源股份</c:v>
                </c:pt>
                <c:pt idx="2">
                  <c:v>天晟新材</c:v>
                </c:pt>
                <c:pt idx="3">
                  <c:v>弘宇股份</c:v>
                </c:pt>
                <c:pt idx="4">
                  <c:v>渤海轮渡</c:v>
                </c:pt>
                <c:pt idx="5">
                  <c:v>祥和实业</c:v>
                </c:pt>
                <c:pt idx="6">
                  <c:v>ST乐凯</c:v>
                </c:pt>
                <c:pt idx="7">
                  <c:v>宣亚国际</c:v>
                </c:pt>
                <c:pt idx="8">
                  <c:v>新城市</c:v>
                </c:pt>
                <c:pt idx="9">
                  <c:v>暴风退</c:v>
                </c:pt>
              </c:strCache>
            </c:strRef>
          </c:cat>
          <c:val>
            <c:numRef>
              <c:f>万得!$D$4033:$D$4042</c:f>
            </c:numRef>
          </c:val>
          <c:extLst>
            <c:ext xmlns:c16="http://schemas.microsoft.com/office/drawing/2014/chart" uri="{C3380CC4-5D6E-409C-BE32-E72D297353CC}">
              <c16:uniqueId val="{00000000-8067-46A7-A614-4A15A8C9FC51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万得!$B$4033:$C$4042</c:f>
              <c:strCache>
                <c:ptCount val="10"/>
                <c:pt idx="0">
                  <c:v>思美传媒</c:v>
                </c:pt>
                <c:pt idx="1">
                  <c:v>朗源股份</c:v>
                </c:pt>
                <c:pt idx="2">
                  <c:v>天晟新材</c:v>
                </c:pt>
                <c:pt idx="3">
                  <c:v>弘宇股份</c:v>
                </c:pt>
                <c:pt idx="4">
                  <c:v>渤海轮渡</c:v>
                </c:pt>
                <c:pt idx="5">
                  <c:v>祥和实业</c:v>
                </c:pt>
                <c:pt idx="6">
                  <c:v>ST乐凯</c:v>
                </c:pt>
                <c:pt idx="7">
                  <c:v>宣亚国际</c:v>
                </c:pt>
                <c:pt idx="8">
                  <c:v>新城市</c:v>
                </c:pt>
                <c:pt idx="9">
                  <c:v>暴风退</c:v>
                </c:pt>
              </c:strCache>
            </c:strRef>
          </c:cat>
          <c:val>
            <c:numRef>
              <c:f>万得!$E$4033:$E$4042</c:f>
            </c:numRef>
          </c:val>
          <c:extLst>
            <c:ext xmlns:c16="http://schemas.microsoft.com/office/drawing/2014/chart" uri="{C3380CC4-5D6E-409C-BE32-E72D297353CC}">
              <c16:uniqueId val="{00000001-8067-46A7-A614-4A15A8C9FC51}"/>
            </c:ext>
          </c:extLst>
        </c:ser>
        <c:ser>
          <c:idx val="2"/>
          <c:order val="2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万得!$B$4033:$C$4042</c:f>
              <c:strCache>
                <c:ptCount val="10"/>
                <c:pt idx="0">
                  <c:v>思美传媒</c:v>
                </c:pt>
                <c:pt idx="1">
                  <c:v>朗源股份</c:v>
                </c:pt>
                <c:pt idx="2">
                  <c:v>天晟新材</c:v>
                </c:pt>
                <c:pt idx="3">
                  <c:v>弘宇股份</c:v>
                </c:pt>
                <c:pt idx="4">
                  <c:v>渤海轮渡</c:v>
                </c:pt>
                <c:pt idx="5">
                  <c:v>祥和实业</c:v>
                </c:pt>
                <c:pt idx="6">
                  <c:v>ST乐凯</c:v>
                </c:pt>
                <c:pt idx="7">
                  <c:v>宣亚国际</c:v>
                </c:pt>
                <c:pt idx="8">
                  <c:v>新城市</c:v>
                </c:pt>
                <c:pt idx="9">
                  <c:v>暴风退</c:v>
                </c:pt>
              </c:strCache>
            </c:strRef>
          </c:cat>
          <c:val>
            <c:numRef>
              <c:f>万得!$F$4033:$F$4042</c:f>
              <c:numCache>
                <c:formatCode>#,##0.0000_ </c:formatCode>
                <c:ptCount val="10"/>
                <c:pt idx="0">
                  <c:v>-35.973300000000002</c:v>
                </c:pt>
                <c:pt idx="1">
                  <c:v>-37.227899999999998</c:v>
                </c:pt>
                <c:pt idx="2">
                  <c:v>-37.701999999999998</c:v>
                </c:pt>
                <c:pt idx="3">
                  <c:v>-38.507300000000001</c:v>
                </c:pt>
                <c:pt idx="4">
                  <c:v>-38.863599999999998</c:v>
                </c:pt>
                <c:pt idx="5">
                  <c:v>-39.4621</c:v>
                </c:pt>
                <c:pt idx="6">
                  <c:v>-42.317</c:v>
                </c:pt>
                <c:pt idx="7">
                  <c:v>-47.660699999999999</c:v>
                </c:pt>
                <c:pt idx="8">
                  <c:v>-48.094499999999996</c:v>
                </c:pt>
                <c:pt idx="9">
                  <c:v>-75.675700000000006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67-46A7-A614-4A15A8C9F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1273856"/>
        <c:axId val="611272544"/>
      </c:barChart>
      <c:catAx>
        <c:axId val="61127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11272544"/>
        <c:crosses val="autoZero"/>
        <c:auto val="1"/>
        <c:lblAlgn val="ctr"/>
        <c:lblOffset val="100"/>
        <c:noMultiLvlLbl val="0"/>
      </c:catAx>
      <c:valAx>
        <c:axId val="611272544"/>
        <c:scaling>
          <c:orientation val="minMax"/>
        </c:scaling>
        <c:delete val="1"/>
        <c:axPos val="b"/>
        <c:numFmt formatCode="#,##0.0000_ " sourceLinked="1"/>
        <c:majorTickMark val="none"/>
        <c:minorTickMark val="none"/>
        <c:tickLblPos val="nextTo"/>
        <c:crossAx val="61127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mkt_cap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Sheet1!$A$5:$A$27</c:f>
              <c:numCache>
                <c:formatCode>yyyy\-mm\-dd</c:formatCode>
                <c:ptCount val="21"/>
                <c:pt idx="0">
                  <c:v>44076</c:v>
                </c:pt>
                <c:pt idx="1">
                  <c:v>44077</c:v>
                </c:pt>
                <c:pt idx="2">
                  <c:v>44078</c:v>
                </c:pt>
                <c:pt idx="3">
                  <c:v>44081</c:v>
                </c:pt>
                <c:pt idx="4">
                  <c:v>44082</c:v>
                </c:pt>
                <c:pt idx="5">
                  <c:v>44083</c:v>
                </c:pt>
                <c:pt idx="6">
                  <c:v>44084</c:v>
                </c:pt>
                <c:pt idx="7">
                  <c:v>44085</c:v>
                </c:pt>
                <c:pt idx="8">
                  <c:v>44088</c:v>
                </c:pt>
                <c:pt idx="9">
                  <c:v>44089</c:v>
                </c:pt>
                <c:pt idx="10">
                  <c:v>44090</c:v>
                </c:pt>
                <c:pt idx="11">
                  <c:v>44091</c:v>
                </c:pt>
                <c:pt idx="12">
                  <c:v>44092</c:v>
                </c:pt>
                <c:pt idx="13">
                  <c:v>44095</c:v>
                </c:pt>
                <c:pt idx="14">
                  <c:v>44096</c:v>
                </c:pt>
                <c:pt idx="15">
                  <c:v>44097</c:v>
                </c:pt>
                <c:pt idx="16">
                  <c:v>44098</c:v>
                </c:pt>
                <c:pt idx="17">
                  <c:v>44099</c:v>
                </c:pt>
                <c:pt idx="18">
                  <c:v>44102</c:v>
                </c:pt>
                <c:pt idx="19">
                  <c:v>44103</c:v>
                </c:pt>
                <c:pt idx="20">
                  <c:v>44104</c:v>
                </c:pt>
              </c:numCache>
            </c:numRef>
          </c:cat>
          <c:val>
            <c:numRef>
              <c:f>Sheet1!$B$5:$B$27</c:f>
            </c:numRef>
          </c:val>
          <c:smooth val="0"/>
          <c:extLst>
            <c:ext xmlns:c16="http://schemas.microsoft.com/office/drawing/2014/chart" uri="{C3380CC4-5D6E-409C-BE32-E72D297353CC}">
              <c16:uniqueId val="{00000000-4B31-4113-8D64-DBC9ED2F4C6F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比亚迪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Sheet1!$A$5:$A$27</c:f>
              <c:numCache>
                <c:formatCode>yyyy\-mm\-dd</c:formatCode>
                <c:ptCount val="21"/>
                <c:pt idx="0">
                  <c:v>44076</c:v>
                </c:pt>
                <c:pt idx="1">
                  <c:v>44077</c:v>
                </c:pt>
                <c:pt idx="2">
                  <c:v>44078</c:v>
                </c:pt>
                <c:pt idx="3">
                  <c:v>44081</c:v>
                </c:pt>
                <c:pt idx="4">
                  <c:v>44082</c:v>
                </c:pt>
                <c:pt idx="5">
                  <c:v>44083</c:v>
                </c:pt>
                <c:pt idx="6">
                  <c:v>44084</c:v>
                </c:pt>
                <c:pt idx="7">
                  <c:v>44085</c:v>
                </c:pt>
                <c:pt idx="8">
                  <c:v>44088</c:v>
                </c:pt>
                <c:pt idx="9">
                  <c:v>44089</c:v>
                </c:pt>
                <c:pt idx="10">
                  <c:v>44090</c:v>
                </c:pt>
                <c:pt idx="11">
                  <c:v>44091</c:v>
                </c:pt>
                <c:pt idx="12">
                  <c:v>44092</c:v>
                </c:pt>
                <c:pt idx="13">
                  <c:v>44095</c:v>
                </c:pt>
                <c:pt idx="14">
                  <c:v>44096</c:v>
                </c:pt>
                <c:pt idx="15">
                  <c:v>44097</c:v>
                </c:pt>
                <c:pt idx="16">
                  <c:v>44098</c:v>
                </c:pt>
                <c:pt idx="17">
                  <c:v>44099</c:v>
                </c:pt>
                <c:pt idx="18">
                  <c:v>44102</c:v>
                </c:pt>
                <c:pt idx="19">
                  <c:v>44103</c:v>
                </c:pt>
                <c:pt idx="20">
                  <c:v>44104</c:v>
                </c:pt>
              </c:numCache>
            </c:numRef>
          </c:cat>
          <c:val>
            <c:numRef>
              <c:f>Sheet1!$C$5:$C$27</c:f>
              <c:numCache>
                <c:formatCode>0.00%</c:formatCode>
                <c:ptCount val="21"/>
                <c:pt idx="0">
                  <c:v>8.5561497326203106E-3</c:v>
                </c:pt>
                <c:pt idx="1">
                  <c:v>-9.732620320855534E-3</c:v>
                </c:pt>
                <c:pt idx="2">
                  <c:v>-3.7433155080213942E-2</c:v>
                </c:pt>
                <c:pt idx="3">
                  <c:v>1.3262032085561426E-2</c:v>
                </c:pt>
                <c:pt idx="4">
                  <c:v>-2.673796791443861E-2</c:v>
                </c:pt>
                <c:pt idx="5">
                  <c:v>-8.0320855614973374E-2</c:v>
                </c:pt>
                <c:pt idx="6">
                  <c:v>-6.8556149732620253E-2</c:v>
                </c:pt>
                <c:pt idx="7">
                  <c:v>-2.4598930481283476E-2</c:v>
                </c:pt>
                <c:pt idx="8">
                  <c:v>-1.0695187165775333E-2</c:v>
                </c:pt>
                <c:pt idx="9">
                  <c:v>8.3422459893048195E-2</c:v>
                </c:pt>
                <c:pt idx="10">
                  <c:v>0.1272727272727272</c:v>
                </c:pt>
                <c:pt idx="11">
                  <c:v>0.24</c:v>
                </c:pt>
                <c:pt idx="12">
                  <c:v>0.23529411764705888</c:v>
                </c:pt>
                <c:pt idx="13">
                  <c:v>0.13122994652406406</c:v>
                </c:pt>
                <c:pt idx="14">
                  <c:v>0.1419251336898395</c:v>
                </c:pt>
                <c:pt idx="15">
                  <c:v>0.18074866310160442</c:v>
                </c:pt>
                <c:pt idx="16">
                  <c:v>0.13796791443850265</c:v>
                </c:pt>
                <c:pt idx="17">
                  <c:v>0.12395721925133696</c:v>
                </c:pt>
                <c:pt idx="18">
                  <c:v>0.13796791443850265</c:v>
                </c:pt>
                <c:pt idx="19">
                  <c:v>0.15390374331550816</c:v>
                </c:pt>
                <c:pt idx="20">
                  <c:v>0.2432085561497328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31-4113-8D64-DBC9ED2F4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315304"/>
        <c:axId val="884316288"/>
      </c:lineChart>
      <c:dateAx>
        <c:axId val="884315304"/>
        <c:scaling>
          <c:orientation val="minMax"/>
        </c:scaling>
        <c:delete val="0"/>
        <c:axPos val="b"/>
        <c:numFmt formatCode="mm\-dd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84316288"/>
        <c:crosses val="autoZero"/>
        <c:auto val="1"/>
        <c:lblOffset val="100"/>
        <c:baseTimeUnit val="days"/>
        <c:majorUnit val="5"/>
        <c:majorTimeUnit val="days"/>
      </c:dateAx>
      <c:valAx>
        <c:axId val="88431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84315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万得!$B$2:$D$11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九鼎投资</c:v>
                </c:pt>
                <c:pt idx="3">
                  <c:v>*ST银亿</c:v>
                </c:pt>
                <c:pt idx="4">
                  <c:v>供销大集</c:v>
                </c:pt>
                <c:pt idx="5">
                  <c:v>国城矿业</c:v>
                </c:pt>
                <c:pt idx="6">
                  <c:v>希努尔</c:v>
                </c:pt>
                <c:pt idx="7">
                  <c:v>*ST新光</c:v>
                </c:pt>
                <c:pt idx="8">
                  <c:v>三六零</c:v>
                </c:pt>
                <c:pt idx="9">
                  <c:v>泛海控股</c:v>
                </c:pt>
              </c:strCache>
            </c:strRef>
          </c:cat>
          <c:val>
            <c:numRef>
              <c:f>万得!$E$2:$E$11</c:f>
              <c:numCache>
                <c:formatCode>0.00_ </c:formatCode>
                <c:ptCount val="10"/>
                <c:pt idx="0">
                  <c:v>76.36</c:v>
                </c:pt>
                <c:pt idx="1">
                  <c:v>75.09</c:v>
                </c:pt>
                <c:pt idx="2">
                  <c:v>73.52</c:v>
                </c:pt>
                <c:pt idx="3">
                  <c:v>72.94</c:v>
                </c:pt>
                <c:pt idx="4">
                  <c:v>71.06</c:v>
                </c:pt>
                <c:pt idx="5">
                  <c:v>70.87</c:v>
                </c:pt>
                <c:pt idx="6">
                  <c:v>68.5</c:v>
                </c:pt>
                <c:pt idx="7">
                  <c:v>67.88</c:v>
                </c:pt>
                <c:pt idx="8">
                  <c:v>67.83</c:v>
                </c:pt>
                <c:pt idx="9">
                  <c:v>67.14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7-48FA-B8A1-7C4BD0D40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87094064"/>
        <c:axId val="849420312"/>
      </c:barChart>
      <c:catAx>
        <c:axId val="68709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49420312"/>
        <c:crosses val="autoZero"/>
        <c:auto val="1"/>
        <c:lblAlgn val="ctr"/>
        <c:lblOffset val="100"/>
        <c:noMultiLvlLbl val="0"/>
      </c:catAx>
      <c:valAx>
        <c:axId val="84942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8709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万得!$B$2:$C$7</c:f>
              <c:strCache>
                <c:ptCount val="6"/>
                <c:pt idx="0">
                  <c:v>盈康生命</c:v>
                </c:pt>
                <c:pt idx="1">
                  <c:v>天房发展</c:v>
                </c:pt>
                <c:pt idx="2">
                  <c:v>三泰控股</c:v>
                </c:pt>
                <c:pt idx="3">
                  <c:v>创维数字</c:v>
                </c:pt>
                <c:pt idx="4">
                  <c:v>新奥股份</c:v>
                </c:pt>
                <c:pt idx="5">
                  <c:v>亚玛顿</c:v>
                </c:pt>
              </c:strCache>
            </c:strRef>
          </c:cat>
          <c:val>
            <c:numRef>
              <c:f>万得!$D$2:$D$7</c:f>
            </c:numRef>
          </c:val>
          <c:extLst>
            <c:ext xmlns:c16="http://schemas.microsoft.com/office/drawing/2014/chart" uri="{C3380CC4-5D6E-409C-BE32-E72D297353CC}">
              <c16:uniqueId val="{00000000-BD80-4B85-A141-E47302BC0B8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万得!$B$2:$C$7</c:f>
              <c:strCache>
                <c:ptCount val="6"/>
                <c:pt idx="0">
                  <c:v>盈康生命</c:v>
                </c:pt>
                <c:pt idx="1">
                  <c:v>天房发展</c:v>
                </c:pt>
                <c:pt idx="2">
                  <c:v>三泰控股</c:v>
                </c:pt>
                <c:pt idx="3">
                  <c:v>创维数字</c:v>
                </c:pt>
                <c:pt idx="4">
                  <c:v>新奥股份</c:v>
                </c:pt>
                <c:pt idx="5">
                  <c:v>亚玛顿</c:v>
                </c:pt>
              </c:strCache>
            </c:strRef>
          </c:cat>
          <c:val>
            <c:numRef>
              <c:f>万得!$E$2:$E$7</c:f>
            </c:numRef>
          </c:val>
          <c:extLst>
            <c:ext xmlns:c16="http://schemas.microsoft.com/office/drawing/2014/chart" uri="{C3380CC4-5D6E-409C-BE32-E72D297353CC}">
              <c16:uniqueId val="{00000001-BD80-4B85-A141-E47302BC0B8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万得!$B$2:$C$7</c:f>
              <c:strCache>
                <c:ptCount val="6"/>
                <c:pt idx="0">
                  <c:v>盈康生命</c:v>
                </c:pt>
                <c:pt idx="1">
                  <c:v>天房发展</c:v>
                </c:pt>
                <c:pt idx="2">
                  <c:v>三泰控股</c:v>
                </c:pt>
                <c:pt idx="3">
                  <c:v>创维数字</c:v>
                </c:pt>
                <c:pt idx="4">
                  <c:v>新奥股份</c:v>
                </c:pt>
                <c:pt idx="5">
                  <c:v>亚玛顿</c:v>
                </c:pt>
              </c:strCache>
            </c:strRef>
          </c:cat>
          <c:val>
            <c:numRef>
              <c:f>万得!$F$2:$F$7</c:f>
            </c:numRef>
          </c:val>
          <c:extLst>
            <c:ext xmlns:c16="http://schemas.microsoft.com/office/drawing/2014/chart" uri="{C3380CC4-5D6E-409C-BE32-E72D297353CC}">
              <c16:uniqueId val="{00000002-BD80-4B85-A141-E47302BC0B8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万得!$B$2:$C$7</c:f>
              <c:strCache>
                <c:ptCount val="6"/>
                <c:pt idx="0">
                  <c:v>盈康生命</c:v>
                </c:pt>
                <c:pt idx="1">
                  <c:v>天房发展</c:v>
                </c:pt>
                <c:pt idx="2">
                  <c:v>三泰控股</c:v>
                </c:pt>
                <c:pt idx="3">
                  <c:v>创维数字</c:v>
                </c:pt>
                <c:pt idx="4">
                  <c:v>新奥股份</c:v>
                </c:pt>
                <c:pt idx="5">
                  <c:v>亚玛顿</c:v>
                </c:pt>
              </c:strCache>
            </c:strRef>
          </c:cat>
          <c:val>
            <c:numRef>
              <c:f>万得!$G$2:$G$7</c:f>
            </c:numRef>
          </c:val>
          <c:extLst>
            <c:ext xmlns:c16="http://schemas.microsoft.com/office/drawing/2014/chart" uri="{C3380CC4-5D6E-409C-BE32-E72D297353CC}">
              <c16:uniqueId val="{00000003-BD80-4B85-A141-E47302BC0B85}"/>
            </c:ext>
          </c:extLst>
        </c:ser>
        <c:ser>
          <c:idx val="4"/>
          <c:order val="4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万得!$B$2:$C$7</c:f>
              <c:strCache>
                <c:ptCount val="6"/>
                <c:pt idx="0">
                  <c:v>盈康生命</c:v>
                </c:pt>
                <c:pt idx="1">
                  <c:v>天房发展</c:v>
                </c:pt>
                <c:pt idx="2">
                  <c:v>三泰控股</c:v>
                </c:pt>
                <c:pt idx="3">
                  <c:v>创维数字</c:v>
                </c:pt>
                <c:pt idx="4">
                  <c:v>新奥股份</c:v>
                </c:pt>
                <c:pt idx="5">
                  <c:v>亚玛顿</c:v>
                </c:pt>
              </c:strCache>
            </c:strRef>
          </c:cat>
          <c:val>
            <c:numRef>
              <c:f>万得!$H$2:$H$7</c:f>
              <c:numCache>
                <c:formatCode>#,##0.00_ </c:formatCode>
                <c:ptCount val="6"/>
                <c:pt idx="0">
                  <c:v>-79</c:v>
                </c:pt>
                <c:pt idx="1">
                  <c:v>-72.849999999999994</c:v>
                </c:pt>
                <c:pt idx="2">
                  <c:v>-68.694299999999998</c:v>
                </c:pt>
                <c:pt idx="3">
                  <c:v>-65.785599999999988</c:v>
                </c:pt>
                <c:pt idx="4">
                  <c:v>-64.261899999999997</c:v>
                </c:pt>
                <c:pt idx="5">
                  <c:v>-55.555599999999998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0-4B85-A141-E47302BC0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32378288"/>
        <c:axId val="932378944"/>
      </c:barChart>
      <c:catAx>
        <c:axId val="93237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32378944"/>
        <c:crosses val="autoZero"/>
        <c:auto val="1"/>
        <c:lblAlgn val="ctr"/>
        <c:lblOffset val="100"/>
        <c:noMultiLvlLbl val="0"/>
      </c:catAx>
      <c:valAx>
        <c:axId val="93237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3237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万得!$B$2:$C$8</c:f>
              <c:strCache>
                <c:ptCount val="7"/>
                <c:pt idx="0">
                  <c:v>华资实业</c:v>
                </c:pt>
                <c:pt idx="1">
                  <c:v>ST明科</c:v>
                </c:pt>
                <c:pt idx="2">
                  <c:v>宋都股份</c:v>
                </c:pt>
                <c:pt idx="3">
                  <c:v>中潜股份</c:v>
                </c:pt>
                <c:pt idx="4">
                  <c:v>吉鑫科技</c:v>
                </c:pt>
                <c:pt idx="5">
                  <c:v>ST冠福</c:v>
                </c:pt>
                <c:pt idx="6">
                  <c:v>威尔药业</c:v>
                </c:pt>
              </c:strCache>
            </c:strRef>
          </c:cat>
          <c:val>
            <c:numRef>
              <c:f>万得!$D$2:$D$8</c:f>
            </c:numRef>
          </c:val>
          <c:extLst>
            <c:ext xmlns:c16="http://schemas.microsoft.com/office/drawing/2014/chart" uri="{C3380CC4-5D6E-409C-BE32-E72D297353CC}">
              <c16:uniqueId val="{00000000-0B62-4AA7-97B0-2F5C5EFCB3C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万得!$B$2:$C$8</c:f>
              <c:strCache>
                <c:ptCount val="7"/>
                <c:pt idx="0">
                  <c:v>华资实业</c:v>
                </c:pt>
                <c:pt idx="1">
                  <c:v>ST明科</c:v>
                </c:pt>
                <c:pt idx="2">
                  <c:v>宋都股份</c:v>
                </c:pt>
                <c:pt idx="3">
                  <c:v>中潜股份</c:v>
                </c:pt>
                <c:pt idx="4">
                  <c:v>吉鑫科技</c:v>
                </c:pt>
                <c:pt idx="5">
                  <c:v>ST冠福</c:v>
                </c:pt>
                <c:pt idx="6">
                  <c:v>威尔药业</c:v>
                </c:pt>
              </c:strCache>
            </c:strRef>
          </c:cat>
          <c:val>
            <c:numRef>
              <c:f>万得!$E$2:$E$8</c:f>
            </c:numRef>
          </c:val>
          <c:extLst>
            <c:ext xmlns:c16="http://schemas.microsoft.com/office/drawing/2014/chart" uri="{C3380CC4-5D6E-409C-BE32-E72D297353CC}">
              <c16:uniqueId val="{00000001-0B62-4AA7-97B0-2F5C5EFCB3C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万得!$B$2:$C$8</c:f>
              <c:strCache>
                <c:ptCount val="7"/>
                <c:pt idx="0">
                  <c:v>华资实业</c:v>
                </c:pt>
                <c:pt idx="1">
                  <c:v>ST明科</c:v>
                </c:pt>
                <c:pt idx="2">
                  <c:v>宋都股份</c:v>
                </c:pt>
                <c:pt idx="3">
                  <c:v>中潜股份</c:v>
                </c:pt>
                <c:pt idx="4">
                  <c:v>吉鑫科技</c:v>
                </c:pt>
                <c:pt idx="5">
                  <c:v>ST冠福</c:v>
                </c:pt>
                <c:pt idx="6">
                  <c:v>威尔药业</c:v>
                </c:pt>
              </c:strCache>
            </c:strRef>
          </c:cat>
          <c:val>
            <c:numRef>
              <c:f>万得!$F$2:$F$8</c:f>
            </c:numRef>
          </c:val>
          <c:extLst>
            <c:ext xmlns:c16="http://schemas.microsoft.com/office/drawing/2014/chart" uri="{C3380CC4-5D6E-409C-BE32-E72D297353CC}">
              <c16:uniqueId val="{00000002-0B62-4AA7-97B0-2F5C5EFCB3C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万得!$B$2:$C$8</c:f>
              <c:strCache>
                <c:ptCount val="7"/>
                <c:pt idx="0">
                  <c:v>华资实业</c:v>
                </c:pt>
                <c:pt idx="1">
                  <c:v>ST明科</c:v>
                </c:pt>
                <c:pt idx="2">
                  <c:v>宋都股份</c:v>
                </c:pt>
                <c:pt idx="3">
                  <c:v>中潜股份</c:v>
                </c:pt>
                <c:pt idx="4">
                  <c:v>吉鑫科技</c:v>
                </c:pt>
                <c:pt idx="5">
                  <c:v>ST冠福</c:v>
                </c:pt>
                <c:pt idx="6">
                  <c:v>威尔药业</c:v>
                </c:pt>
              </c:strCache>
            </c:strRef>
          </c:cat>
          <c:val>
            <c:numRef>
              <c:f>万得!$G$2:$G$8</c:f>
            </c:numRef>
          </c:val>
          <c:extLst>
            <c:ext xmlns:c16="http://schemas.microsoft.com/office/drawing/2014/chart" uri="{C3380CC4-5D6E-409C-BE32-E72D297353CC}">
              <c16:uniqueId val="{00000003-0B62-4AA7-97B0-2F5C5EFCB3C3}"/>
            </c:ext>
          </c:extLst>
        </c:ser>
        <c:ser>
          <c:idx val="4"/>
          <c:order val="4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万得!$B$2:$C$8</c:f>
              <c:strCache>
                <c:ptCount val="7"/>
                <c:pt idx="0">
                  <c:v>华资实业</c:v>
                </c:pt>
                <c:pt idx="1">
                  <c:v>ST明科</c:v>
                </c:pt>
                <c:pt idx="2">
                  <c:v>宋都股份</c:v>
                </c:pt>
                <c:pt idx="3">
                  <c:v>中潜股份</c:v>
                </c:pt>
                <c:pt idx="4">
                  <c:v>吉鑫科技</c:v>
                </c:pt>
                <c:pt idx="5">
                  <c:v>ST冠福</c:v>
                </c:pt>
                <c:pt idx="6">
                  <c:v>威尔药业</c:v>
                </c:pt>
              </c:strCache>
            </c:strRef>
          </c:cat>
          <c:val>
            <c:numRef>
              <c:f>万得!$H$2:$H$8</c:f>
              <c:numCache>
                <c:formatCode>#,##0.00_ 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79.9328</c:v>
                </c:pt>
                <c:pt idx="3">
                  <c:v>75.1096</c:v>
                </c:pt>
                <c:pt idx="4">
                  <c:v>72.277900000000002</c:v>
                </c:pt>
                <c:pt idx="5">
                  <c:v>58.600699999999996</c:v>
                </c:pt>
                <c:pt idx="6">
                  <c:v>53.018099999999997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62-4AA7-97B0-2F5C5EFCB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32378288"/>
        <c:axId val="932378944"/>
      </c:barChart>
      <c:catAx>
        <c:axId val="93237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32378944"/>
        <c:crosses val="autoZero"/>
        <c:auto val="1"/>
        <c:lblAlgn val="ctr"/>
        <c:lblOffset val="100"/>
        <c:noMultiLvlLbl val="0"/>
      </c:catAx>
      <c:valAx>
        <c:axId val="93237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3237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Sheet1!$H$1:$H$2</c:f>
              <c:strCache>
                <c:ptCount val="2"/>
                <c:pt idx="0">
                  <c:v>PPI:全部工业品:当月同比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Sheet1!$G$3:$G$15</c:f>
              <c:numCache>
                <c:formatCode>yyyy\-mm;@</c:formatCode>
                <c:ptCount val="13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</c:numCache>
            </c:numRef>
          </c:cat>
          <c:val>
            <c:numRef>
              <c:f>Sheet1!$H$3:$H$15</c:f>
              <c:numCache>
                <c:formatCode>###,###,###,###,##0.00_ </c:formatCode>
                <c:ptCount val="13"/>
                <c:pt idx="0">
                  <c:v>-1.2</c:v>
                </c:pt>
                <c:pt idx="1">
                  <c:v>-1.6</c:v>
                </c:pt>
                <c:pt idx="2">
                  <c:v>-1.4</c:v>
                </c:pt>
                <c:pt idx="3">
                  <c:v>-0.5</c:v>
                </c:pt>
                <c:pt idx="4">
                  <c:v>0.1</c:v>
                </c:pt>
                <c:pt idx="5">
                  <c:v>-0.4</c:v>
                </c:pt>
                <c:pt idx="6">
                  <c:v>-1.5</c:v>
                </c:pt>
                <c:pt idx="7">
                  <c:v>-3.1</c:v>
                </c:pt>
                <c:pt idx="8">
                  <c:v>-3.7</c:v>
                </c:pt>
                <c:pt idx="9">
                  <c:v>-3</c:v>
                </c:pt>
                <c:pt idx="10">
                  <c:v>-2.4</c:v>
                </c:pt>
                <c:pt idx="11">
                  <c:v>-2</c:v>
                </c:pt>
                <c:pt idx="12" formatCode="0.00_ ">
                  <c:v>-2.1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5-4E3D-97D4-92B3E0F2B79D}"/>
            </c:ext>
          </c:extLst>
        </c:ser>
        <c:ser>
          <c:idx val="1"/>
          <c:order val="1"/>
          <c:tx>
            <c:strRef>
              <c:f>Sheet1!$I$1:$I$2</c:f>
              <c:strCache>
                <c:ptCount val="2"/>
                <c:pt idx="0">
                  <c:v>PPI:全部工业品:环比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Sheet1!$G$3:$G$15</c:f>
              <c:numCache>
                <c:formatCode>yyyy\-mm;@</c:formatCode>
                <c:ptCount val="13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</c:numCache>
            </c:numRef>
          </c:cat>
          <c:val>
            <c:numRef>
              <c:f>Sheet1!$I$3:$I$15</c:f>
              <c:numCache>
                <c:formatCode>###,###,###,###,##0.00_ 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-0.1</c:v>
                </c:pt>
                <c:pt idx="3">
                  <c:v>0</c:v>
                </c:pt>
                <c:pt idx="4">
                  <c:v>0</c:v>
                </c:pt>
                <c:pt idx="5">
                  <c:v>-0.5</c:v>
                </c:pt>
                <c:pt idx="6">
                  <c:v>-1</c:v>
                </c:pt>
                <c:pt idx="7">
                  <c:v>-1.3</c:v>
                </c:pt>
                <c:pt idx="8">
                  <c:v>-0.4</c:v>
                </c:pt>
                <c:pt idx="9">
                  <c:v>0.4</c:v>
                </c:pt>
                <c:pt idx="10">
                  <c:v>0.4</c:v>
                </c:pt>
                <c:pt idx="11">
                  <c:v>0.3</c:v>
                </c:pt>
                <c:pt idx="12" formatCode="0.00_ 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5-4E3D-97D4-92B3E0F2B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2658704"/>
        <c:axId val="862666576"/>
      </c:lineChart>
      <c:dateAx>
        <c:axId val="862658704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2666576"/>
        <c:crosses val="autoZero"/>
        <c:auto val="1"/>
        <c:lblOffset val="100"/>
        <c:baseTimeUnit val="months"/>
      </c:dateAx>
      <c:valAx>
        <c:axId val="86266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#,##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265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PMI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Sheet1!$A$3:$A$64</c:f>
              <c:numCache>
                <c:formatCode>yyyy\-mm;@</c:formatCode>
                <c:ptCount val="13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</c:numCache>
            </c:numRef>
          </c:cat>
          <c:val>
            <c:numRef>
              <c:f>Sheet1!$B$3:$B$64</c:f>
              <c:numCache>
                <c:formatCode>###,###,###,###,##0.00_ </c:formatCode>
                <c:ptCount val="13"/>
                <c:pt idx="0">
                  <c:v>49.8</c:v>
                </c:pt>
                <c:pt idx="1">
                  <c:v>49.3</c:v>
                </c:pt>
                <c:pt idx="2">
                  <c:v>50.2</c:v>
                </c:pt>
                <c:pt idx="3">
                  <c:v>50.2</c:v>
                </c:pt>
                <c:pt idx="4">
                  <c:v>50</c:v>
                </c:pt>
                <c:pt idx="5">
                  <c:v>35.700000000000003</c:v>
                </c:pt>
                <c:pt idx="6">
                  <c:v>52</c:v>
                </c:pt>
                <c:pt idx="7">
                  <c:v>50.8</c:v>
                </c:pt>
                <c:pt idx="8">
                  <c:v>50.6</c:v>
                </c:pt>
                <c:pt idx="9">
                  <c:v>50.9</c:v>
                </c:pt>
                <c:pt idx="10">
                  <c:v>51.1</c:v>
                </c:pt>
                <c:pt idx="11">
                  <c:v>51</c:v>
                </c:pt>
                <c:pt idx="12">
                  <c:v>51.5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71-4B5B-A898-D23B8C2743CC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财新中国PMI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Sheet1!$A$3:$A$64</c:f>
              <c:numCache>
                <c:formatCode>yyyy\-mm;@</c:formatCode>
                <c:ptCount val="13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</c:numCache>
            </c:numRef>
          </c:cat>
          <c:val>
            <c:numRef>
              <c:f>Sheet1!$C$3:$C$64</c:f>
              <c:numCache>
                <c:formatCode>###,###,###,###,##0.00_ </c:formatCode>
                <c:ptCount val="13"/>
                <c:pt idx="0">
                  <c:v>51.4</c:v>
                </c:pt>
                <c:pt idx="1">
                  <c:v>51.7</c:v>
                </c:pt>
                <c:pt idx="2">
                  <c:v>51.8</c:v>
                </c:pt>
                <c:pt idx="3">
                  <c:v>51.5</c:v>
                </c:pt>
                <c:pt idx="4">
                  <c:v>51.1</c:v>
                </c:pt>
                <c:pt idx="5">
                  <c:v>40.299999999999997</c:v>
                </c:pt>
                <c:pt idx="6">
                  <c:v>50.1</c:v>
                </c:pt>
                <c:pt idx="7">
                  <c:v>49.4</c:v>
                </c:pt>
                <c:pt idx="8">
                  <c:v>50.7</c:v>
                </c:pt>
                <c:pt idx="9">
                  <c:v>51.2</c:v>
                </c:pt>
                <c:pt idx="10">
                  <c:v>52.8</c:v>
                </c:pt>
                <c:pt idx="11">
                  <c:v>53.1</c:v>
                </c:pt>
                <c:pt idx="1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71-4B5B-A898-D23B8C274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6420744"/>
        <c:axId val="586415824"/>
      </c:lineChart>
      <c:dateAx>
        <c:axId val="586420744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6415824"/>
        <c:crosses val="autoZero"/>
        <c:auto val="1"/>
        <c:lblOffset val="100"/>
        <c:baseTimeUnit val="months"/>
      </c:dateAx>
      <c:valAx>
        <c:axId val="58641582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#,##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642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Sheet1!$B$3:$B$4</c:f>
              <c:strCache>
                <c:ptCount val="2"/>
                <c:pt idx="0">
                  <c:v>上证指数</c:v>
                </c:pt>
                <c:pt idx="1">
                  <c:v>000001.SH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Sheet1!$B$5:$B$27</c:f>
            </c:numRef>
          </c:val>
          <c:smooth val="0"/>
          <c:extLst>
            <c:ext xmlns:c16="http://schemas.microsoft.com/office/drawing/2014/chart" uri="{C3380CC4-5D6E-409C-BE32-E72D297353CC}">
              <c16:uniqueId val="{00000000-8C4F-44F8-953E-2C294B2A9F09}"/>
            </c:ext>
          </c:extLst>
        </c:ser>
        <c:ser>
          <c:idx val="1"/>
          <c:order val="1"/>
          <c:tx>
            <c:strRef>
              <c:f>Sheet1!$C$3:$C$4</c:f>
              <c:strCache>
                <c:ptCount val="2"/>
                <c:pt idx="0">
                  <c:v>深证成指</c:v>
                </c:pt>
                <c:pt idx="1">
                  <c:v>399001.SZ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Sheet1!$C$5:$C$27</c:f>
            </c:numRef>
          </c:val>
          <c:smooth val="0"/>
          <c:extLst>
            <c:ext xmlns:c16="http://schemas.microsoft.com/office/drawing/2014/chart" uri="{C3380CC4-5D6E-409C-BE32-E72D297353CC}">
              <c16:uniqueId val="{00000001-8C4F-44F8-953E-2C294B2A9F09}"/>
            </c:ext>
          </c:extLst>
        </c:ser>
        <c:ser>
          <c:idx val="2"/>
          <c:order val="2"/>
          <c:tx>
            <c:strRef>
              <c:f>Sheet1!$D$3:$D$4</c:f>
              <c:strCache>
                <c:ptCount val="2"/>
                <c:pt idx="0">
                  <c:v>中小板指</c:v>
                </c:pt>
                <c:pt idx="1">
                  <c:v>399005.SZ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Sheet1!$D$5:$D$27</c:f>
            </c:numRef>
          </c:val>
          <c:smooth val="0"/>
          <c:extLst>
            <c:ext xmlns:c16="http://schemas.microsoft.com/office/drawing/2014/chart" uri="{C3380CC4-5D6E-409C-BE32-E72D297353CC}">
              <c16:uniqueId val="{00000002-8C4F-44F8-953E-2C294B2A9F09}"/>
            </c:ext>
          </c:extLst>
        </c:ser>
        <c:ser>
          <c:idx val="3"/>
          <c:order val="3"/>
          <c:tx>
            <c:strRef>
              <c:f>Sheet1!$E$3:$E$4</c:f>
              <c:strCache>
                <c:ptCount val="2"/>
                <c:pt idx="0">
                  <c:v>创业板指</c:v>
                </c:pt>
                <c:pt idx="1">
                  <c:v>399006.SZ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Sheet1!$E$5:$E$27</c:f>
            </c:numRef>
          </c:val>
          <c:smooth val="0"/>
          <c:extLst>
            <c:ext xmlns:c16="http://schemas.microsoft.com/office/drawing/2014/chart" uri="{C3380CC4-5D6E-409C-BE32-E72D297353CC}">
              <c16:uniqueId val="{00000003-8C4F-44F8-953E-2C294B2A9F09}"/>
            </c:ext>
          </c:extLst>
        </c:ser>
        <c:ser>
          <c:idx val="4"/>
          <c:order val="4"/>
          <c:tx>
            <c:strRef>
              <c:f>Sheet1!$F$3:$F$4</c:f>
              <c:strCache>
                <c:ptCount val="2"/>
                <c:pt idx="0">
                  <c:v>科创50</c:v>
                </c:pt>
                <c:pt idx="1">
                  <c:v>000688.SH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Sheet1!$F$5:$F$27</c:f>
            </c:numRef>
          </c:val>
          <c:smooth val="0"/>
          <c:extLst>
            <c:ext xmlns:c16="http://schemas.microsoft.com/office/drawing/2014/chart" uri="{C3380CC4-5D6E-409C-BE32-E72D297353CC}">
              <c16:uniqueId val="{00000004-8C4F-44F8-953E-2C294B2A9F09}"/>
            </c:ext>
          </c:extLst>
        </c:ser>
        <c:ser>
          <c:idx val="5"/>
          <c:order val="5"/>
          <c:tx>
            <c:strRef>
              <c:f>Sheet1!$G$3:$G$4</c:f>
              <c:strCache>
                <c:ptCount val="2"/>
                <c:pt idx="0">
                  <c:v>上证指数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Sheet1!$G$5:$G$27</c:f>
              <c:numCache>
                <c:formatCode>0.00%</c:formatCode>
                <c:ptCount val="22"/>
                <c:pt idx="0">
                  <c:v>4.3965600384607839E-3</c:v>
                </c:pt>
                <c:pt idx="1">
                  <c:v>2.6870042870679178E-3</c:v>
                </c:pt>
                <c:pt idx="2">
                  <c:v>-3.1501519210820339E-3</c:v>
                </c:pt>
                <c:pt idx="3">
                  <c:v>-1.187123924459843E-2</c:v>
                </c:pt>
                <c:pt idx="4">
                  <c:v>-3.0358242206452002E-2</c:v>
                </c:pt>
                <c:pt idx="5">
                  <c:v>-2.3341586472802489E-2</c:v>
                </c:pt>
                <c:pt idx="6">
                  <c:v>-4.1537984687886276E-2</c:v>
                </c:pt>
                <c:pt idx="7">
                  <c:v>-4.7370252328143514E-2</c:v>
                </c:pt>
                <c:pt idx="8">
                  <c:v>-3.9854020294918913E-2</c:v>
                </c:pt>
                <c:pt idx="9">
                  <c:v>-3.4415429616033832E-2</c:v>
                </c:pt>
                <c:pt idx="10">
                  <c:v>-2.944861518798525E-2</c:v>
                </c:pt>
                <c:pt idx="11">
                  <c:v>-3.291039858761613E-2</c:v>
                </c:pt>
                <c:pt idx="12">
                  <c:v>-3.6882919535203174E-2</c:v>
                </c:pt>
                <c:pt idx="13">
                  <c:v>-1.695914880020255E-2</c:v>
                </c:pt>
                <c:pt idx="14">
                  <c:v>-2.3189010145986955E-2</c:v>
                </c:pt>
                <c:pt idx="15">
                  <c:v>-3.5744266055890095E-2</c:v>
                </c:pt>
                <c:pt idx="16">
                  <c:v>-3.4151358602222848E-2</c:v>
                </c:pt>
                <c:pt idx="17">
                  <c:v>-5.0800201138064494E-2</c:v>
                </c:pt>
                <c:pt idx="18">
                  <c:v>-5.1907049476871636E-2</c:v>
                </c:pt>
                <c:pt idx="19">
                  <c:v>-5.2461666339044255E-2</c:v>
                </c:pt>
                <c:pt idx="20">
                  <c:v>-5.0451846501913034E-2</c:v>
                </c:pt>
                <c:pt idx="21">
                  <c:v>-5.2309266707453839E-2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4F-44F8-953E-2C294B2A9F09}"/>
            </c:ext>
          </c:extLst>
        </c:ser>
        <c:ser>
          <c:idx val="6"/>
          <c:order val="6"/>
          <c:tx>
            <c:strRef>
              <c:f>Sheet1!$H$3:$H$4</c:f>
              <c:strCache>
                <c:ptCount val="2"/>
                <c:pt idx="0">
                  <c:v>深证成指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Sheet1!$H$5:$H$27</c:f>
              <c:numCache>
                <c:formatCode>0.00%</c:formatCode>
                <c:ptCount val="22"/>
                <c:pt idx="0">
                  <c:v>6.645477988088011E-3</c:v>
                </c:pt>
                <c:pt idx="1">
                  <c:v>9.3905481053309092E-3</c:v>
                </c:pt>
                <c:pt idx="2">
                  <c:v>1.0281774808234001E-3</c:v>
                </c:pt>
                <c:pt idx="3">
                  <c:v>-7.3825205888800038E-3</c:v>
                </c:pt>
                <c:pt idx="4">
                  <c:v>-3.446623408866667E-2</c:v>
                </c:pt>
                <c:pt idx="5">
                  <c:v>-3.3790529329656871E-2</c:v>
                </c:pt>
                <c:pt idx="6">
                  <c:v>-6.5159395020338295E-2</c:v>
                </c:pt>
                <c:pt idx="7">
                  <c:v>-7.3801830785212075E-2</c:v>
                </c:pt>
                <c:pt idx="8">
                  <c:v>-5.925755932024912E-2</c:v>
                </c:pt>
                <c:pt idx="9">
                  <c:v>-5.3512538875101323E-2</c:v>
                </c:pt>
                <c:pt idx="10">
                  <c:v>-4.468386546121883E-2</c:v>
                </c:pt>
                <c:pt idx="11">
                  <c:v>-5.4290887667959753E-2</c:v>
                </c:pt>
                <c:pt idx="12">
                  <c:v>-5.4006853993215587E-2</c:v>
                </c:pt>
                <c:pt idx="13">
                  <c:v>-3.7296794867722749E-2</c:v>
                </c:pt>
                <c:pt idx="14">
                  <c:v>-4.4244535622531389E-2</c:v>
                </c:pt>
                <c:pt idx="15">
                  <c:v>-5.3407801548394196E-2</c:v>
                </c:pt>
                <c:pt idx="16">
                  <c:v>-4.7110391645063476E-2</c:v>
                </c:pt>
                <c:pt idx="17">
                  <c:v>-6.8440609770976546E-2</c:v>
                </c:pt>
                <c:pt idx="18">
                  <c:v>-6.8617427602121861E-2</c:v>
                </c:pt>
                <c:pt idx="19">
                  <c:v>-7.2487191991398747E-2</c:v>
                </c:pt>
                <c:pt idx="20">
                  <c:v>-6.232871067885648E-2</c:v>
                </c:pt>
                <c:pt idx="21">
                  <c:v>-6.1837884382173192E-2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4F-44F8-953E-2C294B2A9F09}"/>
            </c:ext>
          </c:extLst>
        </c:ser>
        <c:ser>
          <c:idx val="7"/>
          <c:order val="7"/>
          <c:tx>
            <c:strRef>
              <c:f>Sheet1!$I$3:$I$4</c:f>
              <c:strCache>
                <c:ptCount val="2"/>
                <c:pt idx="0">
                  <c:v>中小板指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Sheet1!$I$5:$I$27</c:f>
              <c:numCache>
                <c:formatCode>0.00%</c:formatCode>
                <c:ptCount val="22"/>
                <c:pt idx="0">
                  <c:v>9.1871105216114746E-3</c:v>
                </c:pt>
                <c:pt idx="1">
                  <c:v>1.2372200078361262E-2</c:v>
                </c:pt>
                <c:pt idx="2">
                  <c:v>5.314126120572471E-4</c:v>
                </c:pt>
                <c:pt idx="3">
                  <c:v>-7.6907532719979743E-3</c:v>
                </c:pt>
                <c:pt idx="4">
                  <c:v>-3.7793080592937289E-2</c:v>
                </c:pt>
                <c:pt idx="5">
                  <c:v>-4.2074659916572554E-2</c:v>
                </c:pt>
                <c:pt idx="6">
                  <c:v>-7.2997486737622741E-2</c:v>
                </c:pt>
                <c:pt idx="7">
                  <c:v>-7.6585993736996816E-2</c:v>
                </c:pt>
                <c:pt idx="8">
                  <c:v>-5.917171461861459E-2</c:v>
                </c:pt>
                <c:pt idx="9">
                  <c:v>-5.5020336901024813E-2</c:v>
                </c:pt>
                <c:pt idx="10">
                  <c:v>-4.3069435140211887E-2</c:v>
                </c:pt>
                <c:pt idx="11">
                  <c:v>-5.2655932534595884E-2</c:v>
                </c:pt>
                <c:pt idx="12">
                  <c:v>-5.1729993764085824E-2</c:v>
                </c:pt>
                <c:pt idx="13">
                  <c:v>-3.5660930987359563E-2</c:v>
                </c:pt>
                <c:pt idx="14">
                  <c:v>-4.5026959487748375E-2</c:v>
                </c:pt>
                <c:pt idx="15">
                  <c:v>-5.3866665472423692E-2</c:v>
                </c:pt>
                <c:pt idx="16">
                  <c:v>-4.6793266610835715E-2</c:v>
                </c:pt>
                <c:pt idx="17">
                  <c:v>-6.6248466826935526E-2</c:v>
                </c:pt>
                <c:pt idx="18">
                  <c:v>-6.5100387950540406E-2</c:v>
                </c:pt>
                <c:pt idx="19">
                  <c:v>-6.659770642006424E-2</c:v>
                </c:pt>
                <c:pt idx="20">
                  <c:v>-5.5573693726718276E-2</c:v>
                </c:pt>
                <c:pt idx="21">
                  <c:v>-5.2768493570694908E-2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4F-44F8-953E-2C294B2A9F09}"/>
            </c:ext>
          </c:extLst>
        </c:ser>
        <c:ser>
          <c:idx val="8"/>
          <c:order val="8"/>
          <c:tx>
            <c:strRef>
              <c:f>Sheet1!$J$3:$J$4</c:f>
              <c:strCache>
                <c:ptCount val="2"/>
                <c:pt idx="0">
                  <c:v>创业板指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Sheet1!$J$5:$J$27</c:f>
              <c:numCache>
                <c:formatCode>0.00%</c:formatCode>
                <c:ptCount val="22"/>
                <c:pt idx="0">
                  <c:v>8.1039443635764208E-3</c:v>
                </c:pt>
                <c:pt idx="1">
                  <c:v>1.5957440959678548E-2</c:v>
                </c:pt>
                <c:pt idx="2">
                  <c:v>6.8318397732460845E-3</c:v>
                </c:pt>
                <c:pt idx="3">
                  <c:v>1.4079027724600568E-3</c:v>
                </c:pt>
                <c:pt idx="4">
                  <c:v>-3.1928809938037261E-2</c:v>
                </c:pt>
                <c:pt idx="5">
                  <c:v>-2.8473415114260714E-2</c:v>
                </c:pt>
                <c:pt idx="6">
                  <c:v>-7.5107830354093519E-2</c:v>
                </c:pt>
                <c:pt idx="7">
                  <c:v>-8.9902355059356509E-2</c:v>
                </c:pt>
                <c:pt idx="8">
                  <c:v>-7.0261466296357211E-2</c:v>
                </c:pt>
                <c:pt idx="9">
                  <c:v>-5.707269553417138E-2</c:v>
                </c:pt>
                <c:pt idx="10">
                  <c:v>-4.8806526405654194E-2</c:v>
                </c:pt>
                <c:pt idx="11">
                  <c:v>-6.3597459148204916E-2</c:v>
                </c:pt>
                <c:pt idx="12">
                  <c:v>-6.2673261803427693E-2</c:v>
                </c:pt>
                <c:pt idx="13">
                  <c:v>-4.8466426181097866E-2</c:v>
                </c:pt>
                <c:pt idx="14">
                  <c:v>-5.8312215891326846E-2</c:v>
                </c:pt>
                <c:pt idx="15">
                  <c:v>-6.3324579940119752E-2</c:v>
                </c:pt>
                <c:pt idx="16">
                  <c:v>-4.7072598038040647E-2</c:v>
                </c:pt>
                <c:pt idx="17">
                  <c:v>-7.0536214791160012E-2</c:v>
                </c:pt>
                <c:pt idx="18">
                  <c:v>-6.8865732213901798E-2</c:v>
                </c:pt>
                <c:pt idx="19">
                  <c:v>-7.5895753031891444E-2</c:v>
                </c:pt>
                <c:pt idx="20">
                  <c:v>-6.0452732446353186E-2</c:v>
                </c:pt>
                <c:pt idx="21">
                  <c:v>-5.6282060557999003E-2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C4F-44F8-953E-2C294B2A9F09}"/>
            </c:ext>
          </c:extLst>
        </c:ser>
        <c:ser>
          <c:idx val="9"/>
          <c:order val="9"/>
          <c:tx>
            <c:strRef>
              <c:f>Sheet1!$K$3:$K$4</c:f>
              <c:strCache>
                <c:ptCount val="2"/>
                <c:pt idx="0">
                  <c:v>科创50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Sheet1!$K$5:$K$27</c:f>
              <c:numCache>
                <c:formatCode>0.00%</c:formatCode>
                <c:ptCount val="22"/>
                <c:pt idx="0">
                  <c:v>2.3994623518033276E-3</c:v>
                </c:pt>
                <c:pt idx="1">
                  <c:v>-1.9877244489752144E-4</c:v>
                </c:pt>
                <c:pt idx="2">
                  <c:v>-1.4819191904642648E-2</c:v>
                </c:pt>
                <c:pt idx="3">
                  <c:v>-2.3152879477781441E-2</c:v>
                </c:pt>
                <c:pt idx="4">
                  <c:v>-4.6750098630901182E-2</c:v>
                </c:pt>
                <c:pt idx="5">
                  <c:v>-5.524250905770689E-2</c:v>
                </c:pt>
                <c:pt idx="6">
                  <c:v>-8.7938433238912261E-2</c:v>
                </c:pt>
                <c:pt idx="7">
                  <c:v>-0.10050810284032408</c:v>
                </c:pt>
                <c:pt idx="8">
                  <c:v>-7.7796822802691401E-2</c:v>
                </c:pt>
                <c:pt idx="9">
                  <c:v>-5.2813325693463975E-2</c:v>
                </c:pt>
                <c:pt idx="10">
                  <c:v>-4.1196906625783347E-2</c:v>
                </c:pt>
                <c:pt idx="11">
                  <c:v>-5.1687580867677885E-2</c:v>
                </c:pt>
                <c:pt idx="12">
                  <c:v>-2.7855966212197547E-2</c:v>
                </c:pt>
                <c:pt idx="13">
                  <c:v>-1.3586437381585825E-2</c:v>
                </c:pt>
                <c:pt idx="14">
                  <c:v>-1.7909334049073355E-2</c:v>
                </c:pt>
                <c:pt idx="15">
                  <c:v>-2.3291507273392242E-2</c:v>
                </c:pt>
                <c:pt idx="16">
                  <c:v>4.6935310424722765E-4</c:v>
                </c:pt>
                <c:pt idx="17">
                  <c:v>-1.9890734878380889E-2</c:v>
                </c:pt>
                <c:pt idx="18">
                  <c:v>-4.1603093795791413E-2</c:v>
                </c:pt>
                <c:pt idx="19">
                  <c:v>-5.9219573991795449E-2</c:v>
                </c:pt>
                <c:pt idx="20">
                  <c:v>-2.3378211125284598E-2</c:v>
                </c:pt>
                <c:pt idx="21">
                  <c:v>-3.1192307949036158E-3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C4F-44F8-953E-2C294B2A9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7293592"/>
        <c:axId val="1457295888"/>
      </c:lineChart>
      <c:dateAx>
        <c:axId val="145729359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7295888"/>
        <c:crosses val="autoZero"/>
        <c:auto val="1"/>
        <c:lblOffset val="100"/>
        <c:baseTimeUnit val="days"/>
        <c:majorUnit val="5"/>
        <c:majorTimeUnit val="days"/>
      </c:dateAx>
      <c:valAx>
        <c:axId val="14572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729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万得!$B$2</c:f>
              <c:strCache>
                <c:ptCount val="1"/>
                <c:pt idx="0">
                  <c:v>全部A股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万得!$A$3:$A$25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万得!$B$3:$B$25</c:f>
            </c:numRef>
          </c:val>
          <c:smooth val="0"/>
          <c:extLst>
            <c:ext xmlns:c16="http://schemas.microsoft.com/office/drawing/2014/chart" uri="{C3380CC4-5D6E-409C-BE32-E72D297353CC}">
              <c16:uniqueId val="{00000000-140A-46BF-8DA5-6D2C52DB147E}"/>
            </c:ext>
          </c:extLst>
        </c:ser>
        <c:ser>
          <c:idx val="1"/>
          <c:order val="1"/>
          <c:tx>
            <c:strRef>
              <c:f>万得!$C$2</c:f>
              <c:strCache>
                <c:ptCount val="1"/>
                <c:pt idx="0">
                  <c:v>上证A股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万得!$A$3:$A$25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万得!$C$3:$C$25</c:f>
            </c:numRef>
          </c:val>
          <c:smooth val="0"/>
          <c:extLst>
            <c:ext xmlns:c16="http://schemas.microsoft.com/office/drawing/2014/chart" uri="{C3380CC4-5D6E-409C-BE32-E72D297353CC}">
              <c16:uniqueId val="{00000001-140A-46BF-8DA5-6D2C52DB147E}"/>
            </c:ext>
          </c:extLst>
        </c:ser>
        <c:ser>
          <c:idx val="2"/>
          <c:order val="2"/>
          <c:tx>
            <c:strRef>
              <c:f>万得!$D$2</c:f>
              <c:strCache>
                <c:ptCount val="1"/>
                <c:pt idx="0">
                  <c:v>深证A股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万得!$A$3:$A$25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万得!$D$3:$D$25</c:f>
            </c:numRef>
          </c:val>
          <c:smooth val="0"/>
          <c:extLst>
            <c:ext xmlns:c16="http://schemas.microsoft.com/office/drawing/2014/chart" uri="{C3380CC4-5D6E-409C-BE32-E72D297353CC}">
              <c16:uniqueId val="{00000002-140A-46BF-8DA5-6D2C52DB147E}"/>
            </c:ext>
          </c:extLst>
        </c:ser>
        <c:ser>
          <c:idx val="3"/>
          <c:order val="3"/>
          <c:tx>
            <c:strRef>
              <c:f>万得!$E$2</c:f>
              <c:strCache>
                <c:ptCount val="1"/>
                <c:pt idx="0">
                  <c:v>全部A股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万得!$A$3:$A$25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万得!$E$3:$E$25</c:f>
              <c:numCache>
                <c:formatCode>0.00%</c:formatCode>
                <c:ptCount val="22"/>
                <c:pt idx="0">
                  <c:v>5.0899460788542683E-3</c:v>
                </c:pt>
                <c:pt idx="1">
                  <c:v>5.2624102773963788E-3</c:v>
                </c:pt>
                <c:pt idx="2">
                  <c:v>-1.0686594984122832E-3</c:v>
                </c:pt>
                <c:pt idx="3">
                  <c:v>-7.172056687009265E-3</c:v>
                </c:pt>
                <c:pt idx="4">
                  <c:v>-2.7086518528185333E-2</c:v>
                </c:pt>
                <c:pt idx="5">
                  <c:v>-2.0935113676898043E-2</c:v>
                </c:pt>
                <c:pt idx="6">
                  <c:v>-4.4514438867187645E-2</c:v>
                </c:pt>
                <c:pt idx="7">
                  <c:v>-5.6560588950358981E-2</c:v>
                </c:pt>
                <c:pt idx="8">
                  <c:v>-4.5248696365005947E-2</c:v>
                </c:pt>
                <c:pt idx="9">
                  <c:v>-3.7602054717314259E-2</c:v>
                </c:pt>
                <c:pt idx="10">
                  <c:v>-3.1613138507673666E-2</c:v>
                </c:pt>
                <c:pt idx="11">
                  <c:v>-3.688982706224786E-2</c:v>
                </c:pt>
                <c:pt idx="12">
                  <c:v>-3.6870109024181974E-2</c:v>
                </c:pt>
                <c:pt idx="13">
                  <c:v>-1.9863885104807855E-2</c:v>
                </c:pt>
                <c:pt idx="14">
                  <c:v>-2.5644410831500042E-2</c:v>
                </c:pt>
                <c:pt idx="15">
                  <c:v>-3.6412478689462069E-2</c:v>
                </c:pt>
                <c:pt idx="16">
                  <c:v>-3.182745309954893E-2</c:v>
                </c:pt>
                <c:pt idx="17">
                  <c:v>-5.1383165841050182E-2</c:v>
                </c:pt>
                <c:pt idx="18">
                  <c:v>-5.3036498950283395E-2</c:v>
                </c:pt>
                <c:pt idx="19">
                  <c:v>-5.5475271679300442E-2</c:v>
                </c:pt>
                <c:pt idx="20">
                  <c:v>-5.0659682346347323E-2</c:v>
                </c:pt>
                <c:pt idx="21">
                  <c:v>-5.0707960246066386E-2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0A-46BF-8DA5-6D2C52DB147E}"/>
            </c:ext>
          </c:extLst>
        </c:ser>
        <c:ser>
          <c:idx val="4"/>
          <c:order val="4"/>
          <c:tx>
            <c:strRef>
              <c:f>万得!$F$2</c:f>
              <c:strCache>
                <c:ptCount val="1"/>
                <c:pt idx="0">
                  <c:v>上证A股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万得!$A$3:$A$25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万得!$F$3:$F$25</c:f>
              <c:numCache>
                <c:formatCode>0.00%</c:formatCode>
                <c:ptCount val="22"/>
                <c:pt idx="0">
                  <c:v>3.3920517673393658E-3</c:v>
                </c:pt>
                <c:pt idx="1">
                  <c:v>8.0142339175814925E-4</c:v>
                </c:pt>
                <c:pt idx="2">
                  <c:v>-3.9024277630173021E-3</c:v>
                </c:pt>
                <c:pt idx="3">
                  <c:v>-1.0975232207411145E-2</c:v>
                </c:pt>
                <c:pt idx="4">
                  <c:v>-2.9521798492106122E-2</c:v>
                </c:pt>
                <c:pt idx="5">
                  <c:v>-2.1581681161953803E-2</c:v>
                </c:pt>
                <c:pt idx="6">
                  <c:v>-3.9739121719915782E-2</c:v>
                </c:pt>
                <c:pt idx="7">
                  <c:v>-4.6706713419221835E-2</c:v>
                </c:pt>
                <c:pt idx="8">
                  <c:v>-3.8471111061003538E-2</c:v>
                </c:pt>
                <c:pt idx="9">
                  <c:v>-3.3008891996941792E-2</c:v>
                </c:pt>
                <c:pt idx="10">
                  <c:v>-2.7972081233977764E-2</c:v>
                </c:pt>
                <c:pt idx="11">
                  <c:v>-3.1488182059684067E-2</c:v>
                </c:pt>
                <c:pt idx="12">
                  <c:v>-3.3539672889404293E-2</c:v>
                </c:pt>
                <c:pt idx="13">
                  <c:v>-1.4401642851264662E-2</c:v>
                </c:pt>
                <c:pt idx="14">
                  <c:v>-2.0672716139493175E-2</c:v>
                </c:pt>
                <c:pt idx="15">
                  <c:v>-3.1943490637200034E-2</c:v>
                </c:pt>
                <c:pt idx="16">
                  <c:v>-2.9782644286981075E-2</c:v>
                </c:pt>
                <c:pt idx="17">
                  <c:v>-4.6963228103918953E-2</c:v>
                </c:pt>
                <c:pt idx="18">
                  <c:v>-4.8549533209782614E-2</c:v>
                </c:pt>
                <c:pt idx="19">
                  <c:v>-4.8805577767051966E-2</c:v>
                </c:pt>
                <c:pt idx="20">
                  <c:v>-4.7103170204003009E-2</c:v>
                </c:pt>
                <c:pt idx="21">
                  <c:v>-4.7885662823160535E-2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0A-46BF-8DA5-6D2C52DB147E}"/>
            </c:ext>
          </c:extLst>
        </c:ser>
        <c:ser>
          <c:idx val="5"/>
          <c:order val="5"/>
          <c:tx>
            <c:strRef>
              <c:f>万得!$G$2</c:f>
              <c:strCache>
                <c:ptCount val="1"/>
                <c:pt idx="0">
                  <c:v>深证A股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万得!$A$3:$A$25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万得!$G$3:$G$25</c:f>
              <c:numCache>
                <c:formatCode>0.00%</c:formatCode>
                <c:ptCount val="22"/>
                <c:pt idx="0">
                  <c:v>7.5355989798191469E-3</c:v>
                </c:pt>
                <c:pt idx="1">
                  <c:v>1.168803137996921E-2</c:v>
                </c:pt>
                <c:pt idx="2">
                  <c:v>3.0131102148012179E-3</c:v>
                </c:pt>
                <c:pt idx="3">
                  <c:v>-1.6939493741737754E-3</c:v>
                </c:pt>
                <c:pt idx="4">
                  <c:v>-2.357873275610467E-2</c:v>
                </c:pt>
                <c:pt idx="5">
                  <c:v>-2.0003795611473474E-2</c:v>
                </c:pt>
                <c:pt idx="6">
                  <c:v>-5.1392822377274827E-2</c:v>
                </c:pt>
                <c:pt idx="7">
                  <c:v>-7.0754145707651261E-2</c:v>
                </c:pt>
                <c:pt idx="8">
                  <c:v>-5.5011153926581735E-2</c:v>
                </c:pt>
                <c:pt idx="9">
                  <c:v>-4.4218062354217658E-2</c:v>
                </c:pt>
                <c:pt idx="10">
                  <c:v>-3.6857730131277688E-2</c:v>
                </c:pt>
                <c:pt idx="11">
                  <c:v>-4.4670375404301521E-2</c:v>
                </c:pt>
                <c:pt idx="12">
                  <c:v>-4.1667280873583401E-2</c:v>
                </c:pt>
                <c:pt idx="13">
                  <c:v>-2.7731717938980549E-2</c:v>
                </c:pt>
                <c:pt idx="14">
                  <c:v>-3.2805657243425435E-2</c:v>
                </c:pt>
                <c:pt idx="15">
                  <c:v>-4.2849624700391331E-2</c:v>
                </c:pt>
                <c:pt idx="16">
                  <c:v>-3.4772802860382646E-2</c:v>
                </c:pt>
                <c:pt idx="17">
                  <c:v>-5.7749659606616488E-2</c:v>
                </c:pt>
                <c:pt idx="18">
                  <c:v>-5.9499540086189517E-2</c:v>
                </c:pt>
                <c:pt idx="19">
                  <c:v>-6.5082322103081514E-2</c:v>
                </c:pt>
                <c:pt idx="20">
                  <c:v>-5.5782494867256949E-2</c:v>
                </c:pt>
                <c:pt idx="21">
                  <c:v>-5.477320731878732E-2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0A-46BF-8DA5-6D2C52DB1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230184"/>
        <c:axId val="884232152"/>
      </c:lineChart>
      <c:dateAx>
        <c:axId val="884230184"/>
        <c:scaling>
          <c:orientation val="minMax"/>
        </c:scaling>
        <c:delete val="0"/>
        <c:axPos val="b"/>
        <c:numFmt formatCode="mm\-dd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84232152"/>
        <c:crosses val="autoZero"/>
        <c:auto val="0"/>
        <c:lblOffset val="100"/>
        <c:baseTimeUnit val="days"/>
        <c:majorUnit val="1"/>
        <c:majorTimeUnit val="days"/>
      </c:dateAx>
      <c:valAx>
        <c:axId val="88423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8423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830009.XI</c:v>
                </c:pt>
              </c:strCache>
            </c:strRef>
          </c:tx>
          <c:spPr>
            <a:ln w="285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Sheet1!$B$5:$B$27</c:f>
            </c:numRef>
          </c:val>
          <c:smooth val="0"/>
          <c:extLst>
            <c:ext xmlns:c16="http://schemas.microsoft.com/office/drawing/2014/chart" uri="{C3380CC4-5D6E-409C-BE32-E72D297353CC}">
              <c16:uniqueId val="{00000000-99FE-4512-AAB0-72BCD33734AB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富时中国A50</c:v>
                </c:pt>
              </c:strCache>
            </c:strRef>
          </c:tx>
          <c:spPr>
            <a:ln w="28575" cap="rnd">
              <a:solidFill>
                <a:srgbClr val="5C8AE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Sheet1!$A$5:$A$27</c:f>
              <c:numCache>
                <c:formatCode>yyyy\-mm\-dd</c:formatCode>
                <c:ptCount val="22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44081</c:v>
                </c:pt>
                <c:pt idx="5">
                  <c:v>44082</c:v>
                </c:pt>
                <c:pt idx="6">
                  <c:v>44083</c:v>
                </c:pt>
                <c:pt idx="7">
                  <c:v>44084</c:v>
                </c:pt>
                <c:pt idx="8">
                  <c:v>44085</c:v>
                </c:pt>
                <c:pt idx="9">
                  <c:v>44088</c:v>
                </c:pt>
                <c:pt idx="10">
                  <c:v>44089</c:v>
                </c:pt>
                <c:pt idx="11">
                  <c:v>44090</c:v>
                </c:pt>
                <c:pt idx="12">
                  <c:v>44091</c:v>
                </c:pt>
                <c:pt idx="13">
                  <c:v>44092</c:v>
                </c:pt>
                <c:pt idx="14">
                  <c:v>44095</c:v>
                </c:pt>
                <c:pt idx="15">
                  <c:v>44096</c:v>
                </c:pt>
                <c:pt idx="16">
                  <c:v>44097</c:v>
                </c:pt>
                <c:pt idx="17">
                  <c:v>44098</c:v>
                </c:pt>
                <c:pt idx="18">
                  <c:v>44099</c:v>
                </c:pt>
                <c:pt idx="19">
                  <c:v>44102</c:v>
                </c:pt>
                <c:pt idx="20">
                  <c:v>44103</c:v>
                </c:pt>
                <c:pt idx="21">
                  <c:v>44104</c:v>
                </c:pt>
              </c:numCache>
            </c:numRef>
          </c:cat>
          <c:val>
            <c:numRef>
              <c:f>Sheet1!$C$5:$C$27</c:f>
              <c:numCache>
                <c:formatCode>0.00%</c:formatCode>
                <c:ptCount val="22"/>
                <c:pt idx="0">
                  <c:v>2.5708428396653549E-3</c:v>
                </c:pt>
                <c:pt idx="1">
                  <c:v>9.6653008070513025E-4</c:v>
                </c:pt>
                <c:pt idx="2">
                  <c:v>-1.5992257585354386E-3</c:v>
                </c:pt>
                <c:pt idx="3">
                  <c:v>-1.2309269277823942E-2</c:v>
                </c:pt>
                <c:pt idx="4">
                  <c:v>-2.644795108340392E-2</c:v>
                </c:pt>
                <c:pt idx="5">
                  <c:v>-1.9424711121963423E-2</c:v>
                </c:pt>
                <c:pt idx="6">
                  <c:v>-3.4202447355904386E-2</c:v>
                </c:pt>
                <c:pt idx="7">
                  <c:v>-2.9074750927741699E-2</c:v>
                </c:pt>
                <c:pt idx="8">
                  <c:v>-2.3640562723987069E-2</c:v>
                </c:pt>
                <c:pt idx="9">
                  <c:v>-1.5927398329937836E-2</c:v>
                </c:pt>
                <c:pt idx="10">
                  <c:v>-9.5800935499378292E-3</c:v>
                </c:pt>
                <c:pt idx="11">
                  <c:v>-1.7772071858968008E-2</c:v>
                </c:pt>
                <c:pt idx="12">
                  <c:v>-2.86048392635041E-2</c:v>
                </c:pt>
                <c:pt idx="13">
                  <c:v>-3.0184988770447507E-3</c:v>
                </c:pt>
                <c:pt idx="14">
                  <c:v>-1.4153942806854225E-2</c:v>
                </c:pt>
                <c:pt idx="15">
                  <c:v>-2.3536279215279343E-2</c:v>
                </c:pt>
                <c:pt idx="16">
                  <c:v>-2.3215162313466098E-2</c:v>
                </c:pt>
                <c:pt idx="17">
                  <c:v>-3.9571140429190299E-2</c:v>
                </c:pt>
                <c:pt idx="18">
                  <c:v>-3.812388880834483E-2</c:v>
                </c:pt>
                <c:pt idx="19">
                  <c:v>-3.1458010626743915E-2</c:v>
                </c:pt>
                <c:pt idx="20">
                  <c:v>-3.4113424848471019E-2</c:v>
                </c:pt>
                <c:pt idx="21">
                  <c:v>-3.2880463120518733E-2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FE-4512-AAB0-72BCD3373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425952"/>
        <c:axId val="1445293784"/>
      </c:lineChart>
      <c:catAx>
        <c:axId val="1426425952"/>
        <c:scaling>
          <c:orientation val="minMax"/>
        </c:scaling>
        <c:delete val="0"/>
        <c:axPos val="b"/>
        <c:numFmt formatCode="mm\-dd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5293784"/>
        <c:crosses val="autoZero"/>
        <c:auto val="0"/>
        <c:lblAlgn val="ctr"/>
        <c:lblOffset val="100"/>
        <c:noMultiLvlLbl val="0"/>
      </c:catAx>
      <c:valAx>
        <c:axId val="144529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2642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总成交额(万元)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Sheet1!$A$2:$A$244</c:f>
              <c:strCache>
                <c:ptCount val="22"/>
                <c:pt idx="0">
                  <c:v>2020-09-01</c:v>
                </c:pt>
                <c:pt idx="1">
                  <c:v>2020-09-02</c:v>
                </c:pt>
                <c:pt idx="2">
                  <c:v>2020-09-03</c:v>
                </c:pt>
                <c:pt idx="3">
                  <c:v>2020-09-04</c:v>
                </c:pt>
                <c:pt idx="4">
                  <c:v>2020-09-07</c:v>
                </c:pt>
                <c:pt idx="5">
                  <c:v>2020-09-08</c:v>
                </c:pt>
                <c:pt idx="6">
                  <c:v>2020-09-09</c:v>
                </c:pt>
                <c:pt idx="7">
                  <c:v>2020-09-10</c:v>
                </c:pt>
                <c:pt idx="8">
                  <c:v>2020-09-11</c:v>
                </c:pt>
                <c:pt idx="9">
                  <c:v>2020-09-14</c:v>
                </c:pt>
                <c:pt idx="10">
                  <c:v>2020-09-15</c:v>
                </c:pt>
                <c:pt idx="11">
                  <c:v>2020-09-16</c:v>
                </c:pt>
                <c:pt idx="12">
                  <c:v>2020-09-17</c:v>
                </c:pt>
                <c:pt idx="13">
                  <c:v>2020-09-18</c:v>
                </c:pt>
                <c:pt idx="14">
                  <c:v>2020-09-21</c:v>
                </c:pt>
                <c:pt idx="15">
                  <c:v>2020-09-22</c:v>
                </c:pt>
                <c:pt idx="16">
                  <c:v>2020-09-23</c:v>
                </c:pt>
                <c:pt idx="17">
                  <c:v>2020-09-24</c:v>
                </c:pt>
                <c:pt idx="18">
                  <c:v>2020-09-25</c:v>
                </c:pt>
                <c:pt idx="19">
                  <c:v>2020-09-28</c:v>
                </c:pt>
                <c:pt idx="20">
                  <c:v>2020-09-29</c:v>
                </c:pt>
                <c:pt idx="21">
                  <c:v>2020-09-30</c:v>
                </c:pt>
              </c:strCache>
            </c:strRef>
          </c:cat>
          <c:val>
            <c:numRef>
              <c:f>Sheet1!$B$2:$B$244</c:f>
              <c:numCache>
                <c:formatCode>#,##0.00</c:formatCode>
                <c:ptCount val="22"/>
                <c:pt idx="0">
                  <c:v>439996.19000000024</c:v>
                </c:pt>
                <c:pt idx="1">
                  <c:v>504403.16999999987</c:v>
                </c:pt>
                <c:pt idx="2">
                  <c:v>708379.63000000047</c:v>
                </c:pt>
                <c:pt idx="3">
                  <c:v>314783.68999999983</c:v>
                </c:pt>
                <c:pt idx="4">
                  <c:v>260160.97999999992</c:v>
                </c:pt>
                <c:pt idx="5">
                  <c:v>384028.39</c:v>
                </c:pt>
                <c:pt idx="6">
                  <c:v>269752.94999999995</c:v>
                </c:pt>
                <c:pt idx="7">
                  <c:v>430355.59000000008</c:v>
                </c:pt>
                <c:pt idx="8">
                  <c:v>314246.27999999997</c:v>
                </c:pt>
                <c:pt idx="9">
                  <c:v>222141.5400000001</c:v>
                </c:pt>
                <c:pt idx="10">
                  <c:v>295192.98000000004</c:v>
                </c:pt>
                <c:pt idx="11">
                  <c:v>338908.35000000009</c:v>
                </c:pt>
                <c:pt idx="12">
                  <c:v>490743.67999999988</c:v>
                </c:pt>
                <c:pt idx="13">
                  <c:v>516687.33999999997</c:v>
                </c:pt>
                <c:pt idx="14">
                  <c:v>468556.87999999995</c:v>
                </c:pt>
                <c:pt idx="15">
                  <c:v>328559.47000000009</c:v>
                </c:pt>
                <c:pt idx="16">
                  <c:v>452342.79</c:v>
                </c:pt>
                <c:pt idx="17">
                  <c:v>347644.38000000006</c:v>
                </c:pt>
                <c:pt idx="18">
                  <c:v>574874.16</c:v>
                </c:pt>
                <c:pt idx="19">
                  <c:v>272971.83999999997</c:v>
                </c:pt>
                <c:pt idx="20">
                  <c:v>310416.03000000026</c:v>
                </c:pt>
                <c:pt idx="21">
                  <c:v>194107.77000000008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5-479C-BEB5-C0E1C01D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126760"/>
        <c:axId val="13981244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折价率(%)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Sheet1!$A$2:$A$244</c:f>
              <c:strCache>
                <c:ptCount val="22"/>
                <c:pt idx="0">
                  <c:v>2020-09-01</c:v>
                </c:pt>
                <c:pt idx="1">
                  <c:v>2020-09-02</c:v>
                </c:pt>
                <c:pt idx="2">
                  <c:v>2020-09-03</c:v>
                </c:pt>
                <c:pt idx="3">
                  <c:v>2020-09-04</c:v>
                </c:pt>
                <c:pt idx="4">
                  <c:v>2020-09-07</c:v>
                </c:pt>
                <c:pt idx="5">
                  <c:v>2020-09-08</c:v>
                </c:pt>
                <c:pt idx="6">
                  <c:v>2020-09-09</c:v>
                </c:pt>
                <c:pt idx="7">
                  <c:v>2020-09-10</c:v>
                </c:pt>
                <c:pt idx="8">
                  <c:v>2020-09-11</c:v>
                </c:pt>
                <c:pt idx="9">
                  <c:v>2020-09-14</c:v>
                </c:pt>
                <c:pt idx="10">
                  <c:v>2020-09-15</c:v>
                </c:pt>
                <c:pt idx="11">
                  <c:v>2020-09-16</c:v>
                </c:pt>
                <c:pt idx="12">
                  <c:v>2020-09-17</c:v>
                </c:pt>
                <c:pt idx="13">
                  <c:v>2020-09-18</c:v>
                </c:pt>
                <c:pt idx="14">
                  <c:v>2020-09-21</c:v>
                </c:pt>
                <c:pt idx="15">
                  <c:v>2020-09-22</c:v>
                </c:pt>
                <c:pt idx="16">
                  <c:v>2020-09-23</c:v>
                </c:pt>
                <c:pt idx="17">
                  <c:v>2020-09-24</c:v>
                </c:pt>
                <c:pt idx="18">
                  <c:v>2020-09-25</c:v>
                </c:pt>
                <c:pt idx="19">
                  <c:v>2020-09-28</c:v>
                </c:pt>
                <c:pt idx="20">
                  <c:v>2020-09-29</c:v>
                </c:pt>
                <c:pt idx="21">
                  <c:v>2020-09-30</c:v>
                </c:pt>
              </c:strCache>
            </c:strRef>
          </c:cat>
          <c:val>
            <c:numRef>
              <c:f>Sheet1!$C$2:$C$244</c:f>
              <c:numCache>
                <c:formatCode>#,##0.00</c:formatCode>
                <c:ptCount val="22"/>
                <c:pt idx="0">
                  <c:v>5.3177922439330274</c:v>
                </c:pt>
                <c:pt idx="1">
                  <c:v>5.4992184873508458</c:v>
                </c:pt>
                <c:pt idx="2">
                  <c:v>4.9053457711923549</c:v>
                </c:pt>
                <c:pt idx="3">
                  <c:v>1.6548351934832148</c:v>
                </c:pt>
                <c:pt idx="4">
                  <c:v>4.7230003027608571</c:v>
                </c:pt>
                <c:pt idx="5">
                  <c:v>2.3960577297633376</c:v>
                </c:pt>
                <c:pt idx="6">
                  <c:v>4.6105490363383881</c:v>
                </c:pt>
                <c:pt idx="7">
                  <c:v>6.0304166784800248</c:v>
                </c:pt>
                <c:pt idx="8">
                  <c:v>6.87252772377329</c:v>
                </c:pt>
                <c:pt idx="9">
                  <c:v>5.1313150421585307</c:v>
                </c:pt>
                <c:pt idx="10">
                  <c:v>5.5758189822768447</c:v>
                </c:pt>
                <c:pt idx="11">
                  <c:v>4.6741551734299298</c:v>
                </c:pt>
                <c:pt idx="12">
                  <c:v>5.7635977832455154</c:v>
                </c:pt>
                <c:pt idx="13">
                  <c:v>5.4097630039260416</c:v>
                </c:pt>
                <c:pt idx="14">
                  <c:v>5.7135786614465136</c:v>
                </c:pt>
                <c:pt idx="15">
                  <c:v>5.1844973745650549</c:v>
                </c:pt>
                <c:pt idx="16">
                  <c:v>5.7083127620919214</c:v>
                </c:pt>
                <c:pt idx="17">
                  <c:v>5.0856164695169337</c:v>
                </c:pt>
                <c:pt idx="18">
                  <c:v>7.6001706038886505</c:v>
                </c:pt>
                <c:pt idx="19">
                  <c:v>6.8763624789994093</c:v>
                </c:pt>
                <c:pt idx="20">
                  <c:v>4.2708949132853071</c:v>
                </c:pt>
                <c:pt idx="21">
                  <c:v>5.3860627152080909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A5-479C-BEB5-C0E1C01D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1743512"/>
        <c:axId val="1401737936"/>
      </c:lineChart>
      <c:catAx>
        <c:axId val="1398126760"/>
        <c:scaling>
          <c:orientation val="minMax"/>
        </c:scaling>
        <c:delete val="0"/>
        <c:axPos val="b"/>
        <c:numFmt formatCode="m&quot;月&quot;d&quot;日&quot;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98124464"/>
        <c:crosses val="autoZero"/>
        <c:auto val="0"/>
        <c:lblAlgn val="ctr"/>
        <c:lblOffset val="100"/>
        <c:noMultiLvlLbl val="0"/>
      </c:catAx>
      <c:valAx>
        <c:axId val="139812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98126760"/>
        <c:crosses val="autoZero"/>
        <c:crossBetween val="between"/>
      </c:valAx>
      <c:valAx>
        <c:axId val="1401737936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01743512"/>
        <c:crosses val="max"/>
        <c:crossBetween val="between"/>
      </c:valAx>
      <c:catAx>
        <c:axId val="1401743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1737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月成交量(手)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玉米2101</c:v>
                </c:pt>
                <c:pt idx="1">
                  <c:v>豆粕2101</c:v>
                </c:pt>
                <c:pt idx="2">
                  <c:v>豆油2101</c:v>
                </c:pt>
                <c:pt idx="3">
                  <c:v>棕榈油2101</c:v>
                </c:pt>
                <c:pt idx="4">
                  <c:v>甲醇2101</c:v>
                </c:pt>
                <c:pt idx="5">
                  <c:v>铁矿石2101</c:v>
                </c:pt>
                <c:pt idx="6">
                  <c:v>螺纹钢2101</c:v>
                </c:pt>
                <c:pt idx="7">
                  <c:v>玻璃2101</c:v>
                </c:pt>
                <c:pt idx="8">
                  <c:v>燃油2101</c:v>
                </c:pt>
                <c:pt idx="9">
                  <c:v>沪银2012</c:v>
                </c:pt>
              </c:strCache>
            </c:strRef>
          </c:cat>
          <c:val>
            <c:numRef>
              <c:f>Sheet1!$B$2:$B$11</c:f>
              <c:numCache>
                <c:formatCode>#,##0.0000_ </c:formatCode>
                <c:ptCount val="10"/>
                <c:pt idx="0">
                  <c:v>19235647</c:v>
                </c:pt>
                <c:pt idx="1">
                  <c:v>28236254</c:v>
                </c:pt>
                <c:pt idx="2">
                  <c:v>18497087</c:v>
                </c:pt>
                <c:pt idx="3">
                  <c:v>21614161</c:v>
                </c:pt>
                <c:pt idx="4">
                  <c:v>28008564</c:v>
                </c:pt>
                <c:pt idx="5">
                  <c:v>20140404</c:v>
                </c:pt>
                <c:pt idx="6">
                  <c:v>22685126</c:v>
                </c:pt>
                <c:pt idx="7">
                  <c:v>40977359</c:v>
                </c:pt>
                <c:pt idx="8">
                  <c:v>33551274</c:v>
                </c:pt>
                <c:pt idx="9">
                  <c:v>43435915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B-4831-9453-2272A7725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018904"/>
        <c:axId val="889019888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月涨跌幅(%)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Sheet1!$A$2:$A$11</c:f>
              <c:strCache>
                <c:ptCount val="10"/>
                <c:pt idx="0">
                  <c:v>玉米2101</c:v>
                </c:pt>
                <c:pt idx="1">
                  <c:v>豆粕2101</c:v>
                </c:pt>
                <c:pt idx="2">
                  <c:v>豆油2101</c:v>
                </c:pt>
                <c:pt idx="3">
                  <c:v>棕榈油2101</c:v>
                </c:pt>
                <c:pt idx="4">
                  <c:v>甲醇2101</c:v>
                </c:pt>
                <c:pt idx="5">
                  <c:v>铁矿石2101</c:v>
                </c:pt>
                <c:pt idx="6">
                  <c:v>螺纹钢2101</c:v>
                </c:pt>
                <c:pt idx="7">
                  <c:v>玻璃2101</c:v>
                </c:pt>
                <c:pt idx="8">
                  <c:v>燃油2101</c:v>
                </c:pt>
                <c:pt idx="9">
                  <c:v>沪银2012</c:v>
                </c:pt>
              </c:strCache>
            </c:strRef>
          </c:xVal>
          <c:yVal>
            <c:numRef>
              <c:f>Sheet1!$C$2:$C$11</c:f>
              <c:numCache>
                <c:formatCode>#,##0.0000_ </c:formatCode>
                <c:ptCount val="10"/>
                <c:pt idx="0">
                  <c:v>9.1069999999999993</c:v>
                </c:pt>
                <c:pt idx="1">
                  <c:v>3.8694000000000002</c:v>
                </c:pt>
                <c:pt idx="2">
                  <c:v>1.1990000000000001</c:v>
                </c:pt>
                <c:pt idx="3">
                  <c:v>-1.5448</c:v>
                </c:pt>
                <c:pt idx="4">
                  <c:v>-2.7890000000000001</c:v>
                </c:pt>
                <c:pt idx="5">
                  <c:v>-4.2037000000000004</c:v>
                </c:pt>
                <c:pt idx="6">
                  <c:v>-5.3695000000000004</c:v>
                </c:pt>
                <c:pt idx="7">
                  <c:v>-5.8377999999999997</c:v>
                </c:pt>
                <c:pt idx="8">
                  <c:v>-10.636200000000001</c:v>
                </c:pt>
                <c:pt idx="9">
                  <c:v>-17.731000000000002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9B-4831-9453-2272A7725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393872"/>
        <c:axId val="885391904"/>
      </c:scatterChart>
      <c:catAx>
        <c:axId val="88901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89019888"/>
        <c:crosses val="autoZero"/>
        <c:auto val="1"/>
        <c:lblAlgn val="ctr"/>
        <c:lblOffset val="100"/>
        <c:noMultiLvlLbl val="0"/>
      </c:catAx>
      <c:valAx>
        <c:axId val="88901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89018904"/>
        <c:crosses val="autoZero"/>
        <c:crossBetween val="between"/>
      </c:valAx>
      <c:valAx>
        <c:axId val="885391904"/>
        <c:scaling>
          <c:orientation val="minMax"/>
        </c:scaling>
        <c:delete val="0"/>
        <c:axPos val="r"/>
        <c:numFmt formatCode="#,##0_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85393872"/>
        <c:crosses val="max"/>
        <c:crossBetween val="midCat"/>
      </c:valAx>
      <c:valAx>
        <c:axId val="885393872"/>
        <c:scaling>
          <c:orientation val="minMax"/>
        </c:scaling>
        <c:delete val="1"/>
        <c:axPos val="t"/>
        <c:majorTickMark val="out"/>
        <c:minorTickMark val="none"/>
        <c:tickLblPos val="nextTo"/>
        <c:crossAx val="885391904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总市值</a:t>
            </a:r>
            <a:r>
              <a:rPr lang="en-US"/>
              <a:t>(</a:t>
            </a:r>
            <a:r>
              <a:rPr lang="zh-CN"/>
              <a:t>亿元</a:t>
            </a:r>
            <a:r>
              <a:rPr lang="en-US"/>
              <a:t>)</a:t>
            </a:r>
            <a:endParaRPr lang="zh-CN"/>
          </a:p>
        </c:rich>
      </c:tx>
      <c:layout>
        <c:manualLayout>
          <c:xMode val="edge"/>
          <c:yMode val="edge"/>
          <c:x val="0.893382318484709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万得!$B$2303:$C$2312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建设银行</c:v>
                </c:pt>
                <c:pt idx="3">
                  <c:v>中国平安</c:v>
                </c:pt>
                <c:pt idx="4">
                  <c:v>中国人寿</c:v>
                </c:pt>
                <c:pt idx="5">
                  <c:v>农业银行</c:v>
                </c:pt>
                <c:pt idx="6">
                  <c:v>中国银行</c:v>
                </c:pt>
                <c:pt idx="7">
                  <c:v>招商银行</c:v>
                </c:pt>
                <c:pt idx="8">
                  <c:v>中国石油</c:v>
                </c:pt>
                <c:pt idx="9">
                  <c:v>海天味业</c:v>
                </c:pt>
              </c:strCache>
            </c:strRef>
          </c:cat>
          <c:val>
            <c:numRef>
              <c:f>万得!$D$2303:$D$2312</c:f>
              <c:numCache>
                <c:formatCode>#,##0.0000_ </c:formatCode>
                <c:ptCount val="10"/>
                <c:pt idx="0">
                  <c:v>20959.6603</c:v>
                </c:pt>
                <c:pt idx="1">
                  <c:v>17535.1878</c:v>
                </c:pt>
                <c:pt idx="2">
                  <c:v>15375.6751</c:v>
                </c:pt>
                <c:pt idx="3">
                  <c:v>13940.5121</c:v>
                </c:pt>
                <c:pt idx="4">
                  <c:v>12558.008400000001</c:v>
                </c:pt>
                <c:pt idx="5">
                  <c:v>11094.4622</c:v>
                </c:pt>
                <c:pt idx="6">
                  <c:v>9420.4092999999993</c:v>
                </c:pt>
                <c:pt idx="7">
                  <c:v>9079.1443999999992</c:v>
                </c:pt>
                <c:pt idx="8">
                  <c:v>7522.1621999999998</c:v>
                </c:pt>
                <c:pt idx="9">
                  <c:v>5252.7583999999997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7-4987-8875-00C228A5E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07670056"/>
        <c:axId val="877485376"/>
      </c:barChart>
      <c:catAx>
        <c:axId val="60767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77485376"/>
        <c:crosses val="autoZero"/>
        <c:auto val="1"/>
        <c:lblAlgn val="ctr"/>
        <c:lblOffset val="100"/>
        <c:noMultiLvlLbl val="0"/>
      </c:catAx>
      <c:valAx>
        <c:axId val="87748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0767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自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月份接近高峰后，市场解禁规模呈现一个下降趋势。</a:t>
            </a: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大宗交易市场交易情绪升温，总成交额增加了</a:t>
            </a:r>
            <a:r>
              <a:rPr lang="en-US" altLang="zh-CN" dirty="0">
                <a:latin typeface="Arial" panose="020B0604020202020204" pitchFamily="34" charset="0"/>
              </a:rPr>
              <a:t>387.64</a:t>
            </a:r>
            <a:r>
              <a:rPr lang="zh-CN" altLang="en-US" dirty="0">
                <a:latin typeface="Arial" panose="020B0604020202020204" pitchFamily="34" charset="0"/>
              </a:rPr>
              <a:t>亿元，大宗市场平均折价率继续走高，但涨幅缩窄，环比上升</a:t>
            </a:r>
            <a:r>
              <a:rPr lang="en-US" altLang="zh-CN" dirty="0">
                <a:latin typeface="Arial" panose="020B0604020202020204" pitchFamily="34" charset="0"/>
              </a:rPr>
              <a:t>0.51%</a:t>
            </a:r>
            <a:r>
              <a:rPr lang="zh-CN" altLang="en-US" dirty="0">
                <a:latin typeface="Arial" panose="020B0604020202020204" pitchFamily="34" charset="0"/>
              </a:rPr>
              <a:t>。有抄底资金开始入市。</a:t>
            </a: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此处选出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月成交量前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的商品期货合约。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深市前十有所变化，比亚迪跻身前十，牧原股份受到行业周期影响掉出总市值前十。</a:t>
            </a: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EE980-A0B8-4EF9-B18B-052D2CC2DF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9</a:t>
            </a:r>
            <a:r>
              <a:rPr lang="zh-CN" altLang="en-US" dirty="0"/>
              <a:t>月份延续</a:t>
            </a:r>
            <a:r>
              <a:rPr lang="en-US" altLang="zh-CN" dirty="0"/>
              <a:t>8</a:t>
            </a:r>
            <a:r>
              <a:rPr lang="zh-CN" altLang="en-US" dirty="0"/>
              <a:t>月份的货币宽松趋势，央行进一步放水，本月净投放创今年新高，累计净投放自</a:t>
            </a:r>
            <a:r>
              <a:rPr lang="en-US" altLang="zh-CN" dirty="0"/>
              <a:t>2</a:t>
            </a:r>
            <a:r>
              <a:rPr lang="zh-CN" altLang="en-US" dirty="0"/>
              <a:t>月份以来终于实现扭负为正，在大盘高位震荡的情形下，货币政策变得宽松有意稳定市场波动。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富时中国</a:t>
            </a:r>
            <a:r>
              <a:rPr lang="en-US" altLang="zh-CN" dirty="0">
                <a:latin typeface="Arial" panose="020B0604020202020204" pitchFamily="34" charset="0"/>
              </a:rPr>
              <a:t>A50</a:t>
            </a:r>
            <a:r>
              <a:rPr lang="zh-CN" altLang="en-US" dirty="0">
                <a:latin typeface="Arial" panose="020B0604020202020204" pitchFamily="34" charset="0"/>
              </a:rPr>
              <a:t>本月波动较为剧烈，在月中经历两次反弹后，再次下挫，月末有企稳回升的迹象。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100" y="4181476"/>
            <a:ext cx="965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100" y="4181476"/>
            <a:ext cx="965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pic>
        <p:nvPicPr>
          <p:cNvPr id="2054" name="Picture 39" descr="招牌设计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111318" y="6524625"/>
            <a:ext cx="40216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5126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4102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615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103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3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4583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1703512" y="2179092"/>
            <a:ext cx="8370614" cy="2491740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私募股权投资市场（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二级市场（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2771480" y="5891753"/>
            <a:ext cx="855953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全年市场解禁市值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45803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月市场解禁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3936</a:t>
            </a:r>
            <a:r>
              <a:rPr 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09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209A3A-7404-413A-BED1-D9ACA075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33" y="1047627"/>
            <a:ext cx="9417534" cy="476274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1950556" y="5715174"/>
            <a:ext cx="21728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月大宗市场总成交额</a:t>
            </a:r>
            <a:r>
              <a:rPr 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843.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93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4207797" y="5715174"/>
            <a:ext cx="175158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上月增加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387.64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亿元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232622" y="5713812"/>
            <a:ext cx="19808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月大宗市场平均折价率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.20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8469885" y="5713813"/>
            <a:ext cx="151216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0.51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4324CF97-3555-40D7-85A3-9035C2EF3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769096"/>
              </p:ext>
            </p:extLst>
          </p:nvPr>
        </p:nvGraphicFramePr>
        <p:xfrm>
          <a:off x="1550701" y="1144187"/>
          <a:ext cx="9089011" cy="441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1096487" y="5623070"/>
            <a:ext cx="9997440" cy="8744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14954.24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14723.47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亿元，较上月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230.77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两融余额自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月份持续增长以来，首次出现下降，市场资金开始谨慎。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380FBE0-6837-4B08-A139-D1F901DFA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92" y="956790"/>
            <a:ext cx="8329409" cy="46662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501803" y="4884445"/>
            <a:ext cx="11186808" cy="152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强势上涨方面，今年玉米刚性需求强于往年，主要是上半年新冠疫情导致养殖存栏期延长，牲畜对饲料需求量较高，库存玉米不足，新粮需求量上升，带动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玉米价格走高。强势下跌方面，随着第二波全球疫情高峰到来，沪银不涨反跌，疫情驱动的避险逻辑似乎失效，不排除当前白银多头资金已经布局充分，价格上涨缺乏增量资金驱动；第二波疫情高峰的到来，也浇灭了燃油上涨的势头，而月末的特斯拉电池日带来的电池革新，更是对燃油市场造成沉重一击。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E7EBF17E-9BC7-4983-A2FB-0780DB826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741200"/>
              </p:ext>
            </p:extLst>
          </p:nvPr>
        </p:nvGraphicFramePr>
        <p:xfrm>
          <a:off x="1992314" y="989814"/>
          <a:ext cx="7904162" cy="381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48872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本月沪深两市市值前十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A095939C-097D-45E0-865D-0E0D73EA0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108500"/>
              </p:ext>
            </p:extLst>
          </p:nvPr>
        </p:nvGraphicFramePr>
        <p:xfrm>
          <a:off x="1241195" y="999929"/>
          <a:ext cx="9709609" cy="234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E3CCFF0E-E8C2-481A-A420-52CE201F2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17613"/>
              </p:ext>
            </p:extLst>
          </p:nvPr>
        </p:nvGraphicFramePr>
        <p:xfrm>
          <a:off x="1241195" y="3646504"/>
          <a:ext cx="9709609" cy="252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本月涨幅居前个股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7DF5E8-A7C0-43E1-B47C-4E95F96BAEC7}"/>
              </a:ext>
            </a:extLst>
          </p:cNvPr>
          <p:cNvSpPr txBox="1"/>
          <p:nvPr/>
        </p:nvSpPr>
        <p:spPr bwMode="auto">
          <a:xfrm>
            <a:off x="1546097" y="5559426"/>
            <a:ext cx="9098220" cy="787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新余国科是军工概念龙头，在军工概念反复炒作下，其月涨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197.43%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；江龙船艇、青岛中程也随着军工概念炒作，跃居涨幅榜前三。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0BDCC5C2-25E4-455E-8DBA-6F4AC229C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443159"/>
              </p:ext>
            </p:extLst>
          </p:nvPr>
        </p:nvGraphicFramePr>
        <p:xfrm>
          <a:off x="2348045" y="1084671"/>
          <a:ext cx="7494324" cy="425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上月涨幅居前个股的本月表现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4664FE-6EA0-41FC-8CA9-13F57EEDC4DD}"/>
              </a:ext>
            </a:extLst>
          </p:cNvPr>
          <p:cNvSpPr txBox="1"/>
          <p:nvPr/>
        </p:nvSpPr>
        <p:spPr bwMode="auto">
          <a:xfrm>
            <a:off x="1979613" y="5082369"/>
            <a:ext cx="8231187" cy="11568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月份涨幅居前的公司，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涨跌互现。天山生物尽管延续上涨，但是自停牌整顿后，持续下跌，利润回吐；名臣健康和乐歌股份也延续上涨，但具有半年报业绩支撑。而回调较大的渤海轮渡、吉林森工、有友食品等，一般为前期概念炒作，资金获利了结离场。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0BDCC5C2-25E4-455E-8DBA-6F4AC229C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311588"/>
              </p:ext>
            </p:extLst>
          </p:nvPr>
        </p:nvGraphicFramePr>
        <p:xfrm>
          <a:off x="1659894" y="1082903"/>
          <a:ext cx="8870623" cy="385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本月跌幅居前个股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B3B58A-A5F9-4D23-9B88-89F3FB9D1DA9}"/>
              </a:ext>
            </a:extLst>
          </p:cNvPr>
          <p:cNvSpPr txBox="1"/>
          <p:nvPr/>
        </p:nvSpPr>
        <p:spPr bwMode="auto">
          <a:xfrm>
            <a:off x="1468280" y="5483850"/>
            <a:ext cx="9253854" cy="787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暴风集团退市整理，月跌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75.68%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；新城市没有未披露的重大事项，前期被资金爆炒，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月份获利了结，月跌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48.09%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；宣亚国际在半年报业绩亏损披露后，多位股东一齐减持，月跌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47.66%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0BDCC5C2-25E4-455E-8DBA-6F4AC229C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641106"/>
              </p:ext>
            </p:extLst>
          </p:nvPr>
        </p:nvGraphicFramePr>
        <p:xfrm>
          <a:off x="1768046" y="911850"/>
          <a:ext cx="8654321" cy="45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4F8BC23-0666-4A4F-930A-348E3D63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14" y="1092824"/>
            <a:ext cx="6635818" cy="368656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月热门公司解读</a:t>
            </a:r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比亚迪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2B14BC-247A-41C9-AB4B-F78A4CABC30C}"/>
              </a:ext>
            </a:extLst>
          </p:cNvPr>
          <p:cNvSpPr txBox="1"/>
          <p:nvPr/>
        </p:nvSpPr>
        <p:spPr bwMode="auto">
          <a:xfrm>
            <a:off x="386499" y="4558871"/>
            <a:ext cx="11195901" cy="18955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比亚迪在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月份成功跻身深市市值前十，新能源板块表现较为强势。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上半年国内外疫情蔓延的情况下，汽车市场始终处于低迷状态。但是国产新能源车销量第一的比亚迪并没有明显受到疫情影响，上半年业绩依旧保持较快的增长。下半年在新能源车销量持续火爆和特斯拉电池日的催化下，比亚迪的股价于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月末创历史新高，跻身深市市值前十公司行列。从溢价协同端可以发现，自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年一季度以来，比亚迪的市值就开始快速增长，超越内在价值增速，到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年二季度，其长期溢价协同扭负为正，获得市场资金追捧。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5103F3C4-7B60-4562-AE4F-8BFFB1969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001847"/>
              </p:ext>
            </p:extLst>
          </p:nvPr>
        </p:nvGraphicFramePr>
        <p:xfrm>
          <a:off x="452487" y="980388"/>
          <a:ext cx="5307289" cy="327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E323D-399A-4056-A55B-5348A02F160D}"/>
              </a:ext>
            </a:extLst>
          </p:cNvPr>
          <p:cNvSpPr txBox="1"/>
          <p:nvPr/>
        </p:nvSpPr>
        <p:spPr bwMode="auto">
          <a:xfrm>
            <a:off x="1781666" y="886120"/>
            <a:ext cx="1593130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1934C2-369B-4133-B6A5-6543678C1A8D}"/>
              </a:ext>
            </a:extLst>
          </p:cNvPr>
          <p:cNvSpPr txBox="1"/>
          <p:nvPr/>
        </p:nvSpPr>
        <p:spPr bwMode="auto">
          <a:xfrm>
            <a:off x="1780872" y="5188630"/>
            <a:ext cx="8628669" cy="115685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pPr indent="457200" algn="l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同上个月相比，股权质押比例前十新晋泛海控股，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贵人脱离前十。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贵人在清偿债务时出现流动资金不足的问题引发债务违约，导致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66.30%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的股份被司法冻结。泛海控股主营业务为战略投资和资产管理等，使用股权质押的方式拓宽融资渠道，目前资信良好，风险可控。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9D798AEE-3CDD-45E9-8D9D-CE723A953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97011"/>
              </p:ext>
            </p:extLst>
          </p:nvPr>
        </p:nvGraphicFramePr>
        <p:xfrm>
          <a:off x="1781666" y="1193897"/>
          <a:ext cx="8628668" cy="394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279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524001" y="2565401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  <a:cs typeface="+mn-cs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  <a:cs typeface="+mn-cs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2020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月）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F050202020403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等线" panose="020F0502020204030204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1255420" y="154555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第一大股东累计质押数占持股比例变化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864025" y="4438594"/>
            <a:ext cx="9794450" cy="2264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家公司累计质押比例增长超过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。中潜股份质押融资欲收购大唐存储切入半导体领域，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日公告称双方未能达成一致，收购终止。吉鑫科技的关联方公司因大熔炼项目和弥补亏损造成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2.441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亿元的非经营性资金占用，控股股东本次股权质押用于解决非经营性资金占用事宜。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家公司累计质押比例减少超过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。天房发展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月已发生两起债务违约，并且低价卖地，第一大股东解除质押可能为有意规避融资风险。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CF46929F-8F2E-4B61-901A-2DAFA8A1F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877218"/>
              </p:ext>
            </p:extLst>
          </p:nvPr>
        </p:nvGraphicFramePr>
        <p:xfrm>
          <a:off x="6326956" y="1178351"/>
          <a:ext cx="5654512" cy="302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CF46929F-8F2E-4B61-901A-2DAFA8A1F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17514"/>
              </p:ext>
            </p:extLst>
          </p:nvPr>
        </p:nvGraphicFramePr>
        <p:xfrm>
          <a:off x="210532" y="1178351"/>
          <a:ext cx="6012730" cy="302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话气泡: 圆角矩形 6"/>
          <p:cNvSpPr/>
          <p:nvPr/>
        </p:nvSpPr>
        <p:spPr bwMode="auto">
          <a:xfrm>
            <a:off x="153971" y="956133"/>
            <a:ext cx="5688029" cy="1991758"/>
          </a:xfrm>
          <a:prstGeom prst="wedgeRoundRectCallout">
            <a:avLst>
              <a:gd name="adj1" fmla="val 31651"/>
              <a:gd name="adj2" fmla="val 5529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1980249" y="142875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6244" y="956133"/>
            <a:ext cx="5570734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外围扰动因素风险释放充分；流动性在短期紊乱后，宽松再次成为共识；四季度的多重利好将逐步落定，市场将进入业绩改善和增量资金驱动的模式。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配置建议：强化顺周期与高弹性品种配置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有色、化工、汽车、金融等；布局可能受益于“十四五”规划的板块：核心零部件、关键基础材料、新能源。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月观点：谨慎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月观点：看多</a:t>
            </a: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5912376" y="1007014"/>
            <a:ext cx="6125653" cy="1910928"/>
          </a:xfrm>
          <a:prstGeom prst="wedgeRoundRectCallout">
            <a:avLst>
              <a:gd name="adj1" fmla="val -33764"/>
              <a:gd name="adj2" fmla="val 5901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5902771" y="4516755"/>
            <a:ext cx="6289229" cy="1936581"/>
          </a:xfrm>
          <a:prstGeom prst="wedgeRoundRectCallout">
            <a:avLst>
              <a:gd name="adj1" fmla="val -31071"/>
              <a:gd name="adj2" fmla="val -6420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226244" y="4454648"/>
            <a:ext cx="5523022" cy="1998688"/>
          </a:xfrm>
          <a:prstGeom prst="wedgeRoundRectCallout">
            <a:avLst>
              <a:gd name="adj1" fmla="val 27101"/>
              <a:gd name="adj2" fmla="val -5981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28411" y="4506940"/>
            <a:ext cx="6109618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欧美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二次疫情爆发，美国全面刺激方案搁置等外部因素继续扰动。国内宏观数据进一步验证中国经济仍在持续恢复，有利于推动上市公司三季报正增长。十九届五中全会关于“十四五”规划召开在即，相关产业方向有望迎来催化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配置建议：补库存周期板块如建材、化工、有色等；“十四五”相关的光伏新能源、军工等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月观点：中性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谨慎看多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月观点：谨慎看多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7385" y="4516755"/>
            <a:ext cx="5328451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维持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3100-3500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震荡格局，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逢跌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需积极亮剑。当前市场一方面担忧全球范围的流动性拐点导致经济修复不及预期；一方面担忧美国大选等事件带来冲击。盈利上行的趋势下，下跌都是较好的买入机会。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配置建议：新能源、消费电子、酒店、航空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月观点：谨慎看多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月观点：中性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月观点：看多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326E97-0652-430B-A78F-EB67DFE8AF09}"/>
              </a:ext>
            </a:extLst>
          </p:cNvPr>
          <p:cNvSpPr txBox="1"/>
          <p:nvPr/>
        </p:nvSpPr>
        <p:spPr>
          <a:xfrm>
            <a:off x="5992830" y="965859"/>
            <a:ext cx="5849347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月主题是“从经济复苏到结构优化”。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月中旬以来的市场回调结束，市场将进入震荡之中阶段性回升的过程。这个过程在经济基本面和流动性两个方面都得到了支持，这个阶段的上行是具备持续性的。经济复苏仍然是主线，结构调整是重要的方向。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配置建议：光伏、半导体、汽车高景气板块，房地产、保险低估值板块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月观点：看多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0D5F8C-8EFD-FF46-A4D4-E8D54AC37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62" y="3195817"/>
            <a:ext cx="1292403" cy="40993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D0417D4-A09E-4085-8F7D-CE4F25E73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55803"/>
            <a:ext cx="1353496" cy="3586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4B5435-9986-42C5-BF05-D9B03FCBF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55" y="3665389"/>
            <a:ext cx="2068791" cy="5930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49EA2D-D3D3-4A00-8A50-5ECC13D93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43" y="3240617"/>
            <a:ext cx="1605856" cy="3967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1952625" y="214314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1738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1881223" y="1345672"/>
            <a:ext cx="8391847" cy="444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月市场高位震荡，市场避险情绪升温。外围市场受到疫情第二波高峰、美国大选等重大因素扰动，普遍走跌，同时也影响到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股市场剧烈波动。双节过后，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股市场本月将迎来十九届五中全会带来的“十四五”规划，新一轮政策利好即将公布；另一方面，宏观经济数据的向好，也为三季度财报正向增长打下良好的基础。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货币政策重回宽松的环境下，叠加政策和基本面利好预期，重点关注“十四五”主线下的潜在获益行业，如新能源汽车，风电光电等；另外，还可以关注大豆玉米等大宗商品期货价格走高，对农业类公司带来的积极影响。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7851" y="260351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Pre-IPO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745095" y="1340769"/>
            <a:ext cx="8382000" cy="4028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825" y="260351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Post-IPO</a:t>
            </a:r>
            <a:r>
              <a:rPr kumimoji="0" lang="zh-CN" altLang="en-US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 bwMode="auto">
          <a:xfrm>
            <a:off x="1981200" y="214313"/>
            <a:ext cx="8229600" cy="1143000"/>
          </a:xfrm>
          <a:noFill/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2914968" y="1484785"/>
            <a:ext cx="6362065" cy="2845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联系我们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公司地址：上海市东湖路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号东湖宾馆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号楼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楼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公司电话：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8621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54668032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公司电话：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8621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54669508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网址：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http://www.rongke.com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19736" y="4221088"/>
            <a:ext cx="3528392" cy="1224136"/>
            <a:chOff x="1763688" y="4293096"/>
            <a:chExt cx="3528392" cy="12241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293096"/>
              <a:ext cx="1224136" cy="1224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2123728" y="4607498"/>
              <a:ext cx="3168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融客市值管理公众号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rongkechina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 rot="16200000">
            <a:off x="1056588" y="4192450"/>
            <a:ext cx="22493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798">
                    <a:lumMod val="75000"/>
                  </a:srgbClr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融客市值管理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798">
                    <a:lumMod val="75000"/>
                  </a:srgbClr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RONGKECHINA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798">
                  <a:lumMod val="75000"/>
                </a:srgbClr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2335144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>
            <a:off x="2358043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3719736" y="19458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3752" y="20697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3719736" y="30045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63752" y="31284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3719736" y="40050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63752" y="4115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2194" y="3194900"/>
            <a:ext cx="30906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大盘继续调整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，避险情绪升温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62195" y="4208285"/>
            <a:ext cx="38095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“十四五”将至，科技有望重回主线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3ED68F-1DF9-4183-804C-319A93232479}"/>
              </a:ext>
            </a:extLst>
          </p:cNvPr>
          <p:cNvSpPr txBox="1"/>
          <p:nvPr/>
        </p:nvSpPr>
        <p:spPr>
          <a:xfrm>
            <a:off x="5062195" y="2115965"/>
            <a:ext cx="37327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宏观经济平稳运行，财政政策偏宽松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1976438" y="260350"/>
            <a:ext cx="8229600" cy="5969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2587" y="4113987"/>
            <a:ext cx="9657301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月CPI同比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0.2%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                   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同比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2.1%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0.1%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869" y="4753902"/>
            <a:ext cx="10078262" cy="15777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方面，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同比上升，增速放缓，回落到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2%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。从分项看，食品烟酒畜肉类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增速放缓，猪肉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环比下跌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1.6%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，猪肉价格预计迎来拐点；衣着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环比结束负增长，上升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0.9%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；教育文化和娱乐环比也结束了负增长，上升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0.8%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。内循环下，消费能力开始逐渐释放。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方面，整体持续复苏，但依然未恢复到去年同期水平。从分项看，采掘工业、加工工业、原材料工业环比略有上升；衣着类、日用品类和耐用消费品类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为负增长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E404A35D-8AF4-455E-A3E9-BA6674A83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498890"/>
              </p:ext>
            </p:extLst>
          </p:nvPr>
        </p:nvGraphicFramePr>
        <p:xfrm>
          <a:off x="348792" y="970962"/>
          <a:ext cx="5747208" cy="316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F1F6F059-B3E9-425E-95D0-071138079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765143"/>
              </p:ext>
            </p:extLst>
          </p:nvPr>
        </p:nvGraphicFramePr>
        <p:xfrm>
          <a:off x="6096000" y="970963"/>
          <a:ext cx="5828907" cy="316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472238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CDF899E-C60C-43AA-8711-0AEF0F46AD04}"/>
              </a:ext>
            </a:extLst>
          </p:cNvPr>
          <p:cNvSpPr txBox="1"/>
          <p:nvPr/>
        </p:nvSpPr>
        <p:spPr>
          <a:xfrm>
            <a:off x="7897305" y="1723597"/>
            <a:ext cx="2934093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月制造业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51.5%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较上月上升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财新中国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53.00%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17CAF4-3B13-43AE-8737-7BCD6EEFE5FD}"/>
              </a:ext>
            </a:extLst>
          </p:cNvPr>
          <p:cNvSpPr/>
          <p:nvPr/>
        </p:nvSpPr>
        <p:spPr>
          <a:xfrm>
            <a:off x="2441594" y="5306365"/>
            <a:ext cx="7308812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月份，我国制造业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平稳运行，国家统计局公布的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环比上升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，财新中国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环比下降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，整体保持在荣枯线上。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603ABA7B-9E87-4AE0-BD85-FE7E1319B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064970"/>
              </p:ext>
            </p:extLst>
          </p:nvPr>
        </p:nvGraphicFramePr>
        <p:xfrm>
          <a:off x="609600" y="1114431"/>
          <a:ext cx="7007258" cy="39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1981200" y="214314"/>
            <a:ext cx="8229600" cy="481205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5F14B-C2B4-4C3E-BC38-2FF11FB2E2CC}"/>
              </a:ext>
            </a:extLst>
          </p:cNvPr>
          <p:cNvSpPr txBox="1"/>
          <p:nvPr/>
        </p:nvSpPr>
        <p:spPr>
          <a:xfrm>
            <a:off x="1762760" y="5916075"/>
            <a:ext cx="8666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今年，央行累计净投放资金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月，央行累计净投放资金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30700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A52D4E-63C9-41CB-9693-19C221CF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77" y="1049279"/>
            <a:ext cx="9359708" cy="471309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1952625" y="115326"/>
            <a:ext cx="8231188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21936" y="1124744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上证综指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93900" y="146452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5.23%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21936" y="2924525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中小板指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93900" y="324753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5.28%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21936" y="2013212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93900" y="232440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6.18%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21936" y="3961079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93900" y="429013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5.63%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03226" y="5284628"/>
            <a:ext cx="773940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股呈现普跌态势，上旬快速下跌，中下旬横盘震荡，科创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抗跌能力较好，仅下跌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0.31%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，其他股指跌幅均超过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5%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23" name="箭头: 上 23">
            <a:extLst>
              <a:ext uri="{FF2B5EF4-FFF2-40B4-BE49-F238E27FC236}">
                <a16:creationId xmlns:a16="http://schemas.microsoft.com/office/drawing/2014/main" id="{077DEF29-894E-4D3C-AC45-E366A7255636}"/>
              </a:ext>
            </a:extLst>
          </p:cNvPr>
          <p:cNvSpPr/>
          <p:nvPr/>
        </p:nvSpPr>
        <p:spPr bwMode="auto">
          <a:xfrm rot="10800000">
            <a:off x="1701800" y="1462320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箭头: 上 23">
            <a:extLst>
              <a:ext uri="{FF2B5EF4-FFF2-40B4-BE49-F238E27FC236}">
                <a16:creationId xmlns:a16="http://schemas.microsoft.com/office/drawing/2014/main" id="{CEB1F2A0-938E-0143-BAB6-EAFB2A75A153}"/>
              </a:ext>
            </a:extLst>
          </p:cNvPr>
          <p:cNvSpPr/>
          <p:nvPr/>
        </p:nvSpPr>
        <p:spPr bwMode="auto">
          <a:xfrm rot="10800000">
            <a:off x="1701799" y="4286719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箭头: 上 23">
            <a:extLst>
              <a:ext uri="{FF2B5EF4-FFF2-40B4-BE49-F238E27FC236}">
                <a16:creationId xmlns:a16="http://schemas.microsoft.com/office/drawing/2014/main" id="{2C2D9E9D-A267-324C-8F8F-23C4783C5ACE}"/>
              </a:ext>
            </a:extLst>
          </p:cNvPr>
          <p:cNvSpPr/>
          <p:nvPr/>
        </p:nvSpPr>
        <p:spPr bwMode="auto">
          <a:xfrm rot="10800000">
            <a:off x="1701800" y="3241545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BAC36409-7293-3F4A-A80F-2AC70BDDB144}"/>
              </a:ext>
            </a:extLst>
          </p:cNvPr>
          <p:cNvSpPr/>
          <p:nvPr/>
        </p:nvSpPr>
        <p:spPr bwMode="auto">
          <a:xfrm rot="10800000">
            <a:off x="1701800" y="2321142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B0F3E8-9B5C-40F7-9012-B0DB166A9F78}"/>
              </a:ext>
            </a:extLst>
          </p:cNvPr>
          <p:cNvSpPr txBox="1"/>
          <p:nvPr/>
        </p:nvSpPr>
        <p:spPr>
          <a:xfrm>
            <a:off x="1721936" y="4836209"/>
            <a:ext cx="7309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科创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箭头: 上 23">
            <a:extLst>
              <a:ext uri="{FF2B5EF4-FFF2-40B4-BE49-F238E27FC236}">
                <a16:creationId xmlns:a16="http://schemas.microsoft.com/office/drawing/2014/main" id="{E315E506-E523-41CE-B4BE-83EFF2BF4390}"/>
              </a:ext>
            </a:extLst>
          </p:cNvPr>
          <p:cNvSpPr/>
          <p:nvPr/>
        </p:nvSpPr>
        <p:spPr bwMode="auto">
          <a:xfrm rot="10800000">
            <a:off x="1701800" y="5172324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8FEE72-DCE6-4C18-887D-51F02F830B82}"/>
              </a:ext>
            </a:extLst>
          </p:cNvPr>
          <p:cNvSpPr txBox="1"/>
          <p:nvPr/>
        </p:nvSpPr>
        <p:spPr>
          <a:xfrm>
            <a:off x="1993900" y="517189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44FE823F-D6BD-4FAD-842A-3E9E11C87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802447"/>
              </p:ext>
            </p:extLst>
          </p:nvPr>
        </p:nvGraphicFramePr>
        <p:xfrm>
          <a:off x="3103226" y="1040254"/>
          <a:ext cx="7739405" cy="399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215433" y="5950660"/>
            <a:ext cx="27683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     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5.07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1980407" y="167068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27649" y="5919882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股总市值近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76.21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4032" y="5275830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深市市值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31.09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23693" y="5275830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沪市市值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45.11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86F47082-1BAE-4F10-A5B1-A6740311BDB8}"/>
              </a:ext>
            </a:extLst>
          </p:cNvPr>
          <p:cNvSpPr/>
          <p:nvPr/>
        </p:nvSpPr>
        <p:spPr bwMode="auto">
          <a:xfrm rot="10800000">
            <a:off x="7395883" y="5910411"/>
            <a:ext cx="288032" cy="400110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14C4CC8A-27AA-45AC-B96F-177F8423A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409505"/>
              </p:ext>
            </p:extLst>
          </p:nvPr>
        </p:nvGraphicFramePr>
        <p:xfrm>
          <a:off x="2259291" y="959552"/>
          <a:ext cx="7673418" cy="408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26" y="143759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股指期货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5C956440-FFD8-47D8-B339-97B50B6FD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468827"/>
              </p:ext>
            </p:extLst>
          </p:nvPr>
        </p:nvGraphicFramePr>
        <p:xfrm>
          <a:off x="1563572" y="1097123"/>
          <a:ext cx="9064855" cy="490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3991</TotalTime>
  <Words>2380</Words>
  <Application>Microsoft Office PowerPoint</Application>
  <PresentationFormat>宽屏</PresentationFormat>
  <Paragraphs>139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Microsoft YaHei UI</vt:lpstr>
      <vt:lpstr>等线</vt:lpstr>
      <vt:lpstr>等线 Light</vt:lpstr>
      <vt:lpstr>黑体</vt:lpstr>
      <vt:lpstr>华文中宋</vt:lpstr>
      <vt:lpstr>微软雅黑</vt:lpstr>
      <vt:lpstr>幼圆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富时中国A50股指期货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9月热门公司解读——比亚迪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Xue Yong</cp:lastModifiedBy>
  <cp:revision>131</cp:revision>
  <dcterms:created xsi:type="dcterms:W3CDTF">2020-09-03T02:02:06Z</dcterms:created>
  <dcterms:modified xsi:type="dcterms:W3CDTF">2020-10-16T01:49:40Z</dcterms:modified>
</cp:coreProperties>
</file>