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  <p:sldMasterId id="2147483662" r:id="rId2"/>
    <p:sldMasterId id="2147483674" r:id="rId3"/>
    <p:sldMasterId id="2147483688" r:id="rId4"/>
    <p:sldMasterId id="2147483702" r:id="rId5"/>
    <p:sldMasterId id="2147483716" r:id="rId6"/>
    <p:sldMasterId id="2147483730" r:id="rId7"/>
    <p:sldMasterId id="2147483744" r:id="rId8"/>
  </p:sldMasterIdLst>
  <p:notesMasterIdLst>
    <p:notesMasterId r:id="rId37"/>
  </p:notesMasterIdLst>
  <p:handoutMasterIdLst>
    <p:handoutMasterId r:id="rId38"/>
  </p:handoutMasterIdLst>
  <p:sldIdLst>
    <p:sldId id="256" r:id="rId9"/>
    <p:sldId id="450" r:id="rId10"/>
    <p:sldId id="378" r:id="rId11"/>
    <p:sldId id="442" r:id="rId12"/>
    <p:sldId id="436" r:id="rId13"/>
    <p:sldId id="405" r:id="rId14"/>
    <p:sldId id="416" r:id="rId15"/>
    <p:sldId id="439" r:id="rId16"/>
    <p:sldId id="418" r:id="rId17"/>
    <p:sldId id="437" r:id="rId18"/>
    <p:sldId id="400" r:id="rId19"/>
    <p:sldId id="396" r:id="rId20"/>
    <p:sldId id="430" r:id="rId21"/>
    <p:sldId id="452" r:id="rId22"/>
    <p:sldId id="372" r:id="rId23"/>
    <p:sldId id="320" r:id="rId24"/>
    <p:sldId id="447" r:id="rId25"/>
    <p:sldId id="443" r:id="rId26"/>
    <p:sldId id="364" r:id="rId27"/>
    <p:sldId id="449" r:id="rId28"/>
    <p:sldId id="451" r:id="rId29"/>
    <p:sldId id="448" r:id="rId30"/>
    <p:sldId id="441" r:id="rId31"/>
    <p:sldId id="445" r:id="rId32"/>
    <p:sldId id="446" r:id="rId33"/>
    <p:sldId id="423" r:id="rId34"/>
    <p:sldId id="425" r:id="rId35"/>
    <p:sldId id="390" r:id="rId36"/>
  </p:sldIdLst>
  <p:sldSz cx="9144000" cy="6858000" type="screen4x3"/>
  <p:notesSz cx="6797675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0000"/>
    <a:srgbClr val="2343E7"/>
    <a:srgbClr val="33CC33"/>
    <a:srgbClr val="CC0000"/>
    <a:srgbClr val="FF9900"/>
    <a:srgbClr val="C0C0C0"/>
    <a:srgbClr val="00FF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60" autoAdjust="0"/>
    <p:restoredTop sz="86372" autoAdjust="0"/>
  </p:normalViewPr>
  <p:slideViewPr>
    <p:cSldViewPr>
      <p:cViewPr varScale="1">
        <p:scale>
          <a:sx n="68" d="100"/>
          <a:sy n="68" d="100"/>
        </p:scale>
        <p:origin x="1160" y="52"/>
      </p:cViewPr>
      <p:guideLst>
        <p:guide orient="horz" pos="2160"/>
        <p:guide pos="28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32431;&#30495;&#21892;&#33391;\Desktop\&#34701;&#23458;\&#34701;&#23458;\&#26376;&#25253;\2018%208\&#32479;&#35745;&#22270;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DE-4510-8A08-B322F09496DB}"/>
              </c:ext>
            </c:extLst>
          </c:dPt>
          <c:dLbls>
            <c:dLbl>
              <c:idx val="7"/>
              <c:tx>
                <c:rich>
                  <a:bodyPr/>
                  <a:lstStyle/>
                  <a:p>
                    <a:fld id="{7C9D01FE-8C0A-48EB-B9E1-A6DC01458889}" type="VALUE">
                      <a:rPr lang="en-US" altLang="zh-CN" smtClean="0"/>
                      <a:pPr/>
                      <a:t>[值]</a:t>
                    </a:fld>
                    <a:r>
                      <a:rPr lang="zh-CN" altLang="en-US" dirty="0"/>
                      <a:t>亿元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CDE-4510-8A08-B322F09496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m/d/yyyy</c:formatCode>
                <c:ptCount val="12"/>
                <c:pt idx="0">
                  <c:v>43131</c:v>
                </c:pt>
                <c:pt idx="1">
                  <c:v>43159</c:v>
                </c:pt>
                <c:pt idx="2">
                  <c:v>43190</c:v>
                </c:pt>
                <c:pt idx="3">
                  <c:v>43220</c:v>
                </c:pt>
                <c:pt idx="4">
                  <c:v>43251</c:v>
                </c:pt>
                <c:pt idx="5">
                  <c:v>43281</c:v>
                </c:pt>
                <c:pt idx="6">
                  <c:v>43312</c:v>
                </c:pt>
                <c:pt idx="7">
                  <c:v>43343</c:v>
                </c:pt>
                <c:pt idx="8">
                  <c:v>43373</c:v>
                </c:pt>
                <c:pt idx="9">
                  <c:v>43404</c:v>
                </c:pt>
                <c:pt idx="10">
                  <c:v>43434</c:v>
                </c:pt>
                <c:pt idx="11">
                  <c:v>43465</c:v>
                </c:pt>
              </c:numCache>
            </c:numRef>
          </c:cat>
          <c:val>
            <c:numRef>
              <c:f>Sheet1!$B$2:$B$13</c:f>
              <c:numCache>
                <c:formatCode>0.00_ </c:formatCode>
                <c:ptCount val="12"/>
                <c:pt idx="0">
                  <c:v>4370.466179</c:v>
                </c:pt>
                <c:pt idx="1">
                  <c:v>2868.4940260000003</c:v>
                </c:pt>
                <c:pt idx="2">
                  <c:v>2810.9941280000003</c:v>
                </c:pt>
                <c:pt idx="3">
                  <c:v>2226.918345</c:v>
                </c:pt>
                <c:pt idx="4">
                  <c:v>2837.6621070000001</c:v>
                </c:pt>
                <c:pt idx="5">
                  <c:v>3515.696715</c:v>
                </c:pt>
                <c:pt idx="6">
                  <c:v>2786.4889980000003</c:v>
                </c:pt>
                <c:pt idx="7">
                  <c:v>1363.4729830000001</c:v>
                </c:pt>
                <c:pt idx="8">
                  <c:v>1505.7855039999999</c:v>
                </c:pt>
                <c:pt idx="9">
                  <c:v>1460.2306100000001</c:v>
                </c:pt>
                <c:pt idx="10">
                  <c:v>1593.192292</c:v>
                </c:pt>
                <c:pt idx="11">
                  <c:v>4387.5916180000004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DE-4510-8A08-B322F09496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9543392"/>
        <c:axId val="1249544048"/>
      </c:barChart>
      <c:catAx>
        <c:axId val="1249543392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49544048"/>
        <c:crosses val="autoZero"/>
        <c:auto val="0"/>
        <c:lblAlgn val="ctr"/>
        <c:lblOffset val="100"/>
        <c:noMultiLvlLbl val="0"/>
      </c:catAx>
      <c:valAx>
        <c:axId val="124954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49543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215BADB-7DCD-49BC-AB0D-9367CFBA6A16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81868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88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BB07F69-7155-447B-AE34-68A3E3683DC8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540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357406-4E3C-4C33-9D93-C975F75BA8E2}" type="slidenum">
              <a:rPr lang="zh-CN" altLang="en-US" smtClean="0">
                <a:latin typeface="Arial" panose="020B0604020202020204" pitchFamily="34" charset="0"/>
              </a:rPr>
              <a:t>1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7B8B10-1324-4A89-B636-E7B912D32726}" type="slidenum">
              <a:rPr lang="zh-CN" altLang="en-US" smtClean="0">
                <a:latin typeface="Arial" panose="020B0604020202020204" pitchFamily="34" charset="0"/>
              </a:rPr>
              <a:t>11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BF4F9-9AEE-448D-B3EC-3F52BE76B531}" type="slidenum">
              <a:rPr lang="zh-CN" altLang="en-US" smtClean="0">
                <a:latin typeface="Arial" panose="020B0604020202020204" pitchFamily="34" charset="0"/>
              </a:rPr>
              <a:t>12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7FD96F-1CBF-4627-98CC-F89080831901}" type="slidenum">
              <a:rPr lang="zh-CN" altLang="en-US" smtClean="0">
                <a:latin typeface="Arial" panose="020B0604020202020204" pitchFamily="34" charset="0"/>
              </a:rPr>
              <a:t>13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E2822E-C16A-46B9-9217-5699FA279432}" type="slidenum">
              <a:rPr lang="zh-CN" altLang="en-US" smtClean="0">
                <a:latin typeface="Arial" panose="020B0604020202020204" pitchFamily="34" charset="0"/>
              </a:rPr>
              <a:t>15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24A8D8-6A62-4928-A7F1-BD1541A69352}" type="slidenum">
              <a:rPr lang="zh-CN" altLang="en-US" smtClean="0">
                <a:latin typeface="Arial" panose="020B0604020202020204" pitchFamily="34" charset="0"/>
              </a:rPr>
              <a:t>16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28A664-25E9-481E-A125-881D4B0EE505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18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2E9EE6-3BE6-4A8C-80A8-52CBE14B2DCB}" type="slidenum">
              <a:rPr lang="zh-CN" altLang="en-US" smtClean="0">
                <a:latin typeface="Arial" panose="020B0604020202020204" pitchFamily="34" charset="0"/>
              </a:rPr>
              <a:t>19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4276" name="灯片编号占位符 3"/>
          <p:cNvSpPr txBox="1">
            <a:spLocks noGrp="1"/>
          </p:cNvSpPr>
          <p:nvPr/>
        </p:nvSpPr>
        <p:spPr bwMode="auto">
          <a:xfrm>
            <a:off x="3849688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102CD48E-DF1A-40EA-893E-43C78C7B8506}" type="slidenum">
              <a:rPr lang="zh-CN" altLang="en-US" sz="1200">
                <a:solidFill>
                  <a:srgbClr val="000000"/>
                </a:solidFill>
              </a:rPr>
              <a:t>23</a:t>
            </a:fld>
            <a:endParaRPr lang="en-US" altLang="zh-CN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50" tIns="45774" rIns="91550" bIns="45774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9396" name="灯片编号占位符 3"/>
          <p:cNvSpPr txBox="1">
            <a:spLocks noGrp="1"/>
          </p:cNvSpPr>
          <p:nvPr/>
        </p:nvSpPr>
        <p:spPr bwMode="auto">
          <a:xfrm>
            <a:off x="3849688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550" tIns="45774" rIns="91550" bIns="45774" anchor="b"/>
          <a:lstStyle/>
          <a:p>
            <a:pPr algn="r" defTabSz="915670"/>
            <a:fld id="{54EC2046-CBD9-49BA-BD82-23E1D28F573E}" type="slidenum">
              <a:rPr lang="zh-CN" altLang="en-US" sz="1200">
                <a:solidFill>
                  <a:srgbClr val="000000"/>
                </a:solidFill>
              </a:rPr>
              <a:t>26</a:t>
            </a:fld>
            <a:endParaRPr lang="en-US" altLang="zh-CN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357406-4E3C-4C33-9D93-C975F75BA8E2}" type="slidenum">
              <a:rPr lang="zh-CN" altLang="en-US" smtClean="0">
                <a:latin typeface="Arial" panose="020B0604020202020204" pitchFamily="34" charset="0"/>
              </a:rPr>
              <a:t>2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269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50" tIns="45774" rIns="91550" bIns="45774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1444" name="灯片编号占位符 3"/>
          <p:cNvSpPr txBox="1">
            <a:spLocks noGrp="1"/>
          </p:cNvSpPr>
          <p:nvPr/>
        </p:nvSpPr>
        <p:spPr bwMode="auto">
          <a:xfrm>
            <a:off x="3849688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550" tIns="45774" rIns="91550" bIns="45774" anchor="b"/>
          <a:lstStyle/>
          <a:p>
            <a:pPr algn="r" defTabSz="915670"/>
            <a:fld id="{B66FD792-C4C0-47E5-9BDE-FF08C9B884DB}" type="slidenum">
              <a:rPr lang="zh-CN" altLang="en-US" sz="1200">
                <a:solidFill>
                  <a:srgbClr val="000000"/>
                </a:solidFill>
              </a:rPr>
              <a:t>27</a:t>
            </a:fld>
            <a:endParaRPr lang="en-US" altLang="zh-CN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EEE980-A0B8-4EF9-B18B-052D2CC2DFAA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28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D1252-F4D2-4957-B2AF-B15F6A231658}" type="slidenum">
              <a:rPr lang="zh-CN" altLang="en-US" smtClean="0">
                <a:latin typeface="Arial" panose="020B0604020202020204" pitchFamily="34" charset="0"/>
              </a:rPr>
              <a:t>3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93E6D2-58B9-44CA-9DA2-F9D516F0FA5C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FAB647-5434-4ABC-A07D-364031E59BF1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44F239-2C94-4817-927E-CC75FBAA7CF6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DFC64E-0477-46FF-A69A-C14BF260A05B}" type="slidenum">
              <a:rPr lang="zh-CN" altLang="en-US" smtClean="0">
                <a:latin typeface="Arial" panose="020B0604020202020204" pitchFamily="34" charset="0"/>
              </a:rPr>
              <a:t>8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0339C1-AC36-4330-904B-640DC3C8FEE5}" type="slidenum">
              <a:rPr lang="zh-CN" altLang="en-US" smtClean="0">
                <a:latin typeface="Arial" panose="020B0604020202020204" pitchFamily="34" charset="0"/>
              </a:rPr>
              <a:t>9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52DA10-8DE6-4A6A-9726-E43521613602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10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5" descr="top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6" descr="bott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24500"/>
            <a:ext cx="914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60325" y="6577013"/>
            <a:ext cx="2208213" cy="236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 b="1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6" name="Picture 2" descr="rk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4181475"/>
            <a:ext cx="723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890838" y="4637088"/>
            <a:ext cx="4319587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400" b="1">
                <a:solidFill>
                  <a:srgbClr val="777777"/>
                </a:solidFill>
                <a:ea typeface="宋体" panose="02010600030101010101" pitchFamily="2" charset="-122"/>
              </a:rPr>
              <a:t>RONGKE INVESTMENT MANAGEMENT CO., LTD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73375" y="4098925"/>
            <a:ext cx="4321175" cy="488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777777"/>
                </a:solidFill>
                <a:ea typeface="黑体" panose="02010609060101010101" pitchFamily="49" charset="-122"/>
              </a:rPr>
              <a:t>上海融客投资管理有限公司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1331913" y="1773238"/>
            <a:ext cx="6629400" cy="10128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3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Click to edit Master </a:t>
            </a:r>
            <a:br>
              <a:rPr lang="en-US" altLang="zh-CN"/>
            </a:br>
            <a:r>
              <a:rPr lang="en-US" altLang="zh-CN"/>
              <a:t>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ottom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3" descr="rk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4181475"/>
            <a:ext cx="723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5" descr="top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6" descr="bott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24500"/>
            <a:ext cx="914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7"/>
          <p:cNvSpPr txBox="1">
            <a:spLocks noChangeArrowheads="1"/>
          </p:cNvSpPr>
          <p:nvPr/>
        </p:nvSpPr>
        <p:spPr bwMode="auto">
          <a:xfrm>
            <a:off x="2890838" y="4637088"/>
            <a:ext cx="4319587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99CCFF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400" b="1">
                <a:solidFill>
                  <a:srgbClr val="777777"/>
                </a:solidFill>
                <a:ea typeface="宋体" panose="02010600030101010101" pitchFamily="2" charset="-122"/>
              </a:rPr>
              <a:t>RONGKE INVESTMENT MANAGEMENT CO., LTD</a:t>
            </a:r>
          </a:p>
        </p:txBody>
      </p:sp>
      <p:sp>
        <p:nvSpPr>
          <p:cNvPr id="7" name="Text Box 38"/>
          <p:cNvSpPr txBox="1">
            <a:spLocks noChangeArrowheads="1"/>
          </p:cNvSpPr>
          <p:nvPr/>
        </p:nvSpPr>
        <p:spPr bwMode="auto">
          <a:xfrm>
            <a:off x="2873375" y="4098925"/>
            <a:ext cx="4321175" cy="488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777777"/>
                </a:solidFill>
                <a:ea typeface="黑体" panose="02010609060101010101" pitchFamily="49" charset="-122"/>
              </a:rPr>
              <a:t>上海融客投资管理有限公司</a:t>
            </a:r>
          </a:p>
        </p:txBody>
      </p:sp>
      <p:sp>
        <p:nvSpPr>
          <p:cNvPr id="8" name="Rectangle 41"/>
          <p:cNvSpPr>
            <a:spLocks noChangeArrowheads="1"/>
          </p:cNvSpPr>
          <p:nvPr/>
        </p:nvSpPr>
        <p:spPr bwMode="auto">
          <a:xfrm>
            <a:off x="60325" y="6577013"/>
            <a:ext cx="2208213" cy="236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 b="1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1331913" y="1773238"/>
            <a:ext cx="6629400" cy="10128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3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Click to edit Master </a:t>
            </a:r>
            <a:br>
              <a:rPr lang="en-US" altLang="zh-CN"/>
            </a:br>
            <a:r>
              <a:rPr lang="en-US" altLang="zh-CN"/>
              <a:t>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1027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1029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534B1103-9603-4759-8D64-0D5F095E31C5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1030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24700" y="65405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7378700" y="6532563"/>
            <a:ext cx="1752600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1032" name="Rectangle 38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/>
          </a:p>
        </p:txBody>
      </p:sp>
      <p:pic>
        <p:nvPicPr>
          <p:cNvPr id="2051" name="Picture 31" descr="top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33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sp>
        <p:nvSpPr>
          <p:cNvPr id="2053" name="Rectangle 34"/>
          <p:cNvSpPr>
            <a:spLocks noChangeArrowheads="1"/>
          </p:cNvSpPr>
          <p:nvPr/>
        </p:nvSpPr>
        <p:spPr bwMode="auto">
          <a:xfrm>
            <a:off x="7507288" y="6462713"/>
            <a:ext cx="1025525" cy="409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>
              <a:defRPr/>
            </a:pPr>
            <a:r>
              <a:rPr lang="zh-CN" altLang="en-US" sz="1000">
                <a:solidFill>
                  <a:schemeClr val="bg1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融客投资</a:t>
            </a:r>
          </a:p>
          <a:p>
            <a:pPr algn="r">
              <a:defRPr/>
            </a:pPr>
            <a:r>
              <a:rPr lang="zh-CN" altLang="en-US" sz="1000">
                <a:solidFill>
                  <a:schemeClr val="bg1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融客中国</a:t>
            </a:r>
          </a:p>
        </p:txBody>
      </p:sp>
      <p:pic>
        <p:nvPicPr>
          <p:cNvPr id="2054" name="Picture 39" descr="招牌设计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83488" y="6524625"/>
            <a:ext cx="3016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2056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935DFE8A-65C7-4184-816C-74021275A2F4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3075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3077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0CDF9D1D-20C4-4766-A44E-EC70D926B038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3078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24700" y="65405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7378700" y="6532563"/>
            <a:ext cx="1370013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4099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4101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9271FCA9-BDE0-429B-8D0A-62D54A38CAD0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4102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24700" y="65405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7378700" y="6532563"/>
            <a:ext cx="1370013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4104" name="Rectangle 38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5123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5125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1ADC9F7E-4FB1-4CE6-A476-40C73E3C6F06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5126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24700" y="65405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7378700" y="6532563"/>
            <a:ext cx="1370013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5128" name="Rectangle 38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6147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6149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BA70050B-BD6A-40CA-B063-AC6F1483204C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6150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24700" y="65405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7378700" y="6532563"/>
            <a:ext cx="1752600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6152" name="Rectangle 38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7171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7173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9C5FD946-661B-437A-9DDE-DB12AF003D33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7174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24700" y="65405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7378700" y="6532563"/>
            <a:ext cx="1752600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7176" name="Rectangle 38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8195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8197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B57F66C6-05BD-4207-A1CC-58C06293C038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8198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24700" y="65405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7378700" y="6532563"/>
            <a:ext cx="1752600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8200" name="Rectangle 38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.baidu.com/i?ct=503316480&amp;z=0&amp;tn=baiduimagedetail&amp;word=%D6%D0%D0%C5%D6%A4%C8%AF&amp;in=2474&amp;cl=2&amp;cm=1&amp;sc=0&amp;lm=-1&amp;pn=49&amp;rn=1&amp;di=1404247612&amp;ln=2000" TargetMode="Externa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2E428EFC-0691-4D37-94D8-7C8577263D5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59906" y="1556792"/>
            <a:ext cx="3024188" cy="622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4000" b="1" dirty="0">
                <a:solidFill>
                  <a:srgbClr val="CC0000"/>
                </a:solidFill>
                <a:latin typeface="幼圆" panose="02010509060101010101" pitchFamily="49" charset="-122"/>
                <a:ea typeface="黑体" panose="02010609060101010101" pitchFamily="49" charset="-122"/>
              </a:rPr>
              <a:t>『</a:t>
            </a:r>
            <a:r>
              <a:rPr lang="zh-CN" altLang="en-US" sz="4000" b="1" dirty="0">
                <a:solidFill>
                  <a:srgbClr val="CC0000"/>
                </a:solidFill>
                <a:latin typeface="幼圆" panose="02010509060101010101" pitchFamily="49" charset="-122"/>
                <a:ea typeface="黑体" panose="02010609060101010101" pitchFamily="49" charset="-122"/>
              </a:rPr>
              <a:t>融客月报</a:t>
            </a:r>
            <a:r>
              <a:rPr lang="en-US" altLang="zh-CN" sz="4000" b="1" dirty="0">
                <a:solidFill>
                  <a:srgbClr val="CC0000"/>
                </a:solidFill>
                <a:latin typeface="幼圆" panose="02010509060101010101" pitchFamily="49" charset="-122"/>
                <a:ea typeface="黑体" panose="02010609060101010101" pitchFamily="49" charset="-122"/>
              </a:rPr>
              <a:t>』</a:t>
            </a:r>
            <a:endParaRPr lang="zh-CN" altLang="en-US" sz="4000" b="1" dirty="0">
              <a:solidFill>
                <a:srgbClr val="CC0000"/>
              </a:solidFill>
              <a:latin typeface="幼圆" panose="020105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90CF714A-A069-4CF3-B772-1CF5777179F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79512" y="2179092"/>
            <a:ext cx="8370614" cy="2492990"/>
          </a:xfrm>
          <a:prstGeom prst="rect">
            <a:avLst/>
          </a:prstGeom>
          <a:noFill/>
          <a:ln w="0" algn="ctr">
            <a:noFill/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600" dirty="0">
                <a:solidFill>
                  <a:srgbClr val="77777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                                     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dirty="0">
                <a:solidFill>
                  <a:srgbClr val="77777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       </a:t>
            </a:r>
            <a:r>
              <a:rPr lang="en-US" altLang="zh-CN" sz="18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私募股权投资市场（</a:t>
            </a:r>
            <a:r>
              <a:rPr lang="en-US" altLang="zh-CN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2018</a:t>
            </a:r>
            <a:r>
              <a:rPr lang="zh-CN" altLang="en-US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月）</a:t>
            </a:r>
            <a:endParaRPr lang="en-US" altLang="zh-CN" sz="1800" dirty="0">
              <a:solidFill>
                <a:srgbClr val="777777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       ——</a:t>
            </a:r>
            <a:r>
              <a:rPr lang="zh-CN" altLang="en-US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二级市场（</a:t>
            </a:r>
            <a:r>
              <a:rPr lang="en-US" altLang="zh-CN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2018</a:t>
            </a:r>
            <a:r>
              <a:rPr lang="zh-CN" altLang="en-US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月）</a:t>
            </a:r>
          </a:p>
          <a:p>
            <a:pPr eaLnBrk="0" hangingPunct="0">
              <a:spcBef>
                <a:spcPct val="50000"/>
              </a:spcBef>
            </a:pPr>
            <a:endParaRPr lang="zh-CN" altLang="en-US" sz="4000" b="1" dirty="0">
              <a:solidFill>
                <a:srgbClr val="000099"/>
              </a:solidFill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FCBC4A5-44DB-4541-8BB7-01A9E031E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034710"/>
            <a:ext cx="7197601" cy="432621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69433A96-7730-4926-AD9D-3ACFBB9A974B}"/>
              </a:ext>
            </a:extLst>
          </p:cNvPr>
          <p:cNvSpPr txBox="1"/>
          <p:nvPr/>
        </p:nvSpPr>
        <p:spPr>
          <a:xfrm>
            <a:off x="5791224" y="5411884"/>
            <a:ext cx="1763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  较上月</a:t>
            </a:r>
            <a:endParaRPr lang="en-US" altLang="zh-CN" b="1" dirty="0">
              <a:solidFill>
                <a:srgbClr val="000066"/>
              </a:solidFill>
              <a:latin typeface="+mn-ea"/>
              <a:ea typeface="+mn-ea"/>
            </a:endParaRPr>
          </a:p>
          <a:p>
            <a:r>
              <a:rPr lang="en-US" altLang="zh-CN" b="1" dirty="0">
                <a:solidFill>
                  <a:srgbClr val="000066"/>
                </a:solidFill>
              </a:rPr>
              <a:t>     </a:t>
            </a:r>
            <a:r>
              <a:rPr lang="en-US" altLang="zh-CN" b="1" dirty="0">
                <a:solidFill>
                  <a:srgbClr val="000066"/>
                </a:solidFill>
                <a:latin typeface="+mn-ea"/>
                <a:ea typeface="+mn-ea"/>
              </a:rPr>
              <a:t>5.62%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white">
          <a:xfrm>
            <a:off x="455613" y="214313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沪深市值统计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ADABFAE-AB45-497C-A21E-2AB4379BFFF8}"/>
              </a:ext>
            </a:extLst>
          </p:cNvPr>
          <p:cNvSpPr txBox="1"/>
          <p:nvPr/>
        </p:nvSpPr>
        <p:spPr>
          <a:xfrm>
            <a:off x="1331641" y="5327719"/>
            <a:ext cx="2045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66"/>
                </a:solidFill>
                <a:latin typeface="+mn-ea"/>
                <a:ea typeface="+mn-ea"/>
              </a:rPr>
              <a:t>8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月，</a:t>
            </a:r>
            <a:r>
              <a:rPr lang="en-US" altLang="zh-CN" b="1" dirty="0">
                <a:solidFill>
                  <a:srgbClr val="000066"/>
                </a:solidFill>
                <a:latin typeface="+mn-ea"/>
                <a:ea typeface="+mn-ea"/>
              </a:rPr>
              <a:t>A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股总市值近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52.14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万亿</a:t>
            </a:r>
            <a:endParaRPr lang="en-US" altLang="zh-CN" b="1" dirty="0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FE936E9-817C-42E1-9C3B-6B8AB7FBF2C2}"/>
              </a:ext>
            </a:extLst>
          </p:cNvPr>
          <p:cNvSpPr txBox="1"/>
          <p:nvPr/>
        </p:nvSpPr>
        <p:spPr>
          <a:xfrm>
            <a:off x="7740352" y="2800321"/>
            <a:ext cx="1763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   深市</a:t>
            </a:r>
            <a:endParaRPr lang="en-US" altLang="zh-CN" b="1" dirty="0">
              <a:solidFill>
                <a:srgbClr val="000066"/>
              </a:solidFill>
              <a:latin typeface="+mn-ea"/>
              <a:ea typeface="+mn-ea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18.67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万亿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E73745B-6AB2-4180-9838-C858227F15C3}"/>
              </a:ext>
            </a:extLst>
          </p:cNvPr>
          <p:cNvSpPr txBox="1"/>
          <p:nvPr/>
        </p:nvSpPr>
        <p:spPr>
          <a:xfrm>
            <a:off x="7737040" y="1764124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   沪市</a:t>
            </a:r>
            <a:endParaRPr lang="en-US" altLang="zh-CN" b="1" dirty="0">
              <a:solidFill>
                <a:srgbClr val="000066"/>
              </a:solidFill>
              <a:latin typeface="+mn-ea"/>
              <a:ea typeface="+mn-ea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33.47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万亿</a:t>
            </a:r>
            <a:endParaRPr lang="zh-CN" altLang="en-US" dirty="0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7733E283-296E-421C-B7DB-3B4BB424BB60}"/>
              </a:ext>
            </a:extLst>
          </p:cNvPr>
          <p:cNvCxnSpPr>
            <a:cxnSpLocks/>
          </p:cNvCxnSpPr>
          <p:nvPr/>
        </p:nvCxnSpPr>
        <p:spPr bwMode="auto">
          <a:xfrm flipV="1">
            <a:off x="7340294" y="2262536"/>
            <a:ext cx="421004" cy="23963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6F412C78-2749-4AE1-A55E-5C0ACDC392B4}"/>
              </a:ext>
            </a:extLst>
          </p:cNvPr>
          <p:cNvCxnSpPr>
            <a:cxnSpLocks/>
          </p:cNvCxnSpPr>
          <p:nvPr/>
        </p:nvCxnSpPr>
        <p:spPr bwMode="auto">
          <a:xfrm>
            <a:off x="7389021" y="2986127"/>
            <a:ext cx="351331" cy="14462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箭头: 下 9">
            <a:extLst>
              <a:ext uri="{FF2B5EF4-FFF2-40B4-BE49-F238E27FC236}">
                <a16:creationId xmlns:a16="http://schemas.microsoft.com/office/drawing/2014/main" id="{6AC36FFC-0E28-4ED8-8A5B-6A0D04776B43}"/>
              </a:ext>
            </a:extLst>
          </p:cNvPr>
          <p:cNvSpPr/>
          <p:nvPr/>
        </p:nvSpPr>
        <p:spPr bwMode="auto">
          <a:xfrm>
            <a:off x="5868144" y="5689019"/>
            <a:ext cx="216024" cy="495409"/>
          </a:xfrm>
          <a:prstGeom prst="downArrow">
            <a:avLst/>
          </a:prstGeom>
          <a:solidFill>
            <a:srgbClr val="000066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white">
          <a:xfrm>
            <a:off x="455613" y="214313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全市场解禁规模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40E6581-D6C9-4B9C-A6C1-E6F0B9A0CBEB}"/>
              </a:ext>
            </a:extLst>
          </p:cNvPr>
          <p:cNvSpPr txBox="1"/>
          <p:nvPr/>
        </p:nvSpPr>
        <p:spPr bwMode="auto">
          <a:xfrm>
            <a:off x="2627784" y="5661248"/>
            <a:ext cx="433808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8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月市场解禁市值</a:t>
            </a:r>
            <a:r>
              <a:rPr lang="en-US" altLang="zh-CN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1363.47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亿元</a:t>
            </a:r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D19E65D4-14C7-484D-991E-A061BBA05E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6130918"/>
              </p:ext>
            </p:extLst>
          </p:nvPr>
        </p:nvGraphicFramePr>
        <p:xfrm>
          <a:off x="1043608" y="1358900"/>
          <a:ext cx="6624736" cy="397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white">
          <a:xfrm>
            <a:off x="455613" y="214313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大宗交易统计及折价率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8956FC1-C877-4EB8-B691-C84D3B8E543A}"/>
              </a:ext>
            </a:extLst>
          </p:cNvPr>
          <p:cNvSpPr txBox="1"/>
          <p:nvPr/>
        </p:nvSpPr>
        <p:spPr bwMode="auto">
          <a:xfrm>
            <a:off x="560259" y="5297432"/>
            <a:ext cx="1633781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8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月大宗市场</a:t>
            </a:r>
            <a:endParaRPr lang="en-US" altLang="zh-CN" b="1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总成交额</a:t>
            </a:r>
            <a:endParaRPr lang="en-US" altLang="zh-CN" b="1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258.75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亿元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9A51E5C-5B07-4692-8493-B9969CD369A4}"/>
              </a:ext>
            </a:extLst>
          </p:cNvPr>
          <p:cNvSpPr txBox="1"/>
          <p:nvPr/>
        </p:nvSpPr>
        <p:spPr bwMode="auto">
          <a:xfrm>
            <a:off x="2539394" y="5373550"/>
            <a:ext cx="1478290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较上月</a:t>
            </a:r>
            <a:endParaRPr lang="en-US" altLang="zh-CN" b="1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CN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19.77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亿元</a:t>
            </a:r>
          </a:p>
        </p:txBody>
      </p:sp>
      <p:sp>
        <p:nvSpPr>
          <p:cNvPr id="10" name="箭头: 上 9">
            <a:extLst>
              <a:ext uri="{FF2B5EF4-FFF2-40B4-BE49-F238E27FC236}">
                <a16:creationId xmlns:a16="http://schemas.microsoft.com/office/drawing/2014/main" id="{567DF40D-B3B9-412A-A336-038BA1F9D0EC}"/>
              </a:ext>
            </a:extLst>
          </p:cNvPr>
          <p:cNvSpPr/>
          <p:nvPr/>
        </p:nvSpPr>
        <p:spPr bwMode="auto">
          <a:xfrm rot="10800000">
            <a:off x="2259256" y="5566927"/>
            <a:ext cx="288032" cy="576064"/>
          </a:xfrm>
          <a:prstGeom prst="upArrow">
            <a:avLst/>
          </a:prstGeom>
          <a:solidFill>
            <a:srgbClr val="00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B997EAD-0F26-42F9-BEAA-A9EF12D26726}"/>
              </a:ext>
            </a:extLst>
          </p:cNvPr>
          <p:cNvSpPr txBox="1"/>
          <p:nvPr/>
        </p:nvSpPr>
        <p:spPr bwMode="auto">
          <a:xfrm>
            <a:off x="5220072" y="5335411"/>
            <a:ext cx="1604927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8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月大宗市场</a:t>
            </a:r>
            <a:endParaRPr lang="en-US" altLang="zh-CN" b="1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平均折价率</a:t>
            </a:r>
            <a:endParaRPr lang="en-US" altLang="zh-CN" b="1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4.94%</a:t>
            </a:r>
            <a:endParaRPr lang="zh-CN" altLang="en-US" sz="2400" b="1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4088BF3-AF04-4CD6-A94E-22B6AE1F3C9B}"/>
              </a:ext>
            </a:extLst>
          </p:cNvPr>
          <p:cNvSpPr txBox="1"/>
          <p:nvPr/>
        </p:nvSpPr>
        <p:spPr bwMode="auto">
          <a:xfrm>
            <a:off x="7236296" y="5451320"/>
            <a:ext cx="962123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较上月</a:t>
            </a:r>
            <a:endParaRPr lang="en-US" altLang="zh-CN" b="1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CN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0.16%</a:t>
            </a:r>
            <a:endParaRPr lang="zh-CN" altLang="en-US" sz="2400" b="1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5" name="箭头: 上 14">
            <a:extLst>
              <a:ext uri="{FF2B5EF4-FFF2-40B4-BE49-F238E27FC236}">
                <a16:creationId xmlns:a16="http://schemas.microsoft.com/office/drawing/2014/main" id="{FC61938E-EB92-4E8E-BCF7-497F1015F4B7}"/>
              </a:ext>
            </a:extLst>
          </p:cNvPr>
          <p:cNvSpPr/>
          <p:nvPr/>
        </p:nvSpPr>
        <p:spPr bwMode="auto">
          <a:xfrm rot="10800000">
            <a:off x="6948264" y="5660265"/>
            <a:ext cx="288032" cy="576064"/>
          </a:xfrm>
          <a:prstGeom prst="upArrow">
            <a:avLst/>
          </a:prstGeom>
          <a:solidFill>
            <a:srgbClr val="000066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31C2967-0B58-45BE-B206-A2553B76E4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2277"/>
            <a:ext cx="6889773" cy="341131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white">
          <a:xfrm>
            <a:off x="455613" y="142875"/>
            <a:ext cx="8231187" cy="11445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融资融券余额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394C8C2-76AE-4AE9-9780-DC48BA3D5073}"/>
              </a:ext>
            </a:extLst>
          </p:cNvPr>
          <p:cNvSpPr txBox="1"/>
          <p:nvPr/>
        </p:nvSpPr>
        <p:spPr bwMode="auto">
          <a:xfrm>
            <a:off x="1187624" y="5589240"/>
            <a:ext cx="2393869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8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月，沪深两融余额</a:t>
            </a:r>
            <a:r>
              <a:rPr lang="en-US" altLang="zh-CN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8575.74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亿元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8EAADBA-2FD0-4822-A8C6-C0A9CF92DD52}"/>
              </a:ext>
            </a:extLst>
          </p:cNvPr>
          <p:cNvSpPr txBox="1"/>
          <p:nvPr/>
        </p:nvSpPr>
        <p:spPr bwMode="auto">
          <a:xfrm>
            <a:off x="5724128" y="5569532"/>
            <a:ext cx="2393869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较上月</a:t>
            </a:r>
            <a:endParaRPr lang="en-US" altLang="zh-CN" b="1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CN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3.83%</a:t>
            </a:r>
            <a:endParaRPr lang="zh-CN" altLang="en-US" b="1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" name="箭头: 上 8">
            <a:extLst>
              <a:ext uri="{FF2B5EF4-FFF2-40B4-BE49-F238E27FC236}">
                <a16:creationId xmlns:a16="http://schemas.microsoft.com/office/drawing/2014/main" id="{D0D8EEB2-A4F1-4AB8-A5AF-5D811720E6D5}"/>
              </a:ext>
            </a:extLst>
          </p:cNvPr>
          <p:cNvSpPr/>
          <p:nvPr/>
        </p:nvSpPr>
        <p:spPr bwMode="auto">
          <a:xfrm rot="10800000">
            <a:off x="5526860" y="5666220"/>
            <a:ext cx="288032" cy="576064"/>
          </a:xfrm>
          <a:prstGeom prst="upArrow">
            <a:avLst/>
          </a:prstGeom>
          <a:solidFill>
            <a:srgbClr val="00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80C19E9-5625-412C-9E67-21782915D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124744"/>
            <a:ext cx="6696744" cy="431797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745DDC8-A56B-4C25-9A28-9EEA8A28C53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455613" y="142875"/>
            <a:ext cx="8231187" cy="11445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商品期货主力合约概览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1E79CE6-AC40-4192-8DB4-D86986E4C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06" y="1124744"/>
            <a:ext cx="8114188" cy="374441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13A2785-CEE6-4440-A1D6-85D211AE5B91}"/>
              </a:ext>
            </a:extLst>
          </p:cNvPr>
          <p:cNvSpPr txBox="1"/>
          <p:nvPr/>
        </p:nvSpPr>
        <p:spPr bwMode="auto">
          <a:xfrm>
            <a:off x="899592" y="5013176"/>
            <a:ext cx="7704856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8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</a:t>
            </a:r>
            <a:r>
              <a:rPr lang="en-US" altLang="zh-CN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PTA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涨幅最大，达</a:t>
            </a:r>
            <a:r>
              <a:rPr lang="en-US" altLang="zh-CN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50%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r>
              <a:rPr lang="en-US" altLang="zh-CN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PTA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是是连接石油化工与化纤工业的重要中间产品。本月上涨主要受到上游成本推动，以及下游长丝销量增长带来的需求拉动的影响（相关龙头：恒逸石化、荣盛石化、恒力股份、桐昆股份）。</a:t>
            </a:r>
          </a:p>
        </p:txBody>
      </p:sp>
    </p:spTree>
    <p:extLst>
      <p:ext uri="{BB962C8B-B14F-4D97-AF65-F5344CB8AC3E}">
        <p14:creationId xmlns:p14="http://schemas.microsoft.com/office/powerpoint/2010/main" val="2253578817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white">
          <a:xfrm>
            <a:off x="455613" y="142875"/>
            <a:ext cx="8231187" cy="11445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本月两市市值前十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023182"/>
              </p:ext>
            </p:extLst>
          </p:nvPr>
        </p:nvGraphicFramePr>
        <p:xfrm>
          <a:off x="1270" y="814705"/>
          <a:ext cx="9142095" cy="608330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4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0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2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9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沪市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latin typeface="+mn-ea"/>
                          <a:ea typeface="+mn-ea"/>
                        </a:rPr>
                        <a:t>市值（亿）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深市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600" u="none" strike="noStrike" dirty="0">
                        <a:latin typeface="+mn-ea"/>
                        <a:ea typeface="+mn-ea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u="none" strike="noStrike" dirty="0">
                          <a:latin typeface="+mn-ea"/>
                          <a:ea typeface="+mn-ea"/>
                        </a:rPr>
                        <a:t>市值（亿）</a:t>
                      </a:r>
                    </a:p>
                    <a:p>
                      <a:pPr algn="ctr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93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601398.SH</a:t>
                      </a:r>
                      <a:r>
                        <a:rPr lang="zh-CN" altLang="en-US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工商银行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19,028.87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002415.SZ</a:t>
                      </a:r>
                      <a:r>
                        <a:rPr lang="zh-CN" altLang="en-US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海康威视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2,901.98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601939.SH</a:t>
                      </a:r>
                      <a:r>
                        <a:rPr lang="zh-CN" altLang="en-US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建设银行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15,188.36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000333.SZ</a:t>
                      </a:r>
                      <a:r>
                        <a:rPr lang="zh-CN" altLang="en-US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美的集团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2,756.80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601857.SH</a:t>
                      </a:r>
                      <a:r>
                        <a:rPr lang="zh-CN" altLang="en-US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中国石油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14,089.90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000002.SZ</a:t>
                      </a:r>
                      <a:r>
                        <a:rPr lang="zh-CN" altLang="en-US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万科</a:t>
                      </a:r>
                      <a:r>
                        <a:rPr lang="en-GB" altLang="zh-CN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2,649.66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9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601288.SH</a:t>
                      </a:r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农业银行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12,604.19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000858.SZ</a:t>
                      </a:r>
                      <a:r>
                        <a:rPr lang="zh-CN" altLang="en-US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五粮液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2,402.72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601318.SH</a:t>
                      </a:r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中国平安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11,717.96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000651.SZ</a:t>
                      </a:r>
                      <a:r>
                        <a:rPr lang="zh-CN" altLang="en-US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格力电器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2,343.13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911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601988.SH</a:t>
                      </a:r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中国银行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10,048.79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002352.SZ</a:t>
                      </a:r>
                      <a:r>
                        <a:rPr lang="zh-CN" altLang="en-US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顺丰控股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1,779.00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29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600028.SH</a:t>
                      </a:r>
                      <a:r>
                        <a:rPr lang="zh-CN" altLang="en-US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中国石化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8,286.44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000001.SZ</a:t>
                      </a:r>
                      <a:r>
                        <a:rPr lang="zh-CN" altLang="en-US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平安银行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1,739.36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13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600519.SH</a:t>
                      </a:r>
                      <a:r>
                        <a:rPr lang="zh-CN" altLang="en-US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贵州茅台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8,280.73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002304.SZ</a:t>
                      </a:r>
                      <a:r>
                        <a:rPr lang="zh-CN" altLang="en-US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洋河股份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1,738.01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600036.SH</a:t>
                      </a:r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招商银行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7,037.44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300750.SZ</a:t>
                      </a:r>
                      <a:r>
                        <a:rPr lang="zh-CN" altLang="en-US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宁德时代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1,422.95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005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601628.SH</a:t>
                      </a:r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中国人寿</a:t>
                      </a:r>
                    </a:p>
                  </a:txBody>
                  <a:tcPr marL="6350" marR="6350" marT="6350" marB="0" anchor="ctr"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5,749.78</a:t>
                      </a:r>
                    </a:p>
                  </a:txBody>
                  <a:tcPr marL="6350" marR="6350" marT="6350" marB="0" anchor="ctr"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00</a:t>
                      </a:r>
                      <a:r>
                        <a:rPr lang="en-US" altLang="zh-CN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1979</a:t>
                      </a:r>
                      <a:r>
                        <a:rPr lang="en-GB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.SZ</a:t>
                      </a:r>
                      <a:r>
                        <a:rPr lang="zh-CN" altLang="en-US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招商蛇口</a:t>
                      </a:r>
                    </a:p>
                  </a:txBody>
                  <a:tcPr marL="6350" marR="6350" marT="6350" marB="0" anchor="ctr"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1,422.74</a:t>
                      </a:r>
                    </a:p>
                  </a:txBody>
                  <a:tcPr marL="6350" marR="6350" marT="6350" marB="0" anchor="ctr"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846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white">
          <a:xfrm>
            <a:off x="455613" y="142875"/>
            <a:ext cx="8231187" cy="11445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本月涨幅居前个股</a:t>
            </a:r>
            <a:r>
              <a:rPr lang="en-US" altLang="zh-CN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(</a:t>
            </a:r>
            <a:r>
              <a:rPr lang="zh-CN" altLang="zh-CN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去除发行不足一年新股</a:t>
            </a:r>
            <a:r>
              <a:rPr lang="en-US" altLang="zh-CN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)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397782"/>
              </p:ext>
            </p:extLst>
          </p:nvPr>
        </p:nvGraphicFramePr>
        <p:xfrm>
          <a:off x="-811" y="908721"/>
          <a:ext cx="9144034" cy="6099605"/>
        </p:xfrm>
        <a:graphic>
          <a:graphicData uri="http://schemas.openxmlformats.org/drawingml/2006/table">
            <a:tbl>
              <a:tblPr/>
              <a:tblGrid>
                <a:gridCol w="1938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6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8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44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8675">
                <a:tc>
                  <a:txBody>
                    <a:bodyPr/>
                    <a:lstStyle/>
                    <a:p>
                      <a:pPr algn="ctr" fontAlgn="t"/>
                      <a:endParaRPr lang="en-US" altLang="zh-CN" sz="1400" b="1" i="0" u="none" strike="noStrike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lang="zh-CN" altLang="en-US" sz="1400" b="1" i="0" u="none" strike="noStrike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证券代码</a:t>
                      </a:r>
                    </a:p>
                  </a:txBody>
                  <a:tcPr marL="4682" marR="4682" marT="4682" marB="0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altLang="zh-CN" sz="1400" b="1" i="0" u="none" strike="noStrike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rtl="0" fontAlgn="t"/>
                      <a:r>
                        <a:rPr lang="zh-CN" altLang="en-US" sz="1400" b="1" i="0" u="none" strike="noStrike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证券简称</a:t>
                      </a:r>
                    </a:p>
                  </a:txBody>
                  <a:tcPr marL="4682" marR="4682" marT="468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altLang="zh-CN" sz="1400" b="1" i="0" u="none" strike="noStrike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rtl="0" fontAlgn="t"/>
                      <a:r>
                        <a:rPr lang="zh-CN" altLang="en-US" sz="1400" b="1" i="0" u="none" strike="noStrike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月涨幅（</a:t>
                      </a:r>
                      <a:r>
                        <a:rPr lang="en-US" altLang="zh-CN" sz="1400" b="1" i="0" u="none" strike="noStrike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%</a:t>
                      </a:r>
                      <a:r>
                        <a:rPr lang="zh-CN" altLang="en-US" sz="1400" b="1" i="0" u="none" strike="noStrike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  <a:br>
                        <a:rPr lang="zh-CN" altLang="en-US" sz="1400" b="1" i="0" u="none" strike="noStrike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endParaRPr lang="zh-CN" altLang="en-US" sz="1400" b="1" i="0" u="none" strike="noStrike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682" marR="4682" marT="468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altLang="zh-CN" sz="1400" b="1" i="0" u="none" strike="noStrike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rtl="0" fontAlgn="t"/>
                      <a:r>
                        <a:rPr lang="zh-CN" altLang="en-US" sz="1400" b="1" i="0" u="none" strike="noStrike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总市值（亿元）</a:t>
                      </a:r>
                    </a:p>
                  </a:txBody>
                  <a:tcPr marL="4682" marR="4682" marT="468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altLang="zh-CN" sz="1400" b="1" i="0" u="none" strike="noStrike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rtl="0" fontAlgn="t"/>
                      <a:r>
                        <a:rPr lang="zh-CN" altLang="en-US" sz="1400" b="1" i="0" u="none" strike="noStrike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行业</a:t>
                      </a:r>
                    </a:p>
                  </a:txBody>
                  <a:tcPr marL="4682" marR="4682" marT="4682" marB="0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002755.SZ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东方新星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77.1282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29.7524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建筑业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600408.SH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*ST</a:t>
                      </a:r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安泰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61.6162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32.2176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002463.SZ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沪电股份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40.4444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108.6484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002427.SZ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*ST</a:t>
                      </a:r>
                      <a:r>
                        <a:rPr lang="zh-CN" altLang="en-US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尤夫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38.3178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35.3561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603032.SH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德新交运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37.4432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33.8897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交通运输、仓储和邮政业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8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002526.SZ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山东矿机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37.1951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47.1916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300502.SZ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新易盛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33.452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44.693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5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000063.SZ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中兴通讯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30.7534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756.2675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5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002700.SZ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新疆浩源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27.7159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38.7365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电力、热力、燃气及水生产和供应业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58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002792.SZ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通宇通讯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25.0441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63.8743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5276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AB08862-4DA7-4AB6-A6E5-68FEF2CE31D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455613" y="142875"/>
            <a:ext cx="8231187" cy="11445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上月涨幅居前个股的本月表现</a:t>
            </a:r>
            <a:endParaRPr lang="en-US" altLang="zh-CN" sz="2400" b="1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BDD305F5-997A-49F2-8DBC-1332852DF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884927"/>
              </p:ext>
            </p:extLst>
          </p:nvPr>
        </p:nvGraphicFramePr>
        <p:xfrm>
          <a:off x="0" y="801442"/>
          <a:ext cx="9144034" cy="5651894"/>
        </p:xfrm>
        <a:graphic>
          <a:graphicData uri="http://schemas.openxmlformats.org/drawingml/2006/table">
            <a:tbl>
              <a:tblPr/>
              <a:tblGrid>
                <a:gridCol w="1938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6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8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44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2030">
                <a:tc>
                  <a:txBody>
                    <a:bodyPr/>
                    <a:lstStyle/>
                    <a:p>
                      <a:pPr algn="ctr" fontAlgn="t"/>
                      <a:endParaRPr lang="en-US" altLang="zh-CN" sz="1400" b="1" i="0" u="none" strike="noStrike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lang="zh-CN" altLang="en-US" sz="1400" b="1" i="0" u="none" strike="noStrike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证券代码</a:t>
                      </a:r>
                    </a:p>
                  </a:txBody>
                  <a:tcPr marL="4682" marR="4682" marT="4682" marB="0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altLang="zh-CN" sz="1400" b="1" i="0" u="none" strike="noStrike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rtl="0" fontAlgn="t"/>
                      <a:r>
                        <a:rPr lang="zh-CN" altLang="en-US" sz="1400" b="1" i="0" u="none" strike="noStrike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证券简称</a:t>
                      </a:r>
                    </a:p>
                  </a:txBody>
                  <a:tcPr marL="4682" marR="4682" marT="468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altLang="zh-CN" sz="1400" b="1" i="0" u="none" strike="noStrike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rtl="0" fontAlgn="t"/>
                      <a:r>
                        <a:rPr lang="zh-CN" altLang="en-US" sz="1400" b="1" i="0" u="none" strike="noStrike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上月涨幅（</a:t>
                      </a:r>
                      <a:r>
                        <a:rPr lang="en-US" altLang="zh-CN" sz="1400" b="1" i="0" u="none" strike="noStrike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%</a:t>
                      </a:r>
                      <a:r>
                        <a:rPr lang="zh-CN" altLang="en-US" sz="1400" b="1" i="0" u="none" strike="noStrike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  <a:br>
                        <a:rPr lang="zh-CN" altLang="en-US" sz="1400" b="1" i="0" u="none" strike="noStrike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endParaRPr lang="zh-CN" altLang="en-US" sz="1400" b="1" i="0" u="none" strike="noStrike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682" marR="4682" marT="468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altLang="zh-CN" sz="1400" b="1" i="0" u="none" strike="noStrike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rtl="0" fontAlgn="t"/>
                      <a:r>
                        <a:rPr lang="zh-CN" altLang="en-US" sz="1400" b="1" i="0" u="none" strike="noStrike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本月涨幅（</a:t>
                      </a:r>
                      <a:r>
                        <a:rPr lang="en-US" altLang="zh-CN" sz="1400" b="1" i="0" u="none" strike="noStrike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%</a:t>
                      </a:r>
                      <a:r>
                        <a:rPr lang="zh-CN" altLang="en-US" sz="1400" b="1" i="0" u="none" strike="noStrike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4682" marR="4682" marT="468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altLang="zh-CN" sz="1400" b="1" i="0" u="none" strike="noStrike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rtl="0" fontAlgn="t"/>
                      <a:r>
                        <a:rPr lang="zh-CN" altLang="en-US" sz="1400" b="1" i="0" u="none" strike="noStrike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行业</a:t>
                      </a:r>
                    </a:p>
                  </a:txBody>
                  <a:tcPr marL="4682" marR="4682" marT="4682" marB="0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000760.SZ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斯太尔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89.5385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-41.0714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002618.SZ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丹邦科技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83.1294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-4.4391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002628.SZ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成都路桥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66.2192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-23.1494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建筑业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002243.SZ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通产丽星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60.177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-16.5746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002356.SZ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赫美集团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58.252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-2.7703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批发和零售业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002278.SZ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神开股份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54.5455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-30.2797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000955.SZ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欣龙控股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49.8812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-26.6244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000557.SZ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西部创业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44.0994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-13.7931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交通运输、仓储和邮政业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002504.SZ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弘高创意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40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-30.303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建筑业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300390.SZ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天华超净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35.2439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-12.1731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376980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white">
          <a:xfrm>
            <a:off x="468313" y="188913"/>
            <a:ext cx="8231187" cy="71913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本月涨幅居前个股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13678" y="686231"/>
            <a:ext cx="8715375" cy="509851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000798"/>
              </a:buClr>
              <a:defRPr/>
            </a:pPr>
            <a:endParaRPr lang="en-US" altLang="zh-CN" b="1" dirty="0">
              <a:solidFill>
                <a:srgbClr val="000066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buClr>
                <a:srgbClr val="000798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东方新星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</a:rPr>
              <a:t>（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002755.SZ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</a:rPr>
              <a:t>） 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：北京东方新星石化工程股份有限公司是于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2007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年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12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月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5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日由保定新星石化工程有限责任公司整体变更设立的股份有限公司。公司拥有工程勘察综合类甲级、测绘甲级、地基与基础工程专业承包壹级、地质灾害治理工程勘查甲级、地质灾害危险性评估甲级资质，并具有地基基础工程检测、地理信息系统工程、工程咨询、工程监理等资质。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buClr>
                <a:srgbClr val="000798"/>
              </a:buClr>
              <a:buFont typeface="Wingdings" panose="05000000000000000000" pitchFamily="2" charset="2"/>
              <a:buChar char="l"/>
              <a:defRPr/>
            </a:pPr>
            <a:endParaRPr lang="en-US" altLang="zh-CN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</a:endParaRPr>
          </a:p>
          <a:p>
            <a:pPr>
              <a:lnSpc>
                <a:spcPct val="150000"/>
              </a:lnSpc>
              <a:buClr>
                <a:srgbClr val="000798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7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月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10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日，公司披露重大资产重组方案，公司拟与江苏奥赛康药业置换股权。若交易完成，江苏奥赛康药业将借壳东方新星，资产初步作价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80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亿元。消息带动公司自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8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月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3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日复牌起连续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8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个涨停板，公司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8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月整体上涨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77.13%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，为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A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股该月最大涨幅。</a:t>
            </a:r>
            <a:endParaRPr lang="zh-CN" altLang="en-US" sz="1800" b="1" dirty="0">
              <a:solidFill>
                <a:srgbClr val="00206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white">
          <a:xfrm>
            <a:off x="455613" y="214313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本月跌幅居前个股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217558"/>
              </p:ext>
            </p:extLst>
          </p:nvPr>
        </p:nvGraphicFramePr>
        <p:xfrm>
          <a:off x="0" y="786606"/>
          <a:ext cx="9144001" cy="6096116"/>
        </p:xfrm>
        <a:graphic>
          <a:graphicData uri="http://schemas.openxmlformats.org/drawingml/2006/table">
            <a:tbl>
              <a:tblPr/>
              <a:tblGrid>
                <a:gridCol w="2213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0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5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9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8783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zh-CN" altLang="en-US" sz="1400" b="1" i="0" u="none" strike="noStrike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证券代码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zh-CN" altLang="en-US" sz="1400" b="1" i="0" u="none" strike="noStrike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上市公司</a:t>
                      </a:r>
                    </a:p>
                  </a:txBody>
                  <a:tcPr marL="3746" marR="3746" marT="37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zh-CN" altLang="en-US" sz="1400" b="1" i="0" u="none" strike="noStrike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月跌幅%</a:t>
                      </a:r>
                    </a:p>
                  </a:txBody>
                  <a:tcPr marL="3746" marR="3746" marT="37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zh-CN" altLang="en-US" sz="1400" b="1" i="0" u="none" strike="noStrike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总市值（亿元）</a:t>
                      </a:r>
                    </a:p>
                  </a:txBody>
                  <a:tcPr marL="3746" marR="3746" marT="37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zh-CN" altLang="en-US" sz="1400" b="1" i="0" u="none" strike="noStrike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行业</a:t>
                      </a:r>
                    </a:p>
                  </a:txBody>
                  <a:tcPr marL="3746" marR="3746" marT="3746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000673.SZ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当代东方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-66.7394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48.2846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文化、体育和娱乐业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002680.SZ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ST</a:t>
                      </a:r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长生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-65.9352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31.7423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1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600146.SH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商赢环球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-61.7912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39.9005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6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600687.SH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刚泰控股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-55.2634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59.9952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300260.SZ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新莱应材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-48.3333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21.9105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6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600515.SH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海航基础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-46.9534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231.3295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房地产业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002210.SZ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飞马国际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-46.9106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107.9331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租赁和商务服务业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60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002143.SZ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印纪传媒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-45.3211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52.7411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租赁和商务服务业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600701.SH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*ST</a:t>
                      </a:r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工新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-43.2755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54.1167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信息传输、软件和信息技术服务业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000504.SZ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南华生物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-42.7518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36.2984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科学研究和技术服务业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007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gray">
          <a:xfrm>
            <a:off x="755650" y="1870075"/>
            <a:ext cx="3024188" cy="622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3600" b="1">
                <a:solidFill>
                  <a:srgbClr val="CC0000"/>
                </a:solidFill>
                <a:latin typeface="幼圆" panose="02010509060101010101" pitchFamily="49" charset="-122"/>
                <a:ea typeface="黑体" panose="02010609060101010101" pitchFamily="49" charset="-122"/>
              </a:rPr>
              <a:t>『</a:t>
            </a:r>
            <a:r>
              <a:rPr lang="zh-CN" altLang="en-US" sz="3600" b="1">
                <a:solidFill>
                  <a:srgbClr val="CC0000"/>
                </a:solidFill>
                <a:latin typeface="幼圆" panose="02010509060101010101" pitchFamily="49" charset="-122"/>
                <a:ea typeface="黑体" panose="02010609060101010101" pitchFamily="49" charset="-122"/>
              </a:rPr>
              <a:t>融客月报</a:t>
            </a:r>
            <a:r>
              <a:rPr lang="en-US" altLang="zh-CN" sz="3600" b="1">
                <a:solidFill>
                  <a:srgbClr val="CC0000"/>
                </a:solidFill>
                <a:latin typeface="幼圆" panose="02010509060101010101" pitchFamily="49" charset="-122"/>
                <a:ea typeface="黑体" panose="02010609060101010101" pitchFamily="49" charset="-122"/>
              </a:rPr>
              <a:t>』</a:t>
            </a:r>
            <a:endParaRPr lang="zh-CN" altLang="en-US" sz="3600" b="1">
              <a:solidFill>
                <a:srgbClr val="CC0000"/>
              </a:solidFill>
              <a:latin typeface="幼圆" panose="020105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gray">
          <a:xfrm>
            <a:off x="0" y="2565400"/>
            <a:ext cx="9396413" cy="1630045"/>
          </a:xfrm>
          <a:prstGeom prst="rect">
            <a:avLst/>
          </a:prstGeom>
          <a:noFill/>
          <a:ln w="0" algn="ctr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dirty="0">
                <a:solidFill>
                  <a:srgbClr val="777777"/>
                </a:solidFill>
                <a:ea typeface="华文中宋" panose="02010600040101010101" pitchFamily="2" charset="-122"/>
              </a:rPr>
              <a:t>                      </a:t>
            </a:r>
            <a:r>
              <a:rPr lang="en-US" altLang="zh-CN" sz="3600" dirty="0">
                <a:solidFill>
                  <a:srgbClr val="000066"/>
                </a:solidFill>
                <a:latin typeface="华文中宋" panose="02010600040101010101" pitchFamily="2" charset="-122"/>
                <a:ea typeface="黑体" panose="02010609060101010101" pitchFamily="49" charset="-122"/>
              </a:rPr>
              <a:t>—— </a:t>
            </a:r>
            <a:r>
              <a:rPr lang="zh-CN" altLang="en-US" sz="3600" b="1" dirty="0">
                <a:solidFill>
                  <a:srgbClr val="000066"/>
                </a:solidFill>
                <a:ea typeface="黑体" panose="02010609060101010101" pitchFamily="49" charset="-122"/>
              </a:rPr>
              <a:t>二级市场</a:t>
            </a:r>
            <a:r>
              <a:rPr lang="zh-CN" altLang="en-US" sz="1800" b="1" dirty="0">
                <a:solidFill>
                  <a:srgbClr val="000066"/>
                </a:solidFill>
                <a:ea typeface="幼圆" panose="02010509060101010101" pitchFamily="49" charset="-122"/>
              </a:rPr>
              <a:t>（</a:t>
            </a:r>
            <a:r>
              <a:rPr lang="en-US" altLang="zh-CN" sz="1800" b="1" dirty="0">
                <a:solidFill>
                  <a:srgbClr val="000066"/>
                </a:solidFill>
                <a:ea typeface="幼圆" panose="02010509060101010101" pitchFamily="49" charset="-122"/>
              </a:rPr>
              <a:t>2018</a:t>
            </a:r>
            <a:r>
              <a:rPr lang="zh-CN" altLang="en-US" sz="1800" b="1" dirty="0">
                <a:solidFill>
                  <a:srgbClr val="000066"/>
                </a:solidFill>
                <a:ea typeface="幼圆" panose="02010509060101010101" pitchFamily="49" charset="-122"/>
              </a:rPr>
              <a:t>年</a:t>
            </a:r>
            <a:r>
              <a:rPr lang="en-US" altLang="zh-CN" sz="1800" b="1" dirty="0">
                <a:solidFill>
                  <a:srgbClr val="000066"/>
                </a:solidFill>
                <a:ea typeface="幼圆" panose="02010509060101010101" pitchFamily="49" charset="-122"/>
              </a:rPr>
              <a:t>8</a:t>
            </a:r>
            <a:r>
              <a:rPr lang="zh-CN" altLang="en-US" sz="1800" b="1" dirty="0">
                <a:solidFill>
                  <a:srgbClr val="000066"/>
                </a:solidFill>
                <a:ea typeface="幼圆" panose="02010509060101010101" pitchFamily="49" charset="-122"/>
              </a:rPr>
              <a:t>月）</a:t>
            </a:r>
            <a:endParaRPr lang="zh-CN" altLang="en-US" sz="3600" b="1" dirty="0">
              <a:solidFill>
                <a:srgbClr val="000066"/>
              </a:solidFill>
              <a:ea typeface="黑体" panose="02010609060101010101" pitchFamily="49" charset="-122"/>
            </a:endParaRPr>
          </a:p>
          <a:p>
            <a:pPr eaLnBrk="0" hangingPunct="0">
              <a:spcBef>
                <a:spcPct val="50000"/>
              </a:spcBef>
            </a:pPr>
            <a:endParaRPr lang="zh-CN" altLang="en-US" sz="4000" b="1" dirty="0">
              <a:solidFill>
                <a:srgbClr val="000099"/>
              </a:solidFill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2731814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343C4FAD-AC0F-4495-9059-9516B6E3C2E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455613" y="214313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股权质押比例前十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E29E769F-1AD5-4073-B780-7272B14EC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419166"/>
              </p:ext>
            </p:extLst>
          </p:nvPr>
        </p:nvGraphicFramePr>
        <p:xfrm>
          <a:off x="0" y="883266"/>
          <a:ext cx="9144001" cy="6007851"/>
        </p:xfrm>
        <a:graphic>
          <a:graphicData uri="http://schemas.openxmlformats.org/drawingml/2006/table">
            <a:tbl>
              <a:tblPr/>
              <a:tblGrid>
                <a:gridCol w="2213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0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5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9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8783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zh-CN" altLang="en-US" sz="1400" b="1" i="0" u="none" strike="noStrike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证券代码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zh-CN" altLang="en-US" sz="1400" b="1" i="0" u="none" strike="noStrike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上市公司</a:t>
                      </a:r>
                    </a:p>
                  </a:txBody>
                  <a:tcPr marL="3746" marR="3746" marT="37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zh-CN" altLang="en-US" sz="1400" b="1" i="0" u="none" strike="noStrike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质押比例%</a:t>
                      </a:r>
                    </a:p>
                  </a:txBody>
                  <a:tcPr marL="3746" marR="3746" marT="37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zh-CN" altLang="en-US" sz="1400" b="1" i="0" u="none" strike="noStrike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总市值（亿元）</a:t>
                      </a:r>
                    </a:p>
                  </a:txBody>
                  <a:tcPr marL="3746" marR="3746" marT="37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zh-CN" altLang="en-US" sz="1400" b="1" i="0" u="none" strike="noStrike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行业</a:t>
                      </a:r>
                    </a:p>
                  </a:txBody>
                  <a:tcPr marL="3746" marR="3746" marT="3746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000981.SZ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银亿股份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82.18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226.7758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600828.SH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茂业商业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78.05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89.1971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批发和零售业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1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002143.SZ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印纪传媒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77.72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52.7411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租赁和商务服务业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6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000408.SZ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藏格控股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77.71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230.8797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603555.SH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贵人鸟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77.14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42.1163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6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000564.SZ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供销大集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76.78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182.638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批发和零售业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000723.SZ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美锦能源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76.52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145.7606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60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000567.SZ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海德股份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75.11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54.1652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金融业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002625.SZ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光启技术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73.46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205.5477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000662.SZ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天夏智慧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72.43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56.4038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信息传输、软件和信息技术服务业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007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075307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E3596D5A-3D6B-48B7-B58F-42048E5F534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455613" y="214313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第一大股东股权质押比例情况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91CA52B-5F68-4831-9BD0-BB226F7690DA}"/>
              </a:ext>
            </a:extLst>
          </p:cNvPr>
          <p:cNvSpPr txBox="1"/>
          <p:nvPr/>
        </p:nvSpPr>
        <p:spPr bwMode="auto">
          <a:xfrm>
            <a:off x="683568" y="4756455"/>
            <a:ext cx="7524836" cy="16312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当前第一大股东股权质押比例呈两极分化的态势。</a:t>
            </a:r>
            <a:r>
              <a:rPr lang="en-US" altLang="zh-CN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1026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家国有控股企业中，有</a:t>
            </a:r>
            <a:r>
              <a:rPr lang="en-US" altLang="zh-CN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77.49%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的第一大股东上市以来从未进行过质押。</a:t>
            </a:r>
            <a:r>
              <a:rPr lang="en-US" altLang="zh-CN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2514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家非国有控股企业中，有</a:t>
            </a:r>
            <a:r>
              <a:rPr lang="en-US" altLang="zh-CN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45.15%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的第一大股东当前质押比例在</a:t>
            </a:r>
            <a:r>
              <a:rPr lang="en-US" altLang="zh-CN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50%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以上，其中更有</a:t>
            </a:r>
            <a:r>
              <a:rPr lang="en-US" altLang="zh-CN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252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名第一大股东股权质押比例在</a:t>
            </a:r>
            <a:r>
              <a:rPr lang="en-US" altLang="zh-CN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99%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以上，陷入无股可押的地步，占非国企总数的</a:t>
            </a:r>
            <a:r>
              <a:rPr lang="en-US" altLang="zh-CN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10.02%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AFED933-75D8-43E3-9D41-B1A3DCC17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23" y="1363356"/>
            <a:ext cx="3970783" cy="300364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84374CB-55F9-49AC-B9F8-68AF631DC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305978"/>
            <a:ext cx="3970782" cy="30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7995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F230976-D5DC-4B7D-A017-9F8CD917E32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455613" y="214313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本月质押股份触及平仓线情况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428F3E4C-75D4-4991-9A82-07CBCA8DAC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715911"/>
              </p:ext>
            </p:extLst>
          </p:nvPr>
        </p:nvGraphicFramePr>
        <p:xfrm>
          <a:off x="83" y="908720"/>
          <a:ext cx="9144001" cy="5544617"/>
        </p:xfrm>
        <a:graphic>
          <a:graphicData uri="http://schemas.openxmlformats.org/drawingml/2006/table">
            <a:tbl>
              <a:tblPr/>
              <a:tblGrid>
                <a:gridCol w="2213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0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6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9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7553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zh-CN" altLang="en-US" sz="1400" b="1" i="0" u="none" strike="noStrike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证券代码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zh-CN" altLang="en-US" sz="1400" b="1" i="0" u="none" strike="noStrike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上市公司</a:t>
                      </a:r>
                    </a:p>
                  </a:txBody>
                  <a:tcPr marL="3746" marR="3746" marT="37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zh-CN" altLang="en-US" sz="1400" b="1" i="0" u="none" strike="noStrike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公告时间</a:t>
                      </a:r>
                    </a:p>
                  </a:txBody>
                  <a:tcPr marL="3746" marR="3746" marT="37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zh-CN" altLang="en-US" sz="1400" b="1" i="0" u="none" strike="noStrike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触及平仓线质押份数</a:t>
                      </a:r>
                    </a:p>
                  </a:txBody>
                  <a:tcPr marL="3746" marR="3746" marT="37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zh-CN" altLang="en-US" sz="1400" b="1" i="0" u="none" strike="noStrike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占公司总股本比例</a:t>
                      </a:r>
                    </a:p>
                  </a:txBody>
                  <a:tcPr marL="3746" marR="3746" marT="3746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655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002464</a:t>
                      </a:r>
                      <a:r>
                        <a:rPr lang="en-US" altLang="zh-CN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.SZ</a:t>
                      </a:r>
                      <a:endParaRPr lang="en-GB" sz="1800" b="1" i="0" u="none" strike="noStrike" kern="1200" dirty="0">
                        <a:solidFill>
                          <a:srgbClr val="000066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众应互联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日</a:t>
                      </a:r>
                      <a:endParaRPr lang="en-US" altLang="zh-CN" sz="1800" b="1" i="0" u="none" strike="noStrike" kern="1200" dirty="0">
                        <a:solidFill>
                          <a:srgbClr val="000066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7839.83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万股</a:t>
                      </a:r>
                      <a:endParaRPr lang="en-US" altLang="zh-CN" sz="1800" b="1" i="0" u="none" strike="noStrike" kern="1200" dirty="0">
                        <a:solidFill>
                          <a:srgbClr val="000066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24.04%</a:t>
                      </a:r>
                      <a:endParaRPr lang="zh-CN" altLang="en-US" sz="1800" b="1" i="0" u="none" strike="noStrike" kern="1200" dirty="0">
                        <a:solidFill>
                          <a:srgbClr val="000066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655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000766.SZ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通化金马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日</a:t>
                      </a:r>
                      <a:endParaRPr lang="en-US" altLang="zh-CN" sz="1800" b="1" i="0" u="none" strike="noStrike" kern="1200" dirty="0">
                        <a:solidFill>
                          <a:srgbClr val="000066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4.57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亿股</a:t>
                      </a:r>
                      <a:endParaRPr lang="en-US" altLang="zh-CN" sz="1800" b="1" i="0" u="none" strike="noStrike" kern="1200" dirty="0">
                        <a:solidFill>
                          <a:srgbClr val="000066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47.30%</a:t>
                      </a:r>
                      <a:endParaRPr lang="zh-CN" altLang="en-US" sz="1800" b="1" i="0" u="none" strike="noStrike" kern="1200" dirty="0">
                        <a:solidFill>
                          <a:srgbClr val="000066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176316"/>
                  </a:ext>
                </a:extLst>
              </a:tr>
              <a:tr h="114655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300267.SZ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尔康制药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18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日</a:t>
                      </a:r>
                      <a:endParaRPr lang="en-US" altLang="zh-CN" sz="1800" b="1" i="0" u="none" strike="noStrike" kern="1200" dirty="0">
                        <a:solidFill>
                          <a:srgbClr val="000066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8765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万股</a:t>
                      </a:r>
                      <a:endParaRPr lang="en-US" altLang="zh-CN" sz="1800" b="1" i="0" u="none" strike="noStrike" kern="1200" dirty="0">
                        <a:solidFill>
                          <a:srgbClr val="000066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4.25%</a:t>
                      </a:r>
                      <a:endParaRPr lang="zh-CN" altLang="en-US" sz="1800" b="1" i="0" u="none" strike="noStrike" kern="1200" dirty="0">
                        <a:solidFill>
                          <a:srgbClr val="000066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9784357"/>
                  </a:ext>
                </a:extLst>
              </a:tr>
              <a:tr h="9294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002569.SZ</a:t>
                      </a:r>
                      <a:endParaRPr lang="en-GB" sz="1800" b="1" i="0" u="none" strike="noStrike" kern="1200" dirty="0">
                        <a:solidFill>
                          <a:srgbClr val="000066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步森股份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23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日</a:t>
                      </a:r>
                      <a:endParaRPr lang="en-US" altLang="zh-CN" sz="1800" b="1" i="0" u="none" strike="noStrike" kern="1200" dirty="0">
                        <a:solidFill>
                          <a:srgbClr val="000066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2240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万股</a:t>
                      </a:r>
                      <a:endParaRPr lang="en-US" altLang="zh-CN" sz="1800" b="1" i="0" u="none" strike="noStrike" kern="1200" dirty="0">
                        <a:solidFill>
                          <a:srgbClr val="000066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16.99%</a:t>
                      </a:r>
                      <a:endParaRPr lang="zh-CN" altLang="en-US" sz="1800" b="1" i="0" u="none" strike="noStrike" kern="1200" dirty="0">
                        <a:solidFill>
                          <a:srgbClr val="000066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349852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15" descr="u=1027235771,1791002709&amp;fm=0&amp;gp=1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3768" y="2867793"/>
            <a:ext cx="13335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对话气泡: 圆角矩形 6">
            <a:extLst>
              <a:ext uri="{FF2B5EF4-FFF2-40B4-BE49-F238E27FC236}">
                <a16:creationId xmlns:a16="http://schemas.microsoft.com/office/drawing/2014/main" id="{C111F803-EF2D-458B-9D57-814AC402EF99}"/>
              </a:ext>
            </a:extLst>
          </p:cNvPr>
          <p:cNvSpPr/>
          <p:nvPr/>
        </p:nvSpPr>
        <p:spPr bwMode="auto">
          <a:xfrm>
            <a:off x="197986" y="1016740"/>
            <a:ext cx="4032448" cy="1723593"/>
          </a:xfrm>
          <a:prstGeom prst="wedgeRoundRectCallout">
            <a:avLst>
              <a:gd name="adj1" fmla="val 28961"/>
              <a:gd name="adj2" fmla="val 64688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28678" name="Picture 17" descr="cicc-allp-02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483" y="2969975"/>
            <a:ext cx="785495" cy="57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4" name="Rectangle 2"/>
          <p:cNvSpPr>
            <a:spLocks noChangeArrowheads="1"/>
          </p:cNvSpPr>
          <p:nvPr/>
        </p:nvSpPr>
        <p:spPr bwMode="white">
          <a:xfrm>
            <a:off x="456248" y="142875"/>
            <a:ext cx="8231187" cy="1144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zh-CN" altLang="en-US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主要券商观点</a:t>
            </a:r>
          </a:p>
        </p:txBody>
      </p:sp>
      <p:pic>
        <p:nvPicPr>
          <p:cNvPr id="4" name="图片 3" descr="23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3861048"/>
            <a:ext cx="1904214" cy="640140"/>
          </a:xfrm>
          <a:prstGeom prst="rect">
            <a:avLst/>
          </a:prstGeom>
        </p:spPr>
      </p:pic>
      <p:pic>
        <p:nvPicPr>
          <p:cNvPr id="5" name="图片 4" descr="g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4210" y="3910563"/>
            <a:ext cx="1872615" cy="47371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7CBAA7B-74D5-4B63-86AF-D8E8F4B2D70C}"/>
              </a:ext>
            </a:extLst>
          </p:cNvPr>
          <p:cNvSpPr txBox="1"/>
          <p:nvPr/>
        </p:nvSpPr>
        <p:spPr>
          <a:xfrm>
            <a:off x="456248" y="1056970"/>
            <a:ext cx="3686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对于整个市场而言，政策底、资金底和情绪底已现，而现在需要的就是时间去消化对未来的一些担忧，从而彻底构筑市场底。</a:t>
            </a:r>
          </a:p>
        </p:txBody>
      </p:sp>
      <p:sp>
        <p:nvSpPr>
          <p:cNvPr id="37" name="对话气泡: 圆角矩形 36">
            <a:extLst>
              <a:ext uri="{FF2B5EF4-FFF2-40B4-BE49-F238E27FC236}">
                <a16:creationId xmlns:a16="http://schemas.microsoft.com/office/drawing/2014/main" id="{4D676A9D-75E8-4923-8127-CCAAF1560233}"/>
              </a:ext>
            </a:extLst>
          </p:cNvPr>
          <p:cNvSpPr/>
          <p:nvPr/>
        </p:nvSpPr>
        <p:spPr bwMode="auto">
          <a:xfrm>
            <a:off x="4742221" y="1016740"/>
            <a:ext cx="4032448" cy="1723593"/>
          </a:xfrm>
          <a:prstGeom prst="wedgeRoundRectCallout">
            <a:avLst>
              <a:gd name="adj1" fmla="val -33690"/>
              <a:gd name="adj2" fmla="val 60860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AA001647-C370-4625-A8BB-ABA92BF4D979}"/>
              </a:ext>
            </a:extLst>
          </p:cNvPr>
          <p:cNvSpPr txBox="1"/>
          <p:nvPr/>
        </p:nvSpPr>
        <p:spPr>
          <a:xfrm>
            <a:off x="4957726" y="1106910"/>
            <a:ext cx="3686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建议投资者无须为短期回调而悲观，也不必为小幅反弹而激动，而应选择耐心在市场磨底过程中，挖掘中期业绩有催化因素的优质标的。</a:t>
            </a:r>
          </a:p>
        </p:txBody>
      </p:sp>
      <p:sp>
        <p:nvSpPr>
          <p:cNvPr id="39" name="对话气泡: 圆角矩形 38">
            <a:extLst>
              <a:ext uri="{FF2B5EF4-FFF2-40B4-BE49-F238E27FC236}">
                <a16:creationId xmlns:a16="http://schemas.microsoft.com/office/drawing/2014/main" id="{3495AF19-8E76-4B92-BB7B-6EAE37CC1F57}"/>
              </a:ext>
            </a:extLst>
          </p:cNvPr>
          <p:cNvSpPr/>
          <p:nvPr/>
        </p:nvSpPr>
        <p:spPr bwMode="auto">
          <a:xfrm>
            <a:off x="4742221" y="4516816"/>
            <a:ext cx="4032448" cy="1723593"/>
          </a:xfrm>
          <a:prstGeom prst="wedgeRoundRectCallout">
            <a:avLst>
              <a:gd name="adj1" fmla="val -29248"/>
              <a:gd name="adj2" fmla="val -60559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41" name="对话气泡: 圆角矩形 40">
            <a:extLst>
              <a:ext uri="{FF2B5EF4-FFF2-40B4-BE49-F238E27FC236}">
                <a16:creationId xmlns:a16="http://schemas.microsoft.com/office/drawing/2014/main" id="{F2E2216E-4C45-4DB7-A225-5999311B53DF}"/>
              </a:ext>
            </a:extLst>
          </p:cNvPr>
          <p:cNvSpPr/>
          <p:nvPr/>
        </p:nvSpPr>
        <p:spPr bwMode="auto">
          <a:xfrm>
            <a:off x="285220" y="4516816"/>
            <a:ext cx="4032448" cy="1723593"/>
          </a:xfrm>
          <a:prstGeom prst="wedgeRoundRectCallout">
            <a:avLst>
              <a:gd name="adj1" fmla="val 27091"/>
              <a:gd name="adj2" fmla="val -60558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5328725A-9DE9-4782-8DA5-C4B14062FB2D}"/>
              </a:ext>
            </a:extLst>
          </p:cNvPr>
          <p:cNvSpPr txBox="1"/>
          <p:nvPr/>
        </p:nvSpPr>
        <p:spPr>
          <a:xfrm>
            <a:off x="4915288" y="4495877"/>
            <a:ext cx="3686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000066"/>
                </a:solidFill>
                <a:latin typeface="+mn-ea"/>
                <a:ea typeface="+mn-ea"/>
              </a:rPr>
              <a:t>一方面，盈利增长回落和海外紧缩周期尚未结束是困扰</a:t>
            </a:r>
            <a:r>
              <a:rPr lang="en-US" altLang="zh-CN" sz="1800" b="1" dirty="0">
                <a:solidFill>
                  <a:srgbClr val="000066"/>
                </a:solidFill>
                <a:latin typeface="+mn-ea"/>
                <a:ea typeface="+mn-ea"/>
              </a:rPr>
              <a:t>A</a:t>
            </a:r>
            <a:r>
              <a:rPr lang="zh-CN" altLang="en-US" sz="1800" b="1" dirty="0">
                <a:solidFill>
                  <a:srgbClr val="000066"/>
                </a:solidFill>
                <a:latin typeface="+mn-ea"/>
                <a:ea typeface="+mn-ea"/>
              </a:rPr>
              <a:t>股市场的中长期问题，难以在短期内好转；但另一方面，上证综指在</a:t>
            </a:r>
            <a:r>
              <a:rPr lang="en-US" altLang="zh-CN" sz="1800" b="1" dirty="0">
                <a:solidFill>
                  <a:srgbClr val="000066"/>
                </a:solidFill>
                <a:latin typeface="+mn-ea"/>
                <a:ea typeface="+mn-ea"/>
              </a:rPr>
              <a:t>2700</a:t>
            </a:r>
            <a:r>
              <a:rPr lang="zh-CN" altLang="en-US" sz="1800" b="1" dirty="0">
                <a:solidFill>
                  <a:srgbClr val="000066"/>
                </a:solidFill>
                <a:latin typeface="+mn-ea"/>
                <a:ea typeface="+mn-ea"/>
              </a:rPr>
              <a:t>点以下已经是历史级别的底部区间，因此在配置思维下没有必要悲观。</a:t>
            </a:r>
            <a:endParaRPr lang="zh-CN" altLang="en-US" sz="1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F39F1F8D-6CA7-4FCF-B0C5-EB39426A7808}"/>
              </a:ext>
            </a:extLst>
          </p:cNvPr>
          <p:cNvSpPr txBox="1"/>
          <p:nvPr/>
        </p:nvSpPr>
        <p:spPr>
          <a:xfrm>
            <a:off x="456248" y="4516816"/>
            <a:ext cx="37724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000066"/>
                </a:solidFill>
                <a:latin typeface="+mn-ea"/>
                <a:ea typeface="+mn-ea"/>
              </a:rPr>
              <a:t>随着风险溢价的影响收敛；经济悲观预期、信用风险开始修正；新兴市场担忧及贸易战演绎担忧正在出现阶段性拐点，“梅雨时节”已经过去，市场所期待的“金秋行情”正在到来。</a:t>
            </a:r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285750" y="1214438"/>
            <a:ext cx="8402638" cy="5162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6699FF"/>
              </a:buClr>
              <a:defRPr/>
            </a:pPr>
            <a:r>
              <a:rPr lang="zh-CN" altLang="en-US" sz="1800" b="1" dirty="0">
                <a:solidFill>
                  <a:srgbClr val="000066"/>
                </a:solidFill>
                <a:latin typeface="+mn-ea"/>
                <a:ea typeface="+mn-ea"/>
              </a:rPr>
              <a:t>       </a:t>
            </a:r>
            <a:endParaRPr lang="en-US" altLang="zh-CN" sz="1800" b="1" dirty="0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white">
          <a:xfrm>
            <a:off x="428625" y="214313"/>
            <a:ext cx="8231188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zh-CN" altLang="en-US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宏观经济数据解读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79279" y="922338"/>
            <a:ext cx="8111490" cy="58785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latinLnBrk="0" hangingPunct="1">
              <a:lnSpc>
                <a:spcPct val="170000"/>
              </a:lnSpc>
              <a:defRPr/>
            </a:pP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   中国</a:t>
            </a:r>
            <a:r>
              <a:rPr lang="en-US" altLang="zh-CN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8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月官方制造业</a:t>
            </a:r>
            <a:r>
              <a:rPr lang="en-US" altLang="zh-CN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PMI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为</a:t>
            </a:r>
            <a:r>
              <a:rPr lang="en-US" altLang="zh-CN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51.3%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，较上月上升</a:t>
            </a:r>
            <a:r>
              <a:rPr lang="en-US" altLang="zh-CN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0.1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个百分点，整体制造业仍处于扩张区间，但新订单指数和进口指数进一步下滑且处于枯荣线下方，表示中美贸易摩擦对国内制造业进出口了造成较大的影响。中国</a:t>
            </a:r>
            <a:r>
              <a:rPr lang="en-US" altLang="zh-CN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8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月财新制造业</a:t>
            </a:r>
            <a:r>
              <a:rPr lang="en-US" altLang="zh-CN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PMI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为</a:t>
            </a:r>
            <a:r>
              <a:rPr lang="en-US" altLang="zh-CN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50.6%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，较上月回落</a:t>
            </a:r>
            <a:r>
              <a:rPr lang="en-US" altLang="zh-CN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0.2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个百分点，为近</a:t>
            </a:r>
            <a:r>
              <a:rPr lang="en-US" altLang="zh-CN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15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个月以来最低，制造业景气增速持续放缓。</a:t>
            </a:r>
            <a:endParaRPr lang="en-US" altLang="zh-CN" b="1" dirty="0">
              <a:solidFill>
                <a:srgbClr val="000066"/>
              </a:solidFill>
              <a:latin typeface="+mn-ea"/>
              <a:ea typeface="+mn-ea"/>
              <a:sym typeface="+mn-ea"/>
            </a:endParaRPr>
          </a:p>
          <a:p>
            <a:pPr eaLnBrk="1" latinLnBrk="0" hangingPunct="1">
              <a:lnSpc>
                <a:spcPct val="170000"/>
              </a:lnSpc>
              <a:defRPr/>
            </a:pPr>
            <a:r>
              <a:rPr lang="en-US" altLang="zh-CN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    8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月CPI同比上涨</a:t>
            </a:r>
            <a:r>
              <a:rPr lang="en-US" altLang="zh-CN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2.3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%，较上月扩大</a:t>
            </a:r>
            <a:r>
              <a:rPr lang="en-US" altLang="zh-CN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0.2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个百分点，创</a:t>
            </a:r>
            <a:r>
              <a:rPr lang="en-US" altLang="zh-CN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6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个月新高，食品价格上涨</a:t>
            </a:r>
            <a:r>
              <a:rPr lang="en-US" altLang="zh-CN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1.7%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，影响</a:t>
            </a:r>
            <a:r>
              <a:rPr lang="en-US" altLang="zh-CN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CPI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上涨约</a:t>
            </a:r>
            <a:r>
              <a:rPr lang="en-US" altLang="zh-CN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0.33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个百分点，是</a:t>
            </a:r>
            <a:r>
              <a:rPr lang="en-US" altLang="zh-CN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CPI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同比涨幅扩大的重要因素，其中猪肉价格下降</a:t>
            </a:r>
            <a:r>
              <a:rPr lang="en-US" altLang="zh-CN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4.9%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，降幅继续收窄，对</a:t>
            </a:r>
            <a:r>
              <a:rPr lang="en-US" altLang="zh-CN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CPI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的拖累作用持续减弱。</a:t>
            </a:r>
            <a:r>
              <a:rPr lang="zh-CN" altLang="zh-CN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PPI同比上涨</a:t>
            </a:r>
            <a:r>
              <a:rPr lang="en-GB" altLang="zh-CN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4</a:t>
            </a:r>
            <a:r>
              <a:rPr lang="en-US" altLang="zh-CN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.1</a:t>
            </a:r>
            <a:r>
              <a:rPr lang="zh-CN" altLang="zh-CN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%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，较上月回落</a:t>
            </a:r>
            <a:r>
              <a:rPr lang="en-US" altLang="zh-CN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0.5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个百分点，去年价格变动的翘尾影响约为</a:t>
            </a:r>
            <a:r>
              <a:rPr lang="en-US" altLang="zh-CN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3.0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个百分点，新涨价影响约为</a:t>
            </a:r>
            <a:r>
              <a:rPr lang="en-US" altLang="zh-CN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1.1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个百分点。</a:t>
            </a:r>
            <a:endParaRPr lang="zh-CN" altLang="en-US" sz="1800" b="1" dirty="0">
              <a:solidFill>
                <a:srgbClr val="000066"/>
              </a:solidFill>
              <a:latin typeface="+mn-ea"/>
              <a:ea typeface="+mn-ea"/>
            </a:endParaRPr>
          </a:p>
          <a:p>
            <a:pPr>
              <a:defRPr/>
            </a:pPr>
            <a:endParaRPr lang="zh-CN" altLang="en-US" sz="1800" b="1" dirty="0">
              <a:solidFill>
                <a:srgbClr val="002060"/>
              </a:solidFill>
              <a:latin typeface="+mn-ea"/>
              <a:ea typeface="+mn-ea"/>
            </a:endParaRPr>
          </a:p>
          <a:p>
            <a:pPr>
              <a:defRPr/>
            </a:pPr>
            <a:endParaRPr lang="zh-CN" altLang="en-US" sz="1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71438" y="1071563"/>
            <a:ext cx="8929687" cy="3071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buFont typeface="Wingdings" panose="05000000000000000000" pitchFamily="2" charset="2"/>
              <a:buChar char="n"/>
              <a:defRPr/>
            </a:pPr>
            <a:endParaRPr lang="en-US" altLang="zh-CN" sz="1800" b="1" dirty="0">
              <a:solidFill>
                <a:srgbClr val="000066"/>
              </a:solidFill>
              <a:latin typeface="+mn-ea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buFont typeface="Wingdings" panose="05000000000000000000" pitchFamily="2" charset="2"/>
              <a:buChar char="n"/>
              <a:defRPr/>
            </a:pPr>
            <a:endParaRPr lang="en-US" altLang="zh-CN" sz="1800" b="1" dirty="0">
              <a:solidFill>
                <a:srgbClr val="000066"/>
              </a:solidFill>
              <a:latin typeface="+mn-ea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defRPr/>
            </a:pPr>
            <a:endParaRPr lang="en-US" altLang="zh-CN" sz="1800" b="1" dirty="0">
              <a:solidFill>
                <a:srgbClr val="000066"/>
              </a:solidFill>
              <a:latin typeface="+mn-ea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defRPr/>
            </a:pPr>
            <a:endParaRPr lang="en-US" altLang="zh-CN" sz="1800" b="1" dirty="0">
              <a:solidFill>
                <a:srgbClr val="000066"/>
              </a:solidFill>
              <a:latin typeface="+mn-ea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defRPr/>
            </a:pPr>
            <a:endParaRPr lang="en-US" altLang="zh-CN" sz="1800" b="1" dirty="0">
              <a:solidFill>
                <a:srgbClr val="000066"/>
              </a:solidFill>
              <a:latin typeface="+mn-ea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defRPr/>
            </a:pPr>
            <a:endParaRPr lang="en-US" altLang="zh-CN" sz="1800" b="1" dirty="0">
              <a:solidFill>
                <a:srgbClr val="000066"/>
              </a:solidFill>
              <a:latin typeface="+mn-ea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defRPr/>
            </a:pPr>
            <a:endParaRPr lang="en-US" altLang="zh-CN" sz="1800" b="1" dirty="0">
              <a:solidFill>
                <a:srgbClr val="000066"/>
              </a:solidFill>
              <a:latin typeface="+mn-ea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defRPr/>
            </a:pPr>
            <a:r>
              <a:rPr lang="zh-CN" altLang="en-US" sz="1800" b="1" dirty="0">
                <a:solidFill>
                  <a:srgbClr val="000066"/>
                </a:solidFill>
                <a:latin typeface="+mn-ea"/>
              </a:rPr>
              <a:t>    </a:t>
            </a:r>
            <a:endParaRPr lang="en-US" altLang="zh-CN" sz="1800" b="1" dirty="0">
              <a:solidFill>
                <a:srgbClr val="000066"/>
              </a:solidFill>
              <a:latin typeface="+mn-ea"/>
              <a:ea typeface="+mn-ea"/>
            </a:endParaRPr>
          </a:p>
          <a:p>
            <a:pPr marL="0" indent="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buFont typeface="Wingdings" panose="05000000000000000000" pitchFamily="2" charset="2"/>
              <a:buNone/>
              <a:defRPr/>
            </a:pPr>
            <a:endParaRPr lang="en-US" altLang="zh-CN" sz="1800" b="1" dirty="0">
              <a:solidFill>
                <a:srgbClr val="000066"/>
              </a:solidFill>
              <a:ea typeface="幼圆" panose="02010509060101010101" pitchFamily="49" charset="-122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defRPr/>
            </a:pPr>
            <a:endParaRPr lang="en-US" altLang="zh-CN" sz="1600" b="1" dirty="0">
              <a:solidFill>
                <a:srgbClr val="000066"/>
              </a:solidFill>
              <a:ea typeface="幼圆" panose="02010509060101010101" pitchFamily="49" charset="-122"/>
            </a:endParaRPr>
          </a:p>
          <a:p>
            <a:pPr>
              <a:defRPr/>
            </a:pPr>
            <a:endParaRPr lang="zh-CN" altLang="en-US" sz="1800" dirty="0"/>
          </a:p>
          <a:p>
            <a:pPr>
              <a:defRPr/>
            </a:pPr>
            <a:r>
              <a:rPr lang="zh-CN" altLang="en-US" sz="1800" dirty="0"/>
              <a:t> </a:t>
            </a: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white">
          <a:xfrm>
            <a:off x="428625" y="214313"/>
            <a:ext cx="8231188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zh-CN" altLang="en-US" sz="2400" b="1" dirty="0">
                <a:solidFill>
                  <a:srgbClr val="000066"/>
                </a:solidFill>
                <a:uFillTx/>
                <a:latin typeface="幼圆" panose="02010509060101010101" pitchFamily="49" charset="-122"/>
                <a:ea typeface="幼圆" panose="02010509060101010101" pitchFamily="49" charset="-122"/>
              </a:rPr>
              <a:t>展望</a:t>
            </a:r>
          </a:p>
        </p:txBody>
      </p:sp>
      <p:sp>
        <p:nvSpPr>
          <p:cNvPr id="6" name="矩形 5"/>
          <p:cNvSpPr/>
          <p:nvPr/>
        </p:nvSpPr>
        <p:spPr>
          <a:xfrm>
            <a:off x="214313" y="1285875"/>
            <a:ext cx="8501062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000066"/>
                </a:solidFill>
                <a:latin typeface="+mn-ea"/>
                <a:ea typeface="+mn-ea"/>
              </a:rPr>
              <a:t>   </a:t>
            </a:r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242411" y="922338"/>
            <a:ext cx="8444865" cy="523701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eaLnBrk="1" latinLnBrk="0" hangingPunct="1">
              <a:lnSpc>
                <a:spcPct val="170000"/>
              </a:lnSpc>
              <a:defRPr/>
            </a:pPr>
            <a:r>
              <a:rPr lang="en-US" altLang="zh-CN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    8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月，</a:t>
            </a:r>
            <a:r>
              <a:rPr lang="en-US" altLang="zh-CN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A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股中报正式披露完毕，业绩总体符合市场预期，但明显存在偏上游、老经济、国企集中的趋势，叠加国内宏观经济预期下滑、离岸人民币汇率贬值等因素的影响，市场表现持续低迷。截至</a:t>
            </a:r>
            <a:r>
              <a:rPr lang="en-US" altLang="zh-CN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8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月</a:t>
            </a:r>
            <a:r>
              <a:rPr lang="en-US" altLang="zh-CN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31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日，沪指收报</a:t>
            </a:r>
            <a:r>
              <a:rPr lang="en-US" altLang="zh-CN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2725.25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点，跌幅</a:t>
            </a:r>
            <a:r>
              <a:rPr lang="en-US" altLang="zh-CN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5.25%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；深成指收报</a:t>
            </a:r>
            <a:r>
              <a:rPr lang="en-US" altLang="zh-CN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8465.47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点，跌幅</a:t>
            </a:r>
            <a:r>
              <a:rPr lang="en-US" altLang="zh-CN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7.77%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；中小板指收报</a:t>
            </a:r>
            <a:r>
              <a:rPr lang="en-US" altLang="zh-CN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5844.98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点，跌幅</a:t>
            </a:r>
            <a:r>
              <a:rPr lang="en-US" altLang="zh-CN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7.99%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；创业板指收报</a:t>
            </a:r>
            <a:r>
              <a:rPr lang="en-US" altLang="zh-CN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1435.20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点，跌幅</a:t>
            </a:r>
            <a:r>
              <a:rPr lang="en-US" altLang="zh-CN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8.07%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。</a:t>
            </a:r>
            <a:endParaRPr lang="en-US" altLang="zh-CN" b="1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  <a:p>
            <a:pPr eaLnBrk="1" latinLnBrk="0" hangingPunct="1">
              <a:lnSpc>
                <a:spcPct val="170000"/>
              </a:lnSpc>
              <a:defRPr/>
            </a:pPr>
            <a:r>
              <a:rPr lang="en-US" altLang="zh-CN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    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当前随着人民币对美元中间价报价重启“逆周期因子”，美国对华</a:t>
            </a:r>
            <a:r>
              <a:rPr lang="en-US" altLang="zh-CN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2000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亿美元输美商品征税征询公众意见结束（超</a:t>
            </a:r>
            <a:r>
              <a:rPr lang="en-US" altLang="zh-CN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9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成参与者持反对意见），市场受外部环境的影响有所减弱，指数出现企稳迹象。但市场上攻意愿不足，成交量仍处于低位，中报效应对</a:t>
            </a:r>
            <a:r>
              <a:rPr lang="en-US" altLang="zh-CN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A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股支持较弱，预计短期</a:t>
            </a:r>
            <a:r>
              <a:rPr lang="en-US" altLang="zh-CN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A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股持续反弹力量不足，仍将以震荡筑底为主。</a:t>
            </a:r>
            <a:endParaRPr lang="en-US" altLang="zh-CN" b="1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3850" y="260350"/>
            <a:ext cx="5167313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0" b="1" kern="0" dirty="0">
                <a:solidFill>
                  <a:srgbClr val="000066"/>
                </a:solidFill>
                <a:latin typeface="Times New Roman" panose="02020603050405020304"/>
                <a:ea typeface="幼圆" panose="02010509060101010101" pitchFamily="49" charset="-122"/>
              </a:rPr>
              <a:t>Pre-IPO</a:t>
            </a:r>
            <a:r>
              <a:rPr lang="zh-CN" altLang="en-US" sz="2200" b="1" kern="0" dirty="0">
                <a:solidFill>
                  <a:srgbClr val="000066"/>
                </a:solidFill>
                <a:latin typeface="Times New Roman" panose="02020603050405020304"/>
                <a:ea typeface="幼圆" panose="02010509060101010101" pitchFamily="49" charset="-122"/>
              </a:rPr>
              <a:t>财务顾问及财务投资</a:t>
            </a:r>
            <a:endParaRPr lang="zh-CN" altLang="en-US" sz="2200" kern="0" dirty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19" name="矩形 3"/>
          <p:cNvSpPr>
            <a:spLocks noChangeArrowheads="1"/>
          </p:cNvSpPr>
          <p:nvPr/>
        </p:nvSpPr>
        <p:spPr bwMode="auto">
          <a:xfrm>
            <a:off x="221095" y="1340768"/>
            <a:ext cx="8382000" cy="44615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dirty="0">
                <a:solidFill>
                  <a:srgbClr val="0058B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           </a:t>
            </a:r>
            <a:r>
              <a:rPr lang="zh-CN" altLang="en-US" dirty="0">
                <a:solidFill>
                  <a:srgbClr val="0058B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我们的财务顾问团队依托自身专业背景及资源整合优势，根据客户需要，站在客户的角度为客户的投融资、资本运作、资产及债务重组、财务管理、发展战略等活动提供的咨询、分析、方案设计等服务。包括的项目有：投资顾问、融资顾问、资本运作顾问、资产管理与债务管理顾问、企业战略咨询顾问、企业常年财务顾问等。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endParaRPr lang="zh-CN" altLang="en-US" dirty="0">
              <a:solidFill>
                <a:srgbClr val="0058B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solidFill>
                  <a:srgbClr val="0058B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             我们的投资团队依托自身专业背景和独特判断，根据行业发展和市场趋势，对目标企业和目标项目，进行各种形式的专业投资。财务投资包括：股权投资、固定收益投资等。</a:t>
            </a:r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0825" y="260350"/>
            <a:ext cx="7850188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0" b="1" kern="0" dirty="0">
                <a:solidFill>
                  <a:srgbClr val="000066"/>
                </a:solidFill>
                <a:latin typeface="Times New Roman" panose="02020603050405020304"/>
                <a:ea typeface="幼圆" panose="02010509060101010101" pitchFamily="49" charset="-122"/>
              </a:rPr>
              <a:t>Post-IPO</a:t>
            </a:r>
            <a:r>
              <a:rPr lang="zh-CN" altLang="en-US" sz="2200" b="1" kern="0" dirty="0">
                <a:solidFill>
                  <a:srgbClr val="000066"/>
                </a:solidFill>
                <a:latin typeface="Times New Roman" panose="02020603050405020304"/>
                <a:ea typeface="幼圆" panose="02010509060101010101" pitchFamily="49" charset="-122"/>
              </a:rPr>
              <a:t>财务顾问及财务投资</a:t>
            </a:r>
            <a:endParaRPr lang="zh-CN" altLang="en-US" sz="2200" kern="0" dirty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533400" y="1165860"/>
            <a:ext cx="80772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800">
                <a:solidFill>
                  <a:srgbClr val="777777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400">
                <a:solidFill>
                  <a:srgbClr val="777777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1800" dirty="0">
                <a:solidFill>
                  <a:srgbClr val="0058B0"/>
                </a:solidFill>
              </a:rPr>
              <a:t>    上市对于企业和股东仅是发展的一个里程碑，对接资本市场后，企业和股东需要适应更高的监管要求、更完善的公司治理、更复杂的资本运作。我们针对此类需求，整合了服务资源，将财务顾问和财务投资作为载体，致力为客户提供定制化的市值管理服务。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1800" dirty="0">
                <a:solidFill>
                  <a:srgbClr val="0058B0"/>
                </a:solidFill>
              </a:rPr>
              <a:t>    我们的财务顾问团队依托自身专业背景及资源整合优势，根据上市公司及其股东的需要，提供投融资、资本运作、资产及债务重组、财务管理、发展战略等活动提供的咨询、分析、方案设计等服务。包括的服务有：上市公司再融资、股权激励、并购、股权融资、市值维护、战略投资等。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1800" dirty="0">
                <a:solidFill>
                  <a:srgbClr val="0058B0"/>
                </a:solidFill>
              </a:rPr>
              <a:t>    我们的投资团队依托自身专业背景和独特判断，根据市值管理的各项需求，设计投资结构，进行各种形式的市值管理投资。包括：并购投资、再融资投资、战略投资、固定收益投资等。</a:t>
            </a:r>
          </a:p>
          <a:p>
            <a:pPr marL="0" indent="0" eaLnBrk="1" hangingPunct="1">
              <a:buFontTx/>
              <a:buNone/>
              <a:defRPr/>
            </a:pPr>
            <a:endParaRPr lang="zh-CN" altLang="en-US" kern="0" dirty="0"/>
          </a:p>
        </p:txBody>
      </p: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1"/>
          <p:cNvSpPr>
            <a:spLocks noGrp="1"/>
          </p:cNvSpPr>
          <p:nvPr>
            <p:ph type="title"/>
          </p:nvPr>
        </p:nvSpPr>
        <p:spPr bwMode="auto">
          <a:xfrm>
            <a:off x="457200" y="214313"/>
            <a:ext cx="8229600" cy="1143000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kumimoji="1" lang="zh-CN" altLang="en-US" sz="2400">
                <a:solidFill>
                  <a:srgbClr val="000066"/>
                </a:solidFill>
                <a:latin typeface="Arial" panose="020B0604020202020204" pitchFamily="34" charset="0"/>
              </a:rPr>
              <a:t>联系我们</a:t>
            </a:r>
          </a:p>
        </p:txBody>
      </p:sp>
      <p:sp>
        <p:nvSpPr>
          <p:cNvPr id="37891" name="矩形 2"/>
          <p:cNvSpPr>
            <a:spLocks noChangeArrowheads="1"/>
          </p:cNvSpPr>
          <p:nvPr/>
        </p:nvSpPr>
        <p:spPr bwMode="auto">
          <a:xfrm>
            <a:off x="353695" y="1264285"/>
            <a:ext cx="6362065" cy="30303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编制人：高亦清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联系人：闫英杰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公司地址：上海市东湖路</a:t>
            </a:r>
            <a:r>
              <a:rPr lang="en-US" altLang="zh-CN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70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号东湖宾馆</a:t>
            </a:r>
            <a:r>
              <a:rPr lang="en-US" altLang="zh-CN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号楼</a:t>
            </a:r>
            <a:r>
              <a:rPr lang="en-US" altLang="zh-CN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</a:t>
            </a:r>
            <a:r>
              <a:rPr lang="zh-CN" altLang="en-US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楼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公司电话：</a:t>
            </a:r>
            <a:r>
              <a:rPr lang="en-US" altLang="zh-CN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8621—54668032—602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网址：</a:t>
            </a:r>
            <a:r>
              <a:rPr lang="en-US" altLang="zh-CN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http://www.rongke.com</a:t>
            </a:r>
          </a:p>
          <a:p>
            <a:pPr>
              <a:lnSpc>
                <a:spcPct val="150000"/>
              </a:lnSpc>
            </a:pPr>
            <a:endParaRPr lang="en-US" altLang="zh-CN" sz="1400" b="1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zh-CN" sz="1100" b="1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7892" name="图片 6" descr="rongke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420" y="3452495"/>
            <a:ext cx="5046980" cy="298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108FF581-AC87-41CE-B057-BA3D4C77138E}"/>
              </a:ext>
            </a:extLst>
          </p:cNvPr>
          <p:cNvSpPr/>
          <p:nvPr/>
        </p:nvSpPr>
        <p:spPr bwMode="auto">
          <a:xfrm>
            <a:off x="2195736" y="1945818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+mn-ea"/>
              <a:ea typeface="+mn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E2A6DE1-2B6F-4949-A210-5150B2070ACA}"/>
              </a:ext>
            </a:extLst>
          </p:cNvPr>
          <p:cNvSpPr txBox="1"/>
          <p:nvPr/>
        </p:nvSpPr>
        <p:spPr>
          <a:xfrm>
            <a:off x="2339752" y="2069799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+mn-ea"/>
                <a:ea typeface="+mn-ea"/>
              </a:rPr>
              <a:t>宏观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6539445C-3220-411F-A775-2659D6DA6F83}"/>
              </a:ext>
            </a:extLst>
          </p:cNvPr>
          <p:cNvSpPr/>
          <p:nvPr/>
        </p:nvSpPr>
        <p:spPr bwMode="auto">
          <a:xfrm>
            <a:off x="2195736" y="3004506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+mn-ea"/>
              <a:ea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0371CB9-A794-428B-8D23-1690A9B14F46}"/>
              </a:ext>
            </a:extLst>
          </p:cNvPr>
          <p:cNvSpPr txBox="1"/>
          <p:nvPr/>
        </p:nvSpPr>
        <p:spPr>
          <a:xfrm>
            <a:off x="2339752" y="3128487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+mn-ea"/>
                <a:ea typeface="+mn-ea"/>
              </a:rPr>
              <a:t>市场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C8BC29C7-0CBF-4557-BF6C-58276034EF02}"/>
              </a:ext>
            </a:extLst>
          </p:cNvPr>
          <p:cNvSpPr/>
          <p:nvPr/>
        </p:nvSpPr>
        <p:spPr bwMode="auto">
          <a:xfrm>
            <a:off x="2195736" y="4005064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+mn-ea"/>
              <a:ea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A0F5180-C375-4405-8953-6A844DD190BD}"/>
              </a:ext>
            </a:extLst>
          </p:cNvPr>
          <p:cNvSpPr txBox="1"/>
          <p:nvPr/>
        </p:nvSpPr>
        <p:spPr>
          <a:xfrm>
            <a:off x="2339752" y="411595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+mn-ea"/>
                <a:ea typeface="+mn-ea"/>
              </a:rPr>
              <a:t>展望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EFBE04E-EDD4-45EE-832A-F64243F2AD70}"/>
              </a:ext>
            </a:extLst>
          </p:cNvPr>
          <p:cNvSpPr txBox="1"/>
          <p:nvPr/>
        </p:nvSpPr>
        <p:spPr>
          <a:xfrm>
            <a:off x="2346092" y="5144685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+mn-ea"/>
                <a:ea typeface="+mn-ea"/>
              </a:rPr>
              <a:t>业务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9152060-B9BE-4CC0-8CC2-A0F181116F45}"/>
              </a:ext>
            </a:extLst>
          </p:cNvPr>
          <p:cNvSpPr txBox="1"/>
          <p:nvPr/>
        </p:nvSpPr>
        <p:spPr>
          <a:xfrm>
            <a:off x="3370917" y="2089834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中美贸易摩擦影响凸显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EAC5418-455D-493D-9BB1-2DF43C40E674}"/>
              </a:ext>
            </a:extLst>
          </p:cNvPr>
          <p:cNvSpPr txBox="1"/>
          <p:nvPr/>
        </p:nvSpPr>
        <p:spPr>
          <a:xfrm>
            <a:off x="3383194" y="3128487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市场表现持续低迷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7833C00-B6D3-40E6-BCA9-DD2EF0267E28}"/>
              </a:ext>
            </a:extLst>
          </p:cNvPr>
          <p:cNvSpPr txBox="1"/>
          <p:nvPr/>
        </p:nvSpPr>
        <p:spPr>
          <a:xfrm>
            <a:off x="3347864" y="4149080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中报效应对</a:t>
            </a:r>
            <a:r>
              <a:rPr lang="en-US" altLang="zh-CN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A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股支持或不及预期</a:t>
            </a: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 bwMode="auto">
          <a:xfrm>
            <a:off x="452438" y="260350"/>
            <a:ext cx="8229600" cy="596900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kumimoji="1" lang="en-US" altLang="zh-CN" sz="2400" dirty="0">
                <a:solidFill>
                  <a:srgbClr val="000066"/>
                </a:solidFill>
                <a:latin typeface="Arial" panose="020B0604020202020204" pitchFamily="34" charset="0"/>
              </a:rPr>
              <a:t>CPI</a:t>
            </a:r>
            <a:r>
              <a:rPr kumimoji="1" lang="zh-CN" altLang="en-US" sz="2400" dirty="0">
                <a:solidFill>
                  <a:srgbClr val="000066"/>
                </a:solidFill>
                <a:latin typeface="Arial" panose="020B0604020202020204" pitchFamily="34" charset="0"/>
              </a:rPr>
              <a:t>、</a:t>
            </a:r>
            <a:r>
              <a:rPr kumimoji="1" lang="en-US" altLang="zh-CN" sz="2400" dirty="0">
                <a:solidFill>
                  <a:srgbClr val="000066"/>
                </a:solidFill>
                <a:latin typeface="Arial" panose="020B0604020202020204" pitchFamily="34" charset="0"/>
              </a:rPr>
              <a:t>PPI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764D00D-BD49-45EB-B695-DC2F54C61DDD}"/>
              </a:ext>
            </a:extLst>
          </p:cNvPr>
          <p:cNvSpPr txBox="1"/>
          <p:nvPr/>
        </p:nvSpPr>
        <p:spPr>
          <a:xfrm>
            <a:off x="542268" y="5397318"/>
            <a:ext cx="172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0066"/>
                </a:solidFill>
                <a:latin typeface="+mn-ea"/>
                <a:ea typeface="+mn-ea"/>
              </a:rPr>
              <a:t>8</a:t>
            </a:r>
            <a:r>
              <a:rPr lang="zh-CN" altLang="en-US" sz="1600" b="1" dirty="0">
                <a:solidFill>
                  <a:srgbClr val="000066"/>
                </a:solidFill>
                <a:latin typeface="+mn-ea"/>
                <a:ea typeface="+mn-ea"/>
              </a:rPr>
              <a:t>月</a:t>
            </a:r>
            <a:r>
              <a:rPr lang="en-GB" altLang="zh-CN" sz="1600" b="1" dirty="0">
                <a:solidFill>
                  <a:srgbClr val="000066"/>
                </a:solidFill>
                <a:latin typeface="+mn-ea"/>
                <a:ea typeface="+mn-ea"/>
              </a:rPr>
              <a:t>CPI</a:t>
            </a:r>
            <a:r>
              <a:rPr lang="zh-CN" altLang="en-US" sz="1600" b="1" dirty="0">
                <a:solidFill>
                  <a:srgbClr val="000066"/>
                </a:solidFill>
                <a:latin typeface="+mn-ea"/>
                <a:ea typeface="+mn-ea"/>
              </a:rPr>
              <a:t>同比上涨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2.3%</a:t>
            </a:r>
            <a:r>
              <a:rPr lang="zh-CN" altLang="en-US" sz="1600" b="1" dirty="0">
                <a:solidFill>
                  <a:srgbClr val="000066"/>
                </a:solidFill>
                <a:latin typeface="+mn-ea"/>
                <a:ea typeface="+mn-ea"/>
              </a:rPr>
              <a:t>，较上月</a:t>
            </a:r>
            <a:endParaRPr lang="en-US" altLang="zh-CN" sz="1600" b="1" dirty="0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7" name="箭头: 上 6">
            <a:extLst>
              <a:ext uri="{FF2B5EF4-FFF2-40B4-BE49-F238E27FC236}">
                <a16:creationId xmlns:a16="http://schemas.microsoft.com/office/drawing/2014/main" id="{EE1FF2CB-3236-4319-97BD-FD706CD166E8}"/>
              </a:ext>
            </a:extLst>
          </p:cNvPr>
          <p:cNvSpPr/>
          <p:nvPr/>
        </p:nvSpPr>
        <p:spPr bwMode="auto">
          <a:xfrm>
            <a:off x="2235941" y="5544516"/>
            <a:ext cx="288032" cy="576064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0E15A36-735B-48C1-A799-881FC92719BC}"/>
              </a:ext>
            </a:extLst>
          </p:cNvPr>
          <p:cNvSpPr txBox="1"/>
          <p:nvPr/>
        </p:nvSpPr>
        <p:spPr>
          <a:xfrm>
            <a:off x="2492170" y="560171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0.2%</a:t>
            </a:r>
            <a:endParaRPr lang="zh-CN" altLang="en-US" sz="2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6FF9C3F-5CE9-4400-8B30-34D17215519E}"/>
              </a:ext>
            </a:extLst>
          </p:cNvPr>
          <p:cNvSpPr txBox="1"/>
          <p:nvPr/>
        </p:nvSpPr>
        <p:spPr>
          <a:xfrm>
            <a:off x="5279162" y="5446286"/>
            <a:ext cx="172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1600" b="1" dirty="0">
                <a:solidFill>
                  <a:srgbClr val="000066"/>
                </a:solidFill>
                <a:latin typeface="+mn-ea"/>
              </a:rPr>
              <a:t>PPI</a:t>
            </a:r>
            <a:r>
              <a:rPr lang="zh-CN" altLang="en-US" sz="1600" b="1" dirty="0">
                <a:solidFill>
                  <a:srgbClr val="000066"/>
                </a:solidFill>
                <a:latin typeface="+mn-ea"/>
              </a:rPr>
              <a:t>同比上涨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</a:rPr>
              <a:t>4.1%</a:t>
            </a:r>
            <a:r>
              <a:rPr lang="zh-CN" altLang="en-US" sz="1600" b="1" dirty="0">
                <a:solidFill>
                  <a:srgbClr val="000066"/>
                </a:solidFill>
                <a:latin typeface="+mn-ea"/>
              </a:rPr>
              <a:t>，较上月</a:t>
            </a:r>
            <a:endParaRPr lang="en-US" altLang="zh-CN" sz="1600" b="1" dirty="0">
              <a:solidFill>
                <a:srgbClr val="000066"/>
              </a:solidFill>
              <a:latin typeface="+mn-ea"/>
            </a:endParaRPr>
          </a:p>
        </p:txBody>
      </p:sp>
      <p:sp>
        <p:nvSpPr>
          <p:cNvPr id="10" name="箭头: 上 9">
            <a:extLst>
              <a:ext uri="{FF2B5EF4-FFF2-40B4-BE49-F238E27FC236}">
                <a16:creationId xmlns:a16="http://schemas.microsoft.com/office/drawing/2014/main" id="{6CF24ADA-75C2-4612-8373-F0D246EFA584}"/>
              </a:ext>
            </a:extLst>
          </p:cNvPr>
          <p:cNvSpPr/>
          <p:nvPr/>
        </p:nvSpPr>
        <p:spPr bwMode="auto">
          <a:xfrm rot="10800000">
            <a:off x="7086126" y="5640047"/>
            <a:ext cx="288032" cy="576064"/>
          </a:xfrm>
          <a:prstGeom prst="upArrow">
            <a:avLst/>
          </a:prstGeom>
          <a:solidFill>
            <a:srgbClr val="000066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964CC13-3406-408D-BF90-8B392FB5E7DD}"/>
              </a:ext>
            </a:extLst>
          </p:cNvPr>
          <p:cNvSpPr txBox="1"/>
          <p:nvPr/>
        </p:nvSpPr>
        <p:spPr>
          <a:xfrm>
            <a:off x="7424861" y="5621064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66"/>
                </a:solidFill>
                <a:latin typeface="+mn-ea"/>
                <a:ea typeface="+mn-ea"/>
              </a:rPr>
              <a:t>0.5%</a:t>
            </a:r>
            <a:endParaRPr lang="zh-CN" altLang="en-US" sz="2400" b="1" dirty="0">
              <a:solidFill>
                <a:srgbClr val="000066"/>
              </a:solidFill>
              <a:latin typeface="+mn-ea"/>
              <a:ea typeface="+mn-ea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1C438FC-926A-4CBB-B677-1F1CD9E6F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186250"/>
            <a:ext cx="6666752" cy="400714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kumimoji="1" lang="en-US" altLang="zh-CN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PMI</a:t>
            </a:r>
            <a:endParaRPr kumimoji="1" lang="zh-CN" altLang="en-US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DD487CA-39EA-4182-9465-1981E526F767}"/>
              </a:ext>
            </a:extLst>
          </p:cNvPr>
          <p:cNvSpPr txBox="1"/>
          <p:nvPr/>
        </p:nvSpPr>
        <p:spPr>
          <a:xfrm>
            <a:off x="542269" y="5397318"/>
            <a:ext cx="158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0066"/>
                </a:solidFill>
                <a:latin typeface="+mn-ea"/>
                <a:ea typeface="+mn-ea"/>
              </a:rPr>
              <a:t>8</a:t>
            </a:r>
            <a:r>
              <a:rPr lang="zh-CN" altLang="en-US" sz="1600" b="1" dirty="0">
                <a:solidFill>
                  <a:srgbClr val="000066"/>
                </a:solidFill>
                <a:latin typeface="+mn-ea"/>
                <a:ea typeface="+mn-ea"/>
              </a:rPr>
              <a:t>月制造业</a:t>
            </a:r>
            <a:r>
              <a:rPr lang="en-US" altLang="zh-CN" sz="1600" b="1" dirty="0">
                <a:solidFill>
                  <a:srgbClr val="000066"/>
                </a:solidFill>
                <a:latin typeface="+mn-ea"/>
                <a:ea typeface="+mn-ea"/>
              </a:rPr>
              <a:t>PMI</a:t>
            </a:r>
            <a:r>
              <a:rPr lang="zh-CN" altLang="en-US" sz="1600" b="1" dirty="0">
                <a:solidFill>
                  <a:srgbClr val="000066"/>
                </a:solidFill>
                <a:latin typeface="+mn-ea"/>
                <a:ea typeface="+mn-ea"/>
              </a:rPr>
              <a:t>为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51.3%</a:t>
            </a:r>
            <a:r>
              <a:rPr lang="zh-CN" altLang="en-US" sz="1600" b="1" dirty="0">
                <a:solidFill>
                  <a:srgbClr val="000066"/>
                </a:solidFill>
                <a:latin typeface="+mn-ea"/>
                <a:ea typeface="+mn-ea"/>
              </a:rPr>
              <a:t>，较上月</a:t>
            </a:r>
            <a:endParaRPr lang="en-US" altLang="zh-CN" sz="1600" b="1" dirty="0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5" name="箭头: 上 4">
            <a:extLst>
              <a:ext uri="{FF2B5EF4-FFF2-40B4-BE49-F238E27FC236}">
                <a16:creationId xmlns:a16="http://schemas.microsoft.com/office/drawing/2014/main" id="{73A86F5A-F614-462C-9282-6CC5D43082CC}"/>
              </a:ext>
            </a:extLst>
          </p:cNvPr>
          <p:cNvSpPr/>
          <p:nvPr/>
        </p:nvSpPr>
        <p:spPr bwMode="auto">
          <a:xfrm>
            <a:off x="2267744" y="5627971"/>
            <a:ext cx="288032" cy="576064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4F114BE-D5DA-4995-8AA3-E394FF46BBDD}"/>
              </a:ext>
            </a:extLst>
          </p:cNvPr>
          <p:cNvSpPr txBox="1"/>
          <p:nvPr/>
        </p:nvSpPr>
        <p:spPr>
          <a:xfrm>
            <a:off x="2555776" y="568517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0.1%</a:t>
            </a:r>
            <a:endParaRPr lang="zh-CN" altLang="en-US" sz="2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A729E48-E999-4B96-B439-DC8961825D80}"/>
              </a:ext>
            </a:extLst>
          </p:cNvPr>
          <p:cNvSpPr txBox="1"/>
          <p:nvPr/>
        </p:nvSpPr>
        <p:spPr>
          <a:xfrm>
            <a:off x="5420461" y="5446286"/>
            <a:ext cx="158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000066"/>
                </a:solidFill>
                <a:latin typeface="+mn-ea"/>
                <a:ea typeface="+mn-ea"/>
              </a:rPr>
              <a:t>财新中国</a:t>
            </a:r>
            <a:r>
              <a:rPr lang="en-US" altLang="zh-CN" sz="1600" b="1" dirty="0">
                <a:solidFill>
                  <a:srgbClr val="000066"/>
                </a:solidFill>
                <a:latin typeface="+mn-ea"/>
                <a:ea typeface="+mn-ea"/>
              </a:rPr>
              <a:t>PMI</a:t>
            </a:r>
            <a:r>
              <a:rPr lang="zh-CN" altLang="en-US" sz="1600" b="1" dirty="0">
                <a:solidFill>
                  <a:srgbClr val="000066"/>
                </a:solidFill>
                <a:latin typeface="+mn-ea"/>
                <a:ea typeface="+mn-ea"/>
              </a:rPr>
              <a:t>为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50.6%</a:t>
            </a:r>
            <a:r>
              <a:rPr lang="zh-CN" altLang="en-US" sz="1600" b="1" dirty="0">
                <a:solidFill>
                  <a:srgbClr val="000066"/>
                </a:solidFill>
                <a:latin typeface="+mn-ea"/>
                <a:ea typeface="+mn-ea"/>
              </a:rPr>
              <a:t>，较上月</a:t>
            </a:r>
            <a:endParaRPr lang="en-US" altLang="zh-CN" sz="1600" b="1" dirty="0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10" name="箭头: 上 9">
            <a:extLst>
              <a:ext uri="{FF2B5EF4-FFF2-40B4-BE49-F238E27FC236}">
                <a16:creationId xmlns:a16="http://schemas.microsoft.com/office/drawing/2014/main" id="{D165FCA1-BBE5-4E49-AF4A-D7637FA0AFE0}"/>
              </a:ext>
            </a:extLst>
          </p:cNvPr>
          <p:cNvSpPr/>
          <p:nvPr/>
        </p:nvSpPr>
        <p:spPr bwMode="auto">
          <a:xfrm rot="10800000">
            <a:off x="7020113" y="5627970"/>
            <a:ext cx="288032" cy="576064"/>
          </a:xfrm>
          <a:prstGeom prst="upArrow">
            <a:avLst/>
          </a:prstGeom>
          <a:solidFill>
            <a:srgbClr val="00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E230AE5-300F-4FA4-A108-37AB31FAE59F}"/>
              </a:ext>
            </a:extLst>
          </p:cNvPr>
          <p:cNvSpPr txBox="1"/>
          <p:nvPr/>
        </p:nvSpPr>
        <p:spPr>
          <a:xfrm>
            <a:off x="7319338" y="574237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66"/>
                </a:solidFill>
                <a:latin typeface="+mn-ea"/>
                <a:ea typeface="+mn-ea"/>
              </a:rPr>
              <a:t>0.2%</a:t>
            </a:r>
            <a:endParaRPr lang="zh-CN" altLang="en-US" sz="2400" b="1" dirty="0">
              <a:solidFill>
                <a:srgbClr val="000066"/>
              </a:solidFill>
              <a:latin typeface="+mn-ea"/>
              <a:ea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6A64050-EF92-4A1B-91ED-6D5DFFB5E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888" y="1268760"/>
            <a:ext cx="6526224" cy="392267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 bwMode="auto">
          <a:xfrm>
            <a:off x="457200" y="214313"/>
            <a:ext cx="8229600" cy="706437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kumimoji="1" lang="zh-CN" altLang="en-US" sz="2400" dirty="0">
                <a:solidFill>
                  <a:srgbClr val="000066"/>
                </a:solidFill>
                <a:latin typeface="Arial" panose="020B0604020202020204" pitchFamily="34" charset="0"/>
              </a:rPr>
              <a:t>央行公开市场操作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232B574-0761-4A2D-BACC-04582125216B}"/>
              </a:ext>
            </a:extLst>
          </p:cNvPr>
          <p:cNvSpPr txBox="1"/>
          <p:nvPr/>
        </p:nvSpPr>
        <p:spPr>
          <a:xfrm>
            <a:off x="241233" y="5461405"/>
            <a:ext cx="2318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66"/>
                </a:solidFill>
                <a:latin typeface="+mn-ea"/>
                <a:ea typeface="+mn-ea"/>
              </a:rPr>
              <a:t>8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月，央行累计</a:t>
            </a:r>
            <a:endParaRPr lang="en-US" altLang="zh-CN" b="1" dirty="0">
              <a:solidFill>
                <a:srgbClr val="000066"/>
              </a:solidFill>
              <a:latin typeface="+mn-ea"/>
              <a:ea typeface="+mn-ea"/>
            </a:endParaRPr>
          </a:p>
          <a:p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净投放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1455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亿元</a:t>
            </a:r>
            <a:endParaRPr lang="en-US" altLang="zh-CN" sz="2400" b="1" dirty="0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60695CD-D12B-4E66-B92F-0C1380BB760F}"/>
              </a:ext>
            </a:extLst>
          </p:cNvPr>
          <p:cNvSpPr txBox="1"/>
          <p:nvPr/>
        </p:nvSpPr>
        <p:spPr>
          <a:xfrm>
            <a:off x="2987824" y="5437671"/>
            <a:ext cx="5314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月末财政支出逐渐增多，流动性供求矛盾缓解，央行结束连续净投放。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7E48053-E559-44BE-AB37-0BFBB9689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052736"/>
            <a:ext cx="7200800" cy="427567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white">
          <a:xfrm>
            <a:off x="428625" y="214313"/>
            <a:ext cx="8231188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市场概况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8CA16E9-4241-443A-A1E9-6875F03B996A}"/>
              </a:ext>
            </a:extLst>
          </p:cNvPr>
          <p:cNvSpPr txBox="1"/>
          <p:nvPr/>
        </p:nvSpPr>
        <p:spPr>
          <a:xfrm>
            <a:off x="-53836" y="129810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上证综指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AC07E53-C46F-4958-B014-BE820BB57652}"/>
              </a:ext>
            </a:extLst>
          </p:cNvPr>
          <p:cNvSpPr txBox="1"/>
          <p:nvPr/>
        </p:nvSpPr>
        <p:spPr>
          <a:xfrm>
            <a:off x="211541" y="1715913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0066"/>
                </a:solidFill>
                <a:latin typeface="+mn-ea"/>
                <a:ea typeface="+mn-ea"/>
              </a:rPr>
              <a:t>5.25%</a:t>
            </a:r>
            <a:endParaRPr lang="zh-CN" altLang="en-US" b="1" dirty="0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73EF40F-BAB4-4775-A02A-E1D46917F528}"/>
              </a:ext>
            </a:extLst>
          </p:cNvPr>
          <p:cNvSpPr txBox="1"/>
          <p:nvPr/>
        </p:nvSpPr>
        <p:spPr>
          <a:xfrm>
            <a:off x="-53836" y="482580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中小板指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6211026-610A-48B1-8FD8-2FDE01D671A9}"/>
              </a:ext>
            </a:extLst>
          </p:cNvPr>
          <p:cNvSpPr txBox="1"/>
          <p:nvPr/>
        </p:nvSpPr>
        <p:spPr>
          <a:xfrm>
            <a:off x="222652" y="5298163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0066"/>
                </a:solidFill>
                <a:latin typeface="+mn-ea"/>
                <a:ea typeface="+mn-ea"/>
              </a:rPr>
              <a:t>7.99%</a:t>
            </a:r>
            <a:endParaRPr lang="zh-CN" altLang="en-US" b="1" dirty="0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0931FA3-AAF1-41CB-B2D6-B286AA5D2B56}"/>
              </a:ext>
            </a:extLst>
          </p:cNvPr>
          <p:cNvSpPr txBox="1"/>
          <p:nvPr/>
        </p:nvSpPr>
        <p:spPr>
          <a:xfrm>
            <a:off x="7867540" y="143203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深证成指</a:t>
            </a:r>
          </a:p>
        </p:txBody>
      </p:sp>
      <p:sp>
        <p:nvSpPr>
          <p:cNvPr id="16" name="箭头: 上 15">
            <a:extLst>
              <a:ext uri="{FF2B5EF4-FFF2-40B4-BE49-F238E27FC236}">
                <a16:creationId xmlns:a16="http://schemas.microsoft.com/office/drawing/2014/main" id="{38225682-8E61-477E-AD33-7A3FADD7920E}"/>
              </a:ext>
            </a:extLst>
          </p:cNvPr>
          <p:cNvSpPr/>
          <p:nvPr/>
        </p:nvSpPr>
        <p:spPr bwMode="auto">
          <a:xfrm rot="10800000">
            <a:off x="7953170" y="1821345"/>
            <a:ext cx="288032" cy="576064"/>
          </a:xfrm>
          <a:prstGeom prst="upArrow">
            <a:avLst/>
          </a:prstGeom>
          <a:solidFill>
            <a:srgbClr val="000066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001E856-0ABB-48A4-8568-8A3D752EBB60}"/>
              </a:ext>
            </a:extLst>
          </p:cNvPr>
          <p:cNvSpPr txBox="1"/>
          <p:nvPr/>
        </p:nvSpPr>
        <p:spPr>
          <a:xfrm>
            <a:off x="8151114" y="1849840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0066"/>
                </a:solidFill>
                <a:latin typeface="+mn-ea"/>
                <a:ea typeface="+mn-ea"/>
              </a:rPr>
              <a:t>7.77%</a:t>
            </a:r>
            <a:endParaRPr lang="zh-CN" altLang="en-US" b="1" dirty="0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32542B2-8C0D-4A14-B3C0-5AD96888776A}"/>
              </a:ext>
            </a:extLst>
          </p:cNvPr>
          <p:cNvSpPr txBox="1"/>
          <p:nvPr/>
        </p:nvSpPr>
        <p:spPr>
          <a:xfrm>
            <a:off x="7953170" y="482580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创业板指</a:t>
            </a:r>
          </a:p>
        </p:txBody>
      </p:sp>
      <p:sp>
        <p:nvSpPr>
          <p:cNvPr id="19" name="箭头: 上 18">
            <a:extLst>
              <a:ext uri="{FF2B5EF4-FFF2-40B4-BE49-F238E27FC236}">
                <a16:creationId xmlns:a16="http://schemas.microsoft.com/office/drawing/2014/main" id="{AC202E13-207F-447D-BCD1-0559B449198B}"/>
              </a:ext>
            </a:extLst>
          </p:cNvPr>
          <p:cNvSpPr/>
          <p:nvPr/>
        </p:nvSpPr>
        <p:spPr bwMode="auto">
          <a:xfrm rot="10800000">
            <a:off x="8038799" y="5210186"/>
            <a:ext cx="288032" cy="576064"/>
          </a:xfrm>
          <a:prstGeom prst="upArrow">
            <a:avLst/>
          </a:prstGeom>
          <a:solidFill>
            <a:srgbClr val="000066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4D9E8B0-FDD6-4502-BCD7-AABEA83A4C97}"/>
              </a:ext>
            </a:extLst>
          </p:cNvPr>
          <p:cNvSpPr txBox="1"/>
          <p:nvPr/>
        </p:nvSpPr>
        <p:spPr>
          <a:xfrm>
            <a:off x="8229658" y="5298163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0066"/>
                </a:solidFill>
                <a:latin typeface="+mn-ea"/>
                <a:ea typeface="+mn-ea"/>
              </a:rPr>
              <a:t>8.07%</a:t>
            </a:r>
            <a:endParaRPr lang="zh-CN" altLang="en-US" b="1" dirty="0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3449907-9503-4790-9BA1-4958CA326D67}"/>
              </a:ext>
            </a:extLst>
          </p:cNvPr>
          <p:cNvSpPr txBox="1"/>
          <p:nvPr/>
        </p:nvSpPr>
        <p:spPr>
          <a:xfrm>
            <a:off x="1079704" y="5303720"/>
            <a:ext cx="6678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66"/>
                </a:solidFill>
                <a:latin typeface="+mn-ea"/>
                <a:ea typeface="+mn-ea"/>
              </a:rPr>
              <a:t>8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月</a:t>
            </a:r>
            <a:r>
              <a:rPr lang="en-US" altLang="zh-CN" b="1" dirty="0">
                <a:solidFill>
                  <a:srgbClr val="000066"/>
                </a:solidFill>
                <a:latin typeface="+mn-ea"/>
                <a:ea typeface="+mn-ea"/>
              </a:rPr>
              <a:t>A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股市场表现低迷，各指数跌幅均在</a:t>
            </a:r>
            <a:r>
              <a:rPr lang="en-US" altLang="zh-CN" b="1" dirty="0">
                <a:solidFill>
                  <a:srgbClr val="000066"/>
                </a:solidFill>
                <a:latin typeface="+mn-ea"/>
                <a:ea typeface="+mn-ea"/>
              </a:rPr>
              <a:t>5%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以上，成交量持续萎缩，沪指在</a:t>
            </a:r>
            <a:r>
              <a:rPr lang="en-US" altLang="zh-CN" b="1" dirty="0">
                <a:solidFill>
                  <a:srgbClr val="000066"/>
                </a:solidFill>
                <a:latin typeface="+mn-ea"/>
                <a:ea typeface="+mn-ea"/>
              </a:rPr>
              <a:t>2700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点来回震荡。主要受到国内宏观经济预期下滑、离岸人民币汇率贬值等因素的影响。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1DE2939-1B1F-436C-94BD-8ACFA196125E}"/>
              </a:ext>
            </a:extLst>
          </p:cNvPr>
          <p:cNvSpPr txBox="1"/>
          <p:nvPr/>
        </p:nvSpPr>
        <p:spPr>
          <a:xfrm>
            <a:off x="161072" y="1098049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+mn-ea"/>
                <a:ea typeface="+mn-ea"/>
              </a:rPr>
              <a:t>市场</a:t>
            </a:r>
          </a:p>
        </p:txBody>
      </p:sp>
      <p:sp>
        <p:nvSpPr>
          <p:cNvPr id="22" name="箭头: 上 21">
            <a:extLst>
              <a:ext uri="{FF2B5EF4-FFF2-40B4-BE49-F238E27FC236}">
                <a16:creationId xmlns:a16="http://schemas.microsoft.com/office/drawing/2014/main" id="{25DF3A25-B7F5-4AAA-9B73-2D8B381CE2D5}"/>
              </a:ext>
            </a:extLst>
          </p:cNvPr>
          <p:cNvSpPr/>
          <p:nvPr/>
        </p:nvSpPr>
        <p:spPr bwMode="auto">
          <a:xfrm rot="10800000">
            <a:off x="35547" y="5210186"/>
            <a:ext cx="288032" cy="576064"/>
          </a:xfrm>
          <a:prstGeom prst="upArrow">
            <a:avLst/>
          </a:prstGeom>
          <a:solidFill>
            <a:srgbClr val="000066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4" name="箭头: 上 23">
            <a:extLst>
              <a:ext uri="{FF2B5EF4-FFF2-40B4-BE49-F238E27FC236}">
                <a16:creationId xmlns:a16="http://schemas.microsoft.com/office/drawing/2014/main" id="{BC57843D-E424-4851-B3FA-1F43F24127E0}"/>
              </a:ext>
            </a:extLst>
          </p:cNvPr>
          <p:cNvSpPr/>
          <p:nvPr/>
        </p:nvSpPr>
        <p:spPr bwMode="auto">
          <a:xfrm rot="10800000">
            <a:off x="35547" y="1698407"/>
            <a:ext cx="288032" cy="576064"/>
          </a:xfrm>
          <a:prstGeom prst="upArrow">
            <a:avLst/>
          </a:prstGeom>
          <a:solidFill>
            <a:srgbClr val="000066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83563D1-83BE-4CF5-82A1-8218623C9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392" y="1256312"/>
            <a:ext cx="6604293" cy="396960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F82463F-A2A8-481B-B34D-955CC44E2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02" y="1056418"/>
            <a:ext cx="7820995" cy="4745163"/>
          </a:xfrm>
          <a:prstGeom prst="rect">
            <a:avLst/>
          </a:prstGeom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8229600" cy="1143000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 sz="2400" dirty="0">
                <a:solidFill>
                  <a:srgbClr val="000066"/>
                </a:solidFill>
              </a:rPr>
              <a:t>上证</a:t>
            </a:r>
            <a:r>
              <a:rPr lang="en-US" altLang="zh-CN" sz="2400" dirty="0">
                <a:solidFill>
                  <a:srgbClr val="000066"/>
                </a:solidFill>
              </a:rPr>
              <a:t>50</a:t>
            </a:r>
            <a:r>
              <a:rPr lang="zh-CN" altLang="en-US" sz="2400" dirty="0">
                <a:solidFill>
                  <a:srgbClr val="000066"/>
                </a:solidFill>
              </a:rPr>
              <a:t>股指期货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9DFC1AC-E350-4462-ABF8-C1EC9F4B7CF1}"/>
              </a:ext>
            </a:extLst>
          </p:cNvPr>
          <p:cNvSpPr txBox="1"/>
          <p:nvPr/>
        </p:nvSpPr>
        <p:spPr>
          <a:xfrm>
            <a:off x="7700763" y="4806658"/>
            <a:ext cx="1421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66"/>
                </a:solidFill>
                <a:latin typeface="+mn-ea"/>
                <a:ea typeface="+mn-ea"/>
              </a:rPr>
              <a:t>8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月下旬显著上升</a:t>
            </a:r>
            <a:endParaRPr lang="en-US" altLang="zh-CN" b="1" dirty="0">
              <a:solidFill>
                <a:srgbClr val="000066"/>
              </a:solidFill>
              <a:latin typeface="+mn-ea"/>
              <a:ea typeface="+mn-ea"/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131775A4-6B5B-4215-A2A9-DEADBAF63486}"/>
              </a:ext>
            </a:extLst>
          </p:cNvPr>
          <p:cNvCxnSpPr>
            <a:cxnSpLocks/>
          </p:cNvCxnSpPr>
          <p:nvPr/>
        </p:nvCxnSpPr>
        <p:spPr bwMode="auto">
          <a:xfrm>
            <a:off x="5796136" y="3230184"/>
            <a:ext cx="2027321" cy="157647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BFC8078E-AD54-4079-9B29-4CFF8F2A0786}"/>
              </a:ext>
            </a:extLst>
          </p:cNvPr>
          <p:cNvSpPr txBox="1"/>
          <p:nvPr/>
        </p:nvSpPr>
        <p:spPr>
          <a:xfrm>
            <a:off x="1763688" y="1219219"/>
            <a:ext cx="1421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66"/>
                </a:solidFill>
                <a:latin typeface="+mn-ea"/>
                <a:ea typeface="+mn-ea"/>
              </a:rPr>
              <a:t>8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月上旬波动下行</a:t>
            </a:r>
            <a:endParaRPr lang="en-US" altLang="zh-CN" b="1" dirty="0">
              <a:solidFill>
                <a:srgbClr val="000066"/>
              </a:solidFill>
              <a:latin typeface="+mn-ea"/>
              <a:ea typeface="+mn-ea"/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9FCDA80C-C82E-4DD4-9AB4-F2CF2674903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581576" y="1959605"/>
            <a:ext cx="766288" cy="103734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 bwMode="auto">
          <a:xfrm>
            <a:off x="500063" y="188640"/>
            <a:ext cx="8229600" cy="1143000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 sz="2400" dirty="0">
                <a:solidFill>
                  <a:srgbClr val="000066"/>
                </a:solidFill>
                <a:uFillTx/>
              </a:rPr>
              <a:t>债市指数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4E684D6-9375-47AE-9073-F1E4CB0F3561}"/>
              </a:ext>
            </a:extLst>
          </p:cNvPr>
          <p:cNvSpPr txBox="1"/>
          <p:nvPr/>
        </p:nvSpPr>
        <p:spPr>
          <a:xfrm>
            <a:off x="-53836" y="1306666"/>
            <a:ext cx="1210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上证国债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BEAD395-F051-495A-B334-264815730602}"/>
              </a:ext>
            </a:extLst>
          </p:cNvPr>
          <p:cNvSpPr txBox="1"/>
          <p:nvPr/>
        </p:nvSpPr>
        <p:spPr>
          <a:xfrm>
            <a:off x="211541" y="1724475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+mn-ea"/>
                <a:ea typeface="+mn-ea"/>
              </a:rPr>
              <a:t>0.11%</a:t>
            </a:r>
            <a:endParaRPr lang="zh-CN" altLang="en-US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81338AA-AB63-4ADB-AAB3-4CBF7006FE8A}"/>
              </a:ext>
            </a:extLst>
          </p:cNvPr>
          <p:cNvSpPr txBox="1"/>
          <p:nvPr/>
        </p:nvSpPr>
        <p:spPr>
          <a:xfrm>
            <a:off x="-53836" y="4825804"/>
            <a:ext cx="1217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深信用债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A3B87FF-2A01-4B8F-8DC3-A71B8FB49034}"/>
              </a:ext>
            </a:extLst>
          </p:cNvPr>
          <p:cNvSpPr txBox="1"/>
          <p:nvPr/>
        </p:nvSpPr>
        <p:spPr>
          <a:xfrm>
            <a:off x="222652" y="5298163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+mn-ea"/>
                <a:ea typeface="+mn-ea"/>
              </a:rPr>
              <a:t>0.59%</a:t>
            </a:r>
            <a:endParaRPr lang="zh-CN" altLang="en-US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9A851EE-D07C-49C0-86BF-16CB03578D9E}"/>
              </a:ext>
            </a:extLst>
          </p:cNvPr>
          <p:cNvSpPr txBox="1"/>
          <p:nvPr/>
        </p:nvSpPr>
        <p:spPr>
          <a:xfrm>
            <a:off x="7627206" y="1331640"/>
            <a:ext cx="1475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上证公司债</a:t>
            </a:r>
          </a:p>
        </p:txBody>
      </p:sp>
      <p:sp>
        <p:nvSpPr>
          <p:cNvPr id="12" name="箭头: 上 11">
            <a:extLst>
              <a:ext uri="{FF2B5EF4-FFF2-40B4-BE49-F238E27FC236}">
                <a16:creationId xmlns:a16="http://schemas.microsoft.com/office/drawing/2014/main" id="{2621C5C1-503B-4719-8015-29A06584BB72}"/>
              </a:ext>
            </a:extLst>
          </p:cNvPr>
          <p:cNvSpPr/>
          <p:nvPr/>
        </p:nvSpPr>
        <p:spPr bwMode="auto">
          <a:xfrm>
            <a:off x="7894108" y="1720954"/>
            <a:ext cx="288032" cy="576064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EBA26BB-7D6B-4521-853D-8B3A0787AF41}"/>
              </a:ext>
            </a:extLst>
          </p:cNvPr>
          <p:cNvSpPr txBox="1"/>
          <p:nvPr/>
        </p:nvSpPr>
        <p:spPr>
          <a:xfrm>
            <a:off x="8038124" y="1749449"/>
            <a:ext cx="96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+mn-ea"/>
                <a:ea typeface="+mn-ea"/>
              </a:rPr>
              <a:t> 0.75%</a:t>
            </a:r>
            <a:endParaRPr lang="zh-CN" altLang="en-US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7AC918D-9CA5-47B3-A303-76415B9D2925}"/>
              </a:ext>
            </a:extLst>
          </p:cNvPr>
          <p:cNvSpPr txBox="1"/>
          <p:nvPr/>
        </p:nvSpPr>
        <p:spPr>
          <a:xfrm>
            <a:off x="7953170" y="4825804"/>
            <a:ext cx="1217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深公司债</a:t>
            </a:r>
          </a:p>
        </p:txBody>
      </p:sp>
      <p:sp>
        <p:nvSpPr>
          <p:cNvPr id="15" name="箭头: 上 14">
            <a:extLst>
              <a:ext uri="{FF2B5EF4-FFF2-40B4-BE49-F238E27FC236}">
                <a16:creationId xmlns:a16="http://schemas.microsoft.com/office/drawing/2014/main" id="{FB1352D2-41AA-4F8E-8CFE-84E7592BAA47}"/>
              </a:ext>
            </a:extLst>
          </p:cNvPr>
          <p:cNvSpPr/>
          <p:nvPr/>
        </p:nvSpPr>
        <p:spPr bwMode="auto">
          <a:xfrm>
            <a:off x="8038799" y="5210186"/>
            <a:ext cx="288032" cy="576064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15174AF-4227-44AB-8144-B8018851AAB0}"/>
              </a:ext>
            </a:extLst>
          </p:cNvPr>
          <p:cNvSpPr txBox="1"/>
          <p:nvPr/>
        </p:nvSpPr>
        <p:spPr>
          <a:xfrm>
            <a:off x="8229658" y="5298163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+mn-ea"/>
                <a:ea typeface="+mn-ea"/>
              </a:rPr>
              <a:t>0.59%</a:t>
            </a:r>
            <a:endParaRPr lang="zh-CN" altLang="en-US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8" name="箭头: 上 17">
            <a:extLst>
              <a:ext uri="{FF2B5EF4-FFF2-40B4-BE49-F238E27FC236}">
                <a16:creationId xmlns:a16="http://schemas.microsoft.com/office/drawing/2014/main" id="{713C949E-E20E-4FCD-B9B9-72B3B0F7B49B}"/>
              </a:ext>
            </a:extLst>
          </p:cNvPr>
          <p:cNvSpPr/>
          <p:nvPr/>
        </p:nvSpPr>
        <p:spPr bwMode="auto">
          <a:xfrm>
            <a:off x="31794" y="5210186"/>
            <a:ext cx="288032" cy="576064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9" name="箭头: 上 18">
            <a:extLst>
              <a:ext uri="{FF2B5EF4-FFF2-40B4-BE49-F238E27FC236}">
                <a16:creationId xmlns:a16="http://schemas.microsoft.com/office/drawing/2014/main" id="{6B4083B1-87F8-4203-8533-1EFE7A0B17F6}"/>
              </a:ext>
            </a:extLst>
          </p:cNvPr>
          <p:cNvSpPr/>
          <p:nvPr/>
        </p:nvSpPr>
        <p:spPr bwMode="auto">
          <a:xfrm>
            <a:off x="27356" y="1698912"/>
            <a:ext cx="288032" cy="576064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0BF404D-0299-4176-8E3C-0AF3CD53DE2E}"/>
              </a:ext>
            </a:extLst>
          </p:cNvPr>
          <p:cNvSpPr txBox="1"/>
          <p:nvPr/>
        </p:nvSpPr>
        <p:spPr>
          <a:xfrm>
            <a:off x="2702293" y="5498218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市场避险情绪仍较为浓厚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425144F-6794-48C2-A4DE-35C798F0A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235" y="1485025"/>
            <a:ext cx="6343981" cy="381313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  <a:txDef>
      <a:spPr bwMode="auto">
        <a:noFill/>
        <a:ln w="9525">
          <a:solidFill>
            <a:schemeClr val="accent1"/>
          </a:solidFill>
          <a:miter lim="800000"/>
        </a:ln>
      </a:spPr>
      <a:bodyPr>
        <a:spAutoFit/>
      </a:bodyPr>
      <a:lstStyle>
        <a:defPPr>
          <a:defRPr sz="1300" b="1" dirty="0" smtClean="0">
            <a:solidFill>
              <a:srgbClr val="000066"/>
            </a:solidFill>
            <a:latin typeface="幼圆" panose="02010509060101010101" pitchFamily="49" charset="-122"/>
            <a:ea typeface="幼圆" panose="02010509060101010101" pitchFamily="49" charset="-122"/>
          </a:defRPr>
        </a:defPPr>
      </a:lstStyle>
    </a:tx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融客投资PPT模板">
  <a:themeElements>
    <a:clrScheme name="融客投资PPT模板 1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投资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投资PPT模板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投资PPT模板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投资PPT模板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798"/>
    </a:dk2>
    <a:lt2>
      <a:srgbClr val="B2B2B2"/>
    </a:lt2>
    <a:accent1>
      <a:srgbClr val="1B33E7"/>
    </a:accent1>
    <a:accent2>
      <a:srgbClr val="6699FF"/>
    </a:accent2>
    <a:accent3>
      <a:srgbClr val="FFFFFF"/>
    </a:accent3>
    <a:accent4>
      <a:srgbClr val="000000"/>
    </a:accent4>
    <a:accent5>
      <a:srgbClr val="ABADF1"/>
    </a:accent5>
    <a:accent6>
      <a:srgbClr val="5C8AE7"/>
    </a:accent6>
    <a:hlink>
      <a:srgbClr val="99CCFF"/>
    </a:hlink>
    <a:folHlink>
      <a:srgbClr val="3366CC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798"/>
    </a:dk2>
    <a:lt2>
      <a:srgbClr val="B2B2B2"/>
    </a:lt2>
    <a:accent1>
      <a:srgbClr val="1B33E7"/>
    </a:accent1>
    <a:accent2>
      <a:srgbClr val="6699FF"/>
    </a:accent2>
    <a:accent3>
      <a:srgbClr val="FFFFFF"/>
    </a:accent3>
    <a:accent4>
      <a:srgbClr val="000000"/>
    </a:accent4>
    <a:accent5>
      <a:srgbClr val="ABADF1"/>
    </a:accent5>
    <a:accent6>
      <a:srgbClr val="5C8AE7"/>
    </a:accent6>
    <a:hlink>
      <a:srgbClr val="99CCFF"/>
    </a:hlink>
    <a:folHlink>
      <a:srgbClr val="3366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3523</TotalTime>
  <Words>2407</Words>
  <Application>Microsoft Office PowerPoint</Application>
  <PresentationFormat>全屏显示(4:3)</PresentationFormat>
  <Paragraphs>451</Paragraphs>
  <Slides>28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28</vt:i4>
      </vt:variant>
    </vt:vector>
  </HeadingPairs>
  <TitlesOfParts>
    <vt:vector size="44" baseType="lpstr">
      <vt:lpstr>黑体</vt:lpstr>
      <vt:lpstr>华文中宋</vt:lpstr>
      <vt:lpstr>宋体</vt:lpstr>
      <vt:lpstr>幼圆</vt:lpstr>
      <vt:lpstr>Arial</vt:lpstr>
      <vt:lpstr>Times New Roman</vt:lpstr>
      <vt:lpstr>Verdana</vt:lpstr>
      <vt:lpstr>Wingdings</vt:lpstr>
      <vt:lpstr>融客PPT模板</vt:lpstr>
      <vt:lpstr>融客投资PPT模板</vt:lpstr>
      <vt:lpstr>1_融客PPT模板</vt:lpstr>
      <vt:lpstr>3_融客PPT模板</vt:lpstr>
      <vt:lpstr>2_融客PPT模板</vt:lpstr>
      <vt:lpstr>5_融客PPT模板</vt:lpstr>
      <vt:lpstr>7_融客PPT模板</vt:lpstr>
      <vt:lpstr>8_融客PPT模板</vt:lpstr>
      <vt:lpstr>PowerPoint 演示文稿</vt:lpstr>
      <vt:lpstr>PowerPoint 演示文稿</vt:lpstr>
      <vt:lpstr>PowerPoint 演示文稿</vt:lpstr>
      <vt:lpstr>CPI、PPI</vt:lpstr>
      <vt:lpstr>PMI</vt:lpstr>
      <vt:lpstr>央行公开市场操作</vt:lpstr>
      <vt:lpstr>PowerPoint 演示文稿</vt:lpstr>
      <vt:lpstr>上证50股指期货</vt:lpstr>
      <vt:lpstr>债市指数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联系我们</vt:lpstr>
    </vt:vector>
  </TitlesOfParts>
  <Company>Lenovo (Beijing)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 User</dc:creator>
  <cp:lastModifiedBy>高 亦清</cp:lastModifiedBy>
  <cp:revision>4406</cp:revision>
  <dcterms:created xsi:type="dcterms:W3CDTF">2007-11-30T05:47:00Z</dcterms:created>
  <dcterms:modified xsi:type="dcterms:W3CDTF">2018-09-10T03:20:41Z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