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3" r:id="rId21"/>
    <p:sldId id="27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48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24555;&#36895;&#35775;&#38382;&#25991;&#20214;\&#26376;&#25253;\IPO\IPO&#21450;&#19978;&#24066;&#36864;&#20986;&#24773;&#20917;.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24555;&#36895;&#35775;&#38382;&#25991;&#20214;\&#26376;&#25253;\&#26032;&#19977;&#26495;\&#26032;&#19977;&#26495;&#25968;&#25454;&#32479;&#35745;.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D:\&#24555;&#36895;&#35775;&#38382;&#25991;&#20214;\&#26376;&#25253;\&#26032;&#19977;&#26495;\&#26032;&#19977;&#26495;&#25968;&#25454;&#32479;&#3574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华文新魏" panose="02010800040101010101" pitchFamily="2" charset="-122"/>
                <a:ea typeface="华文新魏" panose="02010800040101010101" pitchFamily="2" charset="-122"/>
                <a:cs typeface="+mn-cs"/>
              </a:defRPr>
            </a:pPr>
            <a:r>
              <a:rPr lang="en-US" altLang="zh-CN" sz="1200">
                <a:latin typeface="华文新魏" panose="02010800040101010101" pitchFamily="2" charset="-122"/>
                <a:ea typeface="华文新魏" panose="02010800040101010101" pitchFamily="2" charset="-122"/>
              </a:rPr>
              <a:t>2017</a:t>
            </a:r>
            <a:r>
              <a:rPr lang="zh-CN" altLang="en-US" sz="1200">
                <a:latin typeface="华文新魏" panose="02010800040101010101" pitchFamily="2" charset="-122"/>
                <a:ea typeface="华文新魏" panose="02010800040101010101" pitchFamily="2" charset="-122"/>
              </a:rPr>
              <a:t>年</a:t>
            </a:r>
            <a:r>
              <a:rPr lang="en-US" altLang="zh-CN" sz="1200">
                <a:latin typeface="华文新魏" panose="02010800040101010101" pitchFamily="2" charset="-122"/>
                <a:ea typeface="华文新魏" panose="02010800040101010101" pitchFamily="2" charset="-122"/>
              </a:rPr>
              <a:t>3</a:t>
            </a:r>
            <a:r>
              <a:rPr lang="zh-CN" altLang="en-US" sz="1200">
                <a:latin typeface="华文新魏" panose="02010800040101010101" pitchFamily="2" charset="-122"/>
                <a:ea typeface="华文新魏" panose="02010800040101010101" pitchFamily="2" charset="-122"/>
              </a:rPr>
              <a:t>月</a:t>
            </a:r>
            <a:r>
              <a:rPr lang="en-US" altLang="zh-CN" sz="1200">
                <a:latin typeface="华文新魏" panose="02010800040101010101" pitchFamily="2" charset="-122"/>
                <a:ea typeface="华文新魏" panose="02010800040101010101" pitchFamily="2" charset="-122"/>
              </a:rPr>
              <a:t>-2018</a:t>
            </a:r>
            <a:r>
              <a:rPr lang="zh-CN" altLang="en-US" sz="1200">
                <a:latin typeface="华文新魏" panose="02010800040101010101" pitchFamily="2" charset="-122"/>
                <a:ea typeface="华文新魏" panose="02010800040101010101" pitchFamily="2" charset="-122"/>
              </a:rPr>
              <a:t>年</a:t>
            </a:r>
            <a:r>
              <a:rPr lang="en-US" altLang="zh-CN" sz="1200">
                <a:latin typeface="华文新魏" panose="02010800040101010101" pitchFamily="2" charset="-122"/>
                <a:ea typeface="华文新魏" panose="02010800040101010101" pitchFamily="2" charset="-122"/>
              </a:rPr>
              <a:t>3</a:t>
            </a:r>
            <a:r>
              <a:rPr lang="zh-CN" altLang="en-US" sz="1200">
                <a:latin typeface="华文新魏" panose="02010800040101010101" pitchFamily="2" charset="-122"/>
                <a:ea typeface="华文新魏" panose="02010800040101010101" pitchFamily="2" charset="-122"/>
              </a:rPr>
              <a:t>月基金募集情况一览</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华文新魏" panose="02010800040101010101" pitchFamily="2" charset="-122"/>
              <a:ea typeface="华文新魏" panose="02010800040101010101" pitchFamily="2" charset="-122"/>
              <a:cs typeface="+mn-cs"/>
            </a:defRPr>
          </a:pPr>
          <a:endParaRPr lang="zh-CN"/>
        </a:p>
      </c:txPr>
    </c:title>
    <c:autoTitleDeleted val="0"/>
    <c:plotArea>
      <c:layout/>
      <c:barChart>
        <c:barDir val="col"/>
        <c:grouping val="clustered"/>
        <c:varyColors val="0"/>
        <c:ser>
          <c:idx val="1"/>
          <c:order val="1"/>
          <c:tx>
            <c:strRef>
              <c:f>数据汇总!$C$1</c:f>
              <c:strCache>
                <c:ptCount val="1"/>
                <c:pt idx="0">
                  <c:v>募集金额</c:v>
                </c:pt>
              </c:strCache>
            </c:strRef>
          </c:tx>
          <c:spPr>
            <a:solidFill>
              <a:srgbClr val="00B0F0"/>
            </a:solidFill>
            <a:ln>
              <a:solidFill>
                <a:srgbClr val="00B0F0"/>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B5-4303-BF15-17C4B3E6B002}"/>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B5-4303-BF15-17C4B3E6B002}"/>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B5-4303-BF15-17C4B3E6B002}"/>
                </c:ext>
              </c:extLst>
            </c:dLbl>
            <c:numFmt formatCode="0.0_);[Red]\(0.0\)" sourceLinked="0"/>
            <c:spPr>
              <a:noFill/>
              <a:ln>
                <a:noFill/>
              </a:ln>
              <a:effectLst/>
            </c:spPr>
            <c:txPr>
              <a:bodyPr rot="0" spcFirstLastPara="1" vertOverflow="ellipsis" vert="horz" wrap="square" lIns="38100" tIns="19050" rIns="38100" bIns="19050" anchor="ctr" anchorCtr="0">
                <a:spAutoFit/>
              </a:bodyPr>
              <a:lstStyle/>
              <a:p>
                <a:pPr algn="ctr">
                  <a:defRPr lang="zh-CN" altLang="en-US" sz="1000" b="1" i="0" u="none" strike="noStrike" kern="1200" baseline="0">
                    <a:solidFill>
                      <a:srgbClr val="002060"/>
                    </a:solidFill>
                    <a:latin typeface="Courier New" panose="02070309020205020404" pitchFamily="49" charset="0"/>
                    <a:ea typeface="+mn-ea"/>
                    <a:cs typeface="Courier New" panose="02070309020205020404" pitchFamily="49" charset="0"/>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yyyy"年"m"月"</c:formatCode>
                <c:ptCount val="13"/>
                <c:pt idx="0">
                  <c:v>43160</c:v>
                </c:pt>
                <c:pt idx="1">
                  <c:v>43132</c:v>
                </c:pt>
                <c:pt idx="2">
                  <c:v>43101</c:v>
                </c:pt>
                <c:pt idx="3">
                  <c:v>43100</c:v>
                </c:pt>
                <c:pt idx="4">
                  <c:v>43069</c:v>
                </c:pt>
                <c:pt idx="5">
                  <c:v>43009</c:v>
                </c:pt>
                <c:pt idx="6">
                  <c:v>42979</c:v>
                </c:pt>
                <c:pt idx="7">
                  <c:v>42948</c:v>
                </c:pt>
                <c:pt idx="8">
                  <c:v>42917</c:v>
                </c:pt>
                <c:pt idx="9">
                  <c:v>42887</c:v>
                </c:pt>
                <c:pt idx="10">
                  <c:v>42856</c:v>
                </c:pt>
                <c:pt idx="11">
                  <c:v>42826</c:v>
                </c:pt>
                <c:pt idx="12">
                  <c:v>42795</c:v>
                </c:pt>
              </c:numCache>
            </c:numRef>
          </c:cat>
          <c:val>
            <c:numRef>
              <c:f>数据汇总!$C$2:$C$14</c:f>
              <c:numCache>
                <c:formatCode>General</c:formatCode>
                <c:ptCount val="13"/>
                <c:pt idx="0">
                  <c:v>276.45</c:v>
                </c:pt>
                <c:pt idx="1">
                  <c:v>395.95</c:v>
                </c:pt>
                <c:pt idx="2">
                  <c:v>270.73</c:v>
                </c:pt>
                <c:pt idx="3">
                  <c:v>1733.88</c:v>
                </c:pt>
                <c:pt idx="4">
                  <c:v>1325.07</c:v>
                </c:pt>
                <c:pt idx="5" formatCode="0.0">
                  <c:v>406.63099999999997</c:v>
                </c:pt>
                <c:pt idx="6" formatCode="0.0">
                  <c:v>308.99599999999998</c:v>
                </c:pt>
                <c:pt idx="7" formatCode="0.0">
                  <c:v>2870.8560899999998</c:v>
                </c:pt>
                <c:pt idx="8" formatCode="0.0">
                  <c:v>1899.805709</c:v>
                </c:pt>
                <c:pt idx="9" formatCode="0.0">
                  <c:v>495.91840000000002</c:v>
                </c:pt>
                <c:pt idx="10" formatCode="0.0">
                  <c:v>529.63599999999997</c:v>
                </c:pt>
                <c:pt idx="11" formatCode="0.0">
                  <c:v>327.60948999999999</c:v>
                </c:pt>
                <c:pt idx="12" formatCode="0.0">
                  <c:v>366.04072000000002</c:v>
                </c:pt>
              </c:numCache>
            </c:numRef>
          </c:val>
          <c:extLst>
            <c:ext xmlns:c16="http://schemas.microsoft.com/office/drawing/2014/chart" uri="{C3380CC4-5D6E-409C-BE32-E72D297353CC}">
              <c16:uniqueId val="{00000003-AEB5-4303-BF15-17C4B3E6B002}"/>
            </c:ext>
          </c:extLst>
        </c:ser>
        <c:dLbls>
          <c:showLegendKey val="0"/>
          <c:showVal val="0"/>
          <c:showCatName val="0"/>
          <c:showSerName val="0"/>
          <c:showPercent val="0"/>
          <c:showBubbleSize val="0"/>
        </c:dLbls>
        <c:gapWidth val="169"/>
        <c:axId val="1265280696"/>
        <c:axId val="1265275776"/>
      </c:barChart>
      <c:lineChart>
        <c:grouping val="standard"/>
        <c:varyColors val="0"/>
        <c:ser>
          <c:idx val="0"/>
          <c:order val="0"/>
          <c:tx>
            <c:strRef>
              <c:f>数据汇总!$B$1</c:f>
              <c:strCache>
                <c:ptCount val="1"/>
                <c:pt idx="0">
                  <c:v>募集事件次数</c:v>
                </c:pt>
              </c:strCache>
            </c:strRef>
          </c:tx>
          <c:spPr>
            <a:ln w="19050" cap="rnd">
              <a:solidFill>
                <a:srgbClr val="00206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Courier New" panose="02070309020205020404" pitchFamily="49" charset="0"/>
                    <a:ea typeface="+mn-ea"/>
                    <a:cs typeface="Courier New" panose="02070309020205020404" pitchFamily="49" charset="0"/>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yyyy"年"m"月"</c:formatCode>
                <c:ptCount val="13"/>
                <c:pt idx="0">
                  <c:v>43160</c:v>
                </c:pt>
                <c:pt idx="1">
                  <c:v>43132</c:v>
                </c:pt>
                <c:pt idx="2">
                  <c:v>43101</c:v>
                </c:pt>
                <c:pt idx="3">
                  <c:v>43100</c:v>
                </c:pt>
                <c:pt idx="4">
                  <c:v>43069</c:v>
                </c:pt>
                <c:pt idx="5">
                  <c:v>43009</c:v>
                </c:pt>
                <c:pt idx="6">
                  <c:v>42979</c:v>
                </c:pt>
                <c:pt idx="7">
                  <c:v>42948</c:v>
                </c:pt>
                <c:pt idx="8">
                  <c:v>42917</c:v>
                </c:pt>
                <c:pt idx="9">
                  <c:v>42887</c:v>
                </c:pt>
                <c:pt idx="10">
                  <c:v>42856</c:v>
                </c:pt>
                <c:pt idx="11">
                  <c:v>42826</c:v>
                </c:pt>
                <c:pt idx="12">
                  <c:v>42795</c:v>
                </c:pt>
              </c:numCache>
            </c:numRef>
          </c:cat>
          <c:val>
            <c:numRef>
              <c:f>数据汇总!$B$2:$B$14</c:f>
              <c:numCache>
                <c:formatCode>General</c:formatCode>
                <c:ptCount val="13"/>
                <c:pt idx="0">
                  <c:v>40</c:v>
                </c:pt>
                <c:pt idx="1">
                  <c:v>35</c:v>
                </c:pt>
                <c:pt idx="2">
                  <c:v>75</c:v>
                </c:pt>
                <c:pt idx="3">
                  <c:v>92</c:v>
                </c:pt>
                <c:pt idx="4">
                  <c:v>65</c:v>
                </c:pt>
                <c:pt idx="5">
                  <c:v>28</c:v>
                </c:pt>
                <c:pt idx="6">
                  <c:v>41</c:v>
                </c:pt>
                <c:pt idx="7">
                  <c:v>71</c:v>
                </c:pt>
                <c:pt idx="8">
                  <c:v>54</c:v>
                </c:pt>
                <c:pt idx="9">
                  <c:v>49</c:v>
                </c:pt>
                <c:pt idx="10">
                  <c:v>30</c:v>
                </c:pt>
                <c:pt idx="11">
                  <c:v>33</c:v>
                </c:pt>
                <c:pt idx="12">
                  <c:v>42</c:v>
                </c:pt>
              </c:numCache>
            </c:numRef>
          </c:val>
          <c:smooth val="0"/>
          <c:extLst>
            <c:ext xmlns:c16="http://schemas.microsoft.com/office/drawing/2014/chart" uri="{C3380CC4-5D6E-409C-BE32-E72D297353CC}">
              <c16:uniqueId val="{00000004-AEB5-4303-BF15-17C4B3E6B002}"/>
            </c:ext>
          </c:extLst>
        </c:ser>
        <c:dLbls>
          <c:showLegendKey val="0"/>
          <c:showVal val="0"/>
          <c:showCatName val="0"/>
          <c:showSerName val="0"/>
          <c:showPercent val="0"/>
          <c:showBubbleSize val="0"/>
        </c:dLbls>
        <c:marker val="1"/>
        <c:smooth val="0"/>
        <c:axId val="1563220136"/>
        <c:axId val="1563220464"/>
      </c:lineChart>
      <c:dateAx>
        <c:axId val="1563220136"/>
        <c:scaling>
          <c:orientation val="minMax"/>
        </c:scaling>
        <c:delete val="0"/>
        <c:axPos val="b"/>
        <c:numFmt formatCode="yyyy&quot;年&quot;m&quot;月&quot;" sourceLinked="1"/>
        <c:majorTickMark val="none"/>
        <c:minorTickMark val="none"/>
        <c:tickLblPos val="nextTo"/>
        <c:spPr>
          <a:noFill/>
          <a:ln w="15875" cap="flat" cmpd="sng" algn="ctr">
            <a:solidFill>
              <a:schemeClr val="tx1">
                <a:alpha val="9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63220464"/>
        <c:crosses val="autoZero"/>
        <c:auto val="1"/>
        <c:lblOffset val="100"/>
        <c:baseTimeUnit val="months"/>
      </c:dateAx>
      <c:valAx>
        <c:axId val="15632204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63220136"/>
        <c:crosses val="autoZero"/>
        <c:crossBetween val="between"/>
      </c:valAx>
      <c:valAx>
        <c:axId val="1265275776"/>
        <c:scaling>
          <c:orientation val="minMax"/>
          <c:max val="4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65280696"/>
        <c:crosses val="max"/>
        <c:crossBetween val="between"/>
      </c:valAx>
      <c:dateAx>
        <c:axId val="1265280696"/>
        <c:scaling>
          <c:orientation val="minMax"/>
        </c:scaling>
        <c:delete val="1"/>
        <c:axPos val="b"/>
        <c:numFmt formatCode="yyyy&quot;年&quot;m&quot;月&quot;" sourceLinked="1"/>
        <c:majorTickMark val="out"/>
        <c:minorTickMark val="none"/>
        <c:tickLblPos val="nextTo"/>
        <c:crossAx val="1265275776"/>
        <c:crosses val="autoZero"/>
        <c:auto val="1"/>
        <c:lblOffset val="100"/>
        <c:baseTimeUnit val="days"/>
      </c:dateAx>
      <c:spPr>
        <a:noFill/>
        <a:ln>
          <a:noFill/>
        </a:ln>
        <a:effectLst/>
      </c:spPr>
    </c:plotArea>
    <c:legend>
      <c:legendPos val="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华文新魏" panose="02010800040101010101" pitchFamily="2" charset="-122"/>
                <a:ea typeface="华文新魏" panose="02010800040101010101" pitchFamily="2" charset="-122"/>
                <a:cs typeface="+mn-cs"/>
              </a:defRPr>
            </a:pPr>
            <a:r>
              <a:rPr lang="en-US" altLang="zh-CN" sz="1400">
                <a:solidFill>
                  <a:schemeClr val="tx1"/>
                </a:solidFill>
                <a:latin typeface="华文新魏" panose="02010800040101010101" pitchFamily="2" charset="-122"/>
                <a:ea typeface="华文新魏" panose="02010800040101010101" pitchFamily="2" charset="-122"/>
              </a:rPr>
              <a:t>2017</a:t>
            </a:r>
            <a:r>
              <a:rPr lang="zh-CN" altLang="en-US" sz="1400">
                <a:solidFill>
                  <a:schemeClr val="tx1"/>
                </a:solidFill>
                <a:latin typeface="华文新魏" panose="02010800040101010101" pitchFamily="2" charset="-122"/>
                <a:ea typeface="华文新魏" panose="02010800040101010101" pitchFamily="2" charset="-122"/>
              </a:rPr>
              <a:t>年</a:t>
            </a:r>
            <a:r>
              <a:rPr lang="en-US" altLang="zh-CN" sz="1400">
                <a:solidFill>
                  <a:schemeClr val="tx1"/>
                </a:solidFill>
                <a:latin typeface="华文新魏" panose="02010800040101010101" pitchFamily="2" charset="-122"/>
                <a:ea typeface="华文新魏" panose="02010800040101010101" pitchFamily="2" charset="-122"/>
              </a:rPr>
              <a:t>3</a:t>
            </a:r>
            <a:r>
              <a:rPr lang="zh-CN" altLang="en-US" sz="1400">
                <a:solidFill>
                  <a:schemeClr val="tx1"/>
                </a:solidFill>
                <a:latin typeface="华文新魏" panose="02010800040101010101" pitchFamily="2" charset="-122"/>
                <a:ea typeface="华文新魏" panose="02010800040101010101" pitchFamily="2" charset="-122"/>
              </a:rPr>
              <a:t>月</a:t>
            </a:r>
            <a:r>
              <a:rPr lang="en-US" altLang="zh-CN" sz="1400">
                <a:solidFill>
                  <a:schemeClr val="tx1"/>
                </a:solidFill>
                <a:latin typeface="华文新魏" panose="02010800040101010101" pitchFamily="2" charset="-122"/>
                <a:ea typeface="华文新魏" panose="02010800040101010101" pitchFamily="2" charset="-122"/>
              </a:rPr>
              <a:t>-2018</a:t>
            </a:r>
            <a:r>
              <a:rPr lang="zh-CN" altLang="en-US" sz="1400">
                <a:solidFill>
                  <a:schemeClr val="tx1"/>
                </a:solidFill>
                <a:latin typeface="华文新魏" panose="02010800040101010101" pitchFamily="2" charset="-122"/>
                <a:ea typeface="华文新魏" panose="02010800040101010101" pitchFamily="2" charset="-122"/>
              </a:rPr>
              <a:t>年</a:t>
            </a:r>
            <a:r>
              <a:rPr lang="en-US" altLang="zh-CN" sz="1400">
                <a:solidFill>
                  <a:schemeClr val="tx1"/>
                </a:solidFill>
                <a:latin typeface="华文新魏" panose="02010800040101010101" pitchFamily="2" charset="-122"/>
                <a:ea typeface="华文新魏" panose="02010800040101010101" pitchFamily="2" charset="-122"/>
              </a:rPr>
              <a:t>3</a:t>
            </a:r>
            <a:r>
              <a:rPr lang="zh-CN" altLang="en-US" sz="1400">
                <a:solidFill>
                  <a:schemeClr val="tx1"/>
                </a:solidFill>
                <a:latin typeface="华文新魏" panose="02010800040101010101" pitchFamily="2" charset="-122"/>
                <a:ea typeface="华文新魏" panose="02010800040101010101" pitchFamily="2" charset="-122"/>
              </a:rPr>
              <a:t>月</a:t>
            </a:r>
            <a:r>
              <a:rPr lang="en-US" altLang="zh-CN" sz="1400">
                <a:solidFill>
                  <a:schemeClr val="tx1"/>
                </a:solidFill>
                <a:latin typeface="华文新魏" panose="02010800040101010101" pitchFamily="2" charset="-122"/>
                <a:ea typeface="华文新魏" panose="02010800040101010101" pitchFamily="2" charset="-122"/>
              </a:rPr>
              <a:t>A</a:t>
            </a:r>
            <a:r>
              <a:rPr lang="zh-CN" altLang="en-US" sz="1400">
                <a:solidFill>
                  <a:schemeClr val="tx1"/>
                </a:solidFill>
                <a:latin typeface="华文新魏" panose="02010800040101010101" pitchFamily="2" charset="-122"/>
                <a:ea typeface="华文新魏" panose="02010800040101010101" pitchFamily="2" charset="-122"/>
              </a:rPr>
              <a:t>股</a:t>
            </a:r>
            <a:r>
              <a:rPr lang="en-US" altLang="zh-CN" sz="1400">
                <a:solidFill>
                  <a:schemeClr val="tx1"/>
                </a:solidFill>
                <a:latin typeface="华文新魏" panose="02010800040101010101" pitchFamily="2" charset="-122"/>
                <a:ea typeface="华文新魏" panose="02010800040101010101" pitchFamily="2" charset="-122"/>
              </a:rPr>
              <a:t>IPO</a:t>
            </a:r>
            <a:r>
              <a:rPr lang="zh-CN" altLang="en-US" sz="1400">
                <a:solidFill>
                  <a:schemeClr val="tx1"/>
                </a:solidFill>
                <a:latin typeface="华文新魏" panose="02010800040101010101" pitchFamily="2" charset="-122"/>
                <a:ea typeface="华文新魏" panose="02010800040101010101" pitchFamily="2" charset="-122"/>
              </a:rPr>
              <a:t>情况及退出基金数量</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华文新魏" panose="02010800040101010101" pitchFamily="2" charset="-122"/>
              <a:ea typeface="华文新魏" panose="02010800040101010101" pitchFamily="2" charset="-122"/>
              <a:cs typeface="+mn-cs"/>
            </a:defRPr>
          </a:pPr>
          <a:endParaRPr lang="zh-CN"/>
        </a:p>
      </c:txPr>
    </c:title>
    <c:autoTitleDeleted val="0"/>
    <c:plotArea>
      <c:layout/>
      <c:areaChart>
        <c:grouping val="standard"/>
        <c:varyColors val="0"/>
        <c:ser>
          <c:idx val="1"/>
          <c:order val="1"/>
          <c:tx>
            <c:strRef>
              <c:f>数据汇总!$C$1</c:f>
              <c:strCache>
                <c:ptCount val="1"/>
                <c:pt idx="0">
                  <c:v>募集资金</c:v>
                </c:pt>
              </c:strCache>
            </c:strRef>
          </c:tx>
          <c:spPr>
            <a:solidFill>
              <a:schemeClr val="bg1">
                <a:lumMod val="75000"/>
              </a:schemeClr>
            </a:solidFill>
            <a:ln>
              <a:noFill/>
            </a:ln>
            <a:effectLst/>
          </c:spPr>
          <c:cat>
            <c:numRef>
              <c:f>数据汇总!$A$2:$A$14</c:f>
              <c:numCache>
                <c:formatCode>yyyy"年"m"月"</c:formatCode>
                <c:ptCount val="13"/>
                <c:pt idx="0">
                  <c:v>43160</c:v>
                </c:pt>
                <c:pt idx="1">
                  <c:v>43159</c:v>
                </c:pt>
                <c:pt idx="2">
                  <c:v>43130</c:v>
                </c:pt>
                <c:pt idx="3">
                  <c:v>43070</c:v>
                </c:pt>
                <c:pt idx="4">
                  <c:v>43069</c:v>
                </c:pt>
                <c:pt idx="5">
                  <c:v>43009</c:v>
                </c:pt>
                <c:pt idx="6">
                  <c:v>42979</c:v>
                </c:pt>
                <c:pt idx="7">
                  <c:v>42948</c:v>
                </c:pt>
                <c:pt idx="8">
                  <c:v>42917</c:v>
                </c:pt>
                <c:pt idx="9">
                  <c:v>42887</c:v>
                </c:pt>
                <c:pt idx="10">
                  <c:v>42856</c:v>
                </c:pt>
                <c:pt idx="11">
                  <c:v>42826</c:v>
                </c:pt>
                <c:pt idx="12">
                  <c:v>42795</c:v>
                </c:pt>
              </c:numCache>
            </c:numRef>
          </c:cat>
          <c:val>
            <c:numRef>
              <c:f>数据汇总!$C$2:$C$14</c:f>
              <c:numCache>
                <c:formatCode>General</c:formatCode>
                <c:ptCount val="13"/>
                <c:pt idx="0">
                  <c:v>117.5</c:v>
                </c:pt>
                <c:pt idx="1">
                  <c:v>143.71</c:v>
                </c:pt>
                <c:pt idx="2">
                  <c:v>212.12</c:v>
                </c:pt>
                <c:pt idx="3">
                  <c:v>151.16999999999999</c:v>
                </c:pt>
                <c:pt idx="4">
                  <c:v>222.49</c:v>
                </c:pt>
                <c:pt idx="5">
                  <c:v>144.16999999999999</c:v>
                </c:pt>
                <c:pt idx="6" formatCode="0.00">
                  <c:v>186.38</c:v>
                </c:pt>
                <c:pt idx="7" formatCode="0.00">
                  <c:v>168.50021671399995</c:v>
                </c:pt>
                <c:pt idx="8" formatCode="0.00">
                  <c:v>149.48828446819996</c:v>
                </c:pt>
                <c:pt idx="9" formatCode="0.00">
                  <c:v>172.78990099000001</c:v>
                </c:pt>
                <c:pt idx="10" formatCode="0.00">
                  <c:v>177.02799400000001</c:v>
                </c:pt>
                <c:pt idx="11" formatCode="0.00">
                  <c:v>208.11078180000004</c:v>
                </c:pt>
                <c:pt idx="12" formatCode="0.00">
                  <c:v>262.03983683450002</c:v>
                </c:pt>
              </c:numCache>
            </c:numRef>
          </c:val>
          <c:extLst>
            <c:ext xmlns:c16="http://schemas.microsoft.com/office/drawing/2014/chart" uri="{C3380CC4-5D6E-409C-BE32-E72D297353CC}">
              <c16:uniqueId val="{00000000-F536-49F3-B85F-DC1F8C1551FD}"/>
            </c:ext>
          </c:extLst>
        </c:ser>
        <c:dLbls>
          <c:showLegendKey val="0"/>
          <c:showVal val="0"/>
          <c:showCatName val="0"/>
          <c:showSerName val="0"/>
          <c:showPercent val="0"/>
          <c:showBubbleSize val="0"/>
        </c:dLbls>
        <c:axId val="751323792"/>
        <c:axId val="751325104"/>
      </c:areaChart>
      <c:lineChart>
        <c:grouping val="standard"/>
        <c:varyColors val="0"/>
        <c:ser>
          <c:idx val="0"/>
          <c:order val="0"/>
          <c:tx>
            <c:strRef>
              <c:f>数据汇总!$B$1</c:f>
              <c:strCache>
                <c:ptCount val="1"/>
                <c:pt idx="0">
                  <c:v>IPO数量</c:v>
                </c:pt>
              </c:strCache>
            </c:strRef>
          </c:tx>
          <c:spPr>
            <a:ln w="19050" cap="rnd">
              <a:solidFill>
                <a:srgbClr val="0070C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2060"/>
                    </a:solidFill>
                    <a:latin typeface="Arial" panose="020B0604020202020204" pitchFamily="34" charset="0"/>
                    <a:ea typeface="+mn-ea"/>
                    <a:cs typeface="Arial" panose="020B0604020202020204" pitchFamily="34" charset="0"/>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yyyy"年"m"月"</c:formatCode>
                <c:ptCount val="13"/>
                <c:pt idx="0">
                  <c:v>43160</c:v>
                </c:pt>
                <c:pt idx="1">
                  <c:v>43159</c:v>
                </c:pt>
                <c:pt idx="2">
                  <c:v>43130</c:v>
                </c:pt>
                <c:pt idx="3">
                  <c:v>43070</c:v>
                </c:pt>
                <c:pt idx="4">
                  <c:v>43069</c:v>
                </c:pt>
                <c:pt idx="5">
                  <c:v>43009</c:v>
                </c:pt>
                <c:pt idx="6">
                  <c:v>42979</c:v>
                </c:pt>
                <c:pt idx="7">
                  <c:v>42948</c:v>
                </c:pt>
                <c:pt idx="8">
                  <c:v>42917</c:v>
                </c:pt>
                <c:pt idx="9">
                  <c:v>42887</c:v>
                </c:pt>
                <c:pt idx="10">
                  <c:v>42856</c:v>
                </c:pt>
                <c:pt idx="11">
                  <c:v>42826</c:v>
                </c:pt>
                <c:pt idx="12">
                  <c:v>42795</c:v>
                </c:pt>
              </c:numCache>
            </c:numRef>
          </c:cat>
          <c:val>
            <c:numRef>
              <c:f>数据汇总!$B$2:$B$14</c:f>
              <c:numCache>
                <c:formatCode>General</c:formatCode>
                <c:ptCount val="13"/>
                <c:pt idx="0">
                  <c:v>10</c:v>
                </c:pt>
                <c:pt idx="1">
                  <c:v>12</c:v>
                </c:pt>
                <c:pt idx="2">
                  <c:v>18</c:v>
                </c:pt>
                <c:pt idx="3">
                  <c:v>24</c:v>
                </c:pt>
                <c:pt idx="4">
                  <c:v>36</c:v>
                </c:pt>
                <c:pt idx="5">
                  <c:v>27</c:v>
                </c:pt>
                <c:pt idx="6">
                  <c:v>37</c:v>
                </c:pt>
                <c:pt idx="7">
                  <c:v>37</c:v>
                </c:pt>
                <c:pt idx="8">
                  <c:v>30</c:v>
                </c:pt>
                <c:pt idx="9">
                  <c:v>36</c:v>
                </c:pt>
                <c:pt idx="10">
                  <c:v>38</c:v>
                </c:pt>
                <c:pt idx="11">
                  <c:v>38</c:v>
                </c:pt>
                <c:pt idx="12">
                  <c:v>48</c:v>
                </c:pt>
              </c:numCache>
            </c:numRef>
          </c:val>
          <c:smooth val="0"/>
          <c:extLst>
            <c:ext xmlns:c16="http://schemas.microsoft.com/office/drawing/2014/chart" uri="{C3380CC4-5D6E-409C-BE32-E72D297353CC}">
              <c16:uniqueId val="{00000001-F536-49F3-B85F-DC1F8C1551FD}"/>
            </c:ext>
          </c:extLst>
        </c:ser>
        <c:ser>
          <c:idx val="2"/>
          <c:order val="2"/>
          <c:tx>
            <c:strRef>
              <c:f>数据汇总!$D$1</c:f>
              <c:strCache>
                <c:ptCount val="1"/>
                <c:pt idx="0">
                  <c:v>退出基金数量</c:v>
                </c:pt>
              </c:strCache>
            </c:strRef>
          </c:tx>
          <c:spPr>
            <a:ln w="19050" cap="rnd">
              <a:solidFill>
                <a:srgbClr val="00B0F0"/>
              </a:solidFill>
              <a:round/>
            </a:ln>
            <a:effectLst/>
          </c:spPr>
          <c:marker>
            <c:symbol val="none"/>
          </c:marker>
          <c:dLbls>
            <c:dLbl>
              <c:idx val="5"/>
              <c:layout>
                <c:manualLayout>
                  <c:x val="-3.82281284606866E-2"/>
                  <c:y val="-3.43793881825196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36-49F3-B85F-DC1F8C1551F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2060"/>
                    </a:solidFill>
                    <a:latin typeface="Arial" panose="020B0604020202020204" pitchFamily="34" charset="0"/>
                    <a:ea typeface="+mn-ea"/>
                    <a:cs typeface="Arial" panose="020B0604020202020204" pitchFamily="34" charset="0"/>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yyyy"年"m"月"</c:formatCode>
                <c:ptCount val="13"/>
                <c:pt idx="0">
                  <c:v>43160</c:v>
                </c:pt>
                <c:pt idx="1">
                  <c:v>43159</c:v>
                </c:pt>
                <c:pt idx="2">
                  <c:v>43130</c:v>
                </c:pt>
                <c:pt idx="3">
                  <c:v>43070</c:v>
                </c:pt>
                <c:pt idx="4">
                  <c:v>43069</c:v>
                </c:pt>
                <c:pt idx="5">
                  <c:v>43009</c:v>
                </c:pt>
                <c:pt idx="6">
                  <c:v>42979</c:v>
                </c:pt>
                <c:pt idx="7">
                  <c:v>42948</c:v>
                </c:pt>
                <c:pt idx="8">
                  <c:v>42917</c:v>
                </c:pt>
                <c:pt idx="9">
                  <c:v>42887</c:v>
                </c:pt>
                <c:pt idx="10">
                  <c:v>42856</c:v>
                </c:pt>
                <c:pt idx="11">
                  <c:v>42826</c:v>
                </c:pt>
                <c:pt idx="12">
                  <c:v>42795</c:v>
                </c:pt>
              </c:numCache>
            </c:numRef>
          </c:cat>
          <c:val>
            <c:numRef>
              <c:f>数据汇总!$D$2:$D$14</c:f>
              <c:numCache>
                <c:formatCode>General</c:formatCode>
                <c:ptCount val="13"/>
                <c:pt idx="0">
                  <c:v>17</c:v>
                </c:pt>
                <c:pt idx="1">
                  <c:v>12</c:v>
                </c:pt>
                <c:pt idx="2">
                  <c:v>44</c:v>
                </c:pt>
                <c:pt idx="3">
                  <c:v>30</c:v>
                </c:pt>
                <c:pt idx="4">
                  <c:v>78</c:v>
                </c:pt>
                <c:pt idx="5">
                  <c:v>62</c:v>
                </c:pt>
                <c:pt idx="6">
                  <c:v>80</c:v>
                </c:pt>
                <c:pt idx="7">
                  <c:v>77</c:v>
                </c:pt>
                <c:pt idx="8">
                  <c:v>44</c:v>
                </c:pt>
                <c:pt idx="9">
                  <c:v>42</c:v>
                </c:pt>
                <c:pt idx="10">
                  <c:v>86</c:v>
                </c:pt>
                <c:pt idx="11">
                  <c:v>110</c:v>
                </c:pt>
                <c:pt idx="12">
                  <c:v>88</c:v>
                </c:pt>
              </c:numCache>
            </c:numRef>
          </c:val>
          <c:smooth val="0"/>
          <c:extLst>
            <c:ext xmlns:c16="http://schemas.microsoft.com/office/drawing/2014/chart" uri="{C3380CC4-5D6E-409C-BE32-E72D297353CC}">
              <c16:uniqueId val="{00000003-F536-49F3-B85F-DC1F8C1551FD}"/>
            </c:ext>
          </c:extLst>
        </c:ser>
        <c:dLbls>
          <c:showLegendKey val="0"/>
          <c:showVal val="0"/>
          <c:showCatName val="0"/>
          <c:showSerName val="0"/>
          <c:showPercent val="0"/>
          <c:showBubbleSize val="0"/>
        </c:dLbls>
        <c:marker val="1"/>
        <c:smooth val="0"/>
        <c:axId val="754309336"/>
        <c:axId val="754306056"/>
      </c:lineChart>
      <c:dateAx>
        <c:axId val="751323792"/>
        <c:scaling>
          <c:orientation val="minMax"/>
        </c:scaling>
        <c:delete val="0"/>
        <c:axPos val="b"/>
        <c:numFmt formatCode="yyyy&quot;年&quot;m&quot;月&quot;" sourceLinked="1"/>
        <c:majorTickMark val="cross"/>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51325104"/>
        <c:crosses val="autoZero"/>
        <c:auto val="1"/>
        <c:lblOffset val="100"/>
        <c:baseTimeUnit val="months"/>
      </c:dateAx>
      <c:valAx>
        <c:axId val="751325104"/>
        <c:scaling>
          <c:orientation val="minMax"/>
          <c:max val="8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51323792"/>
        <c:crosses val="autoZero"/>
        <c:crossBetween val="between"/>
      </c:valAx>
      <c:valAx>
        <c:axId val="754306056"/>
        <c:scaling>
          <c:orientation val="minMax"/>
          <c:max val="110"/>
          <c:min val="-8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54309336"/>
        <c:crosses val="max"/>
        <c:crossBetween val="between"/>
      </c:valAx>
      <c:dateAx>
        <c:axId val="754309336"/>
        <c:scaling>
          <c:orientation val="minMax"/>
        </c:scaling>
        <c:delete val="1"/>
        <c:axPos val="b"/>
        <c:numFmt formatCode="yyyy&quot;年&quot;m&quot;月&quot;" sourceLinked="1"/>
        <c:majorTickMark val="out"/>
        <c:minorTickMark val="none"/>
        <c:tickLblPos val="nextTo"/>
        <c:crossAx val="754306056"/>
        <c:crosses val="autoZero"/>
        <c:auto val="1"/>
        <c:lblOffset val="100"/>
        <c:baseTimeUnit val="days"/>
        <c:majorUnit val="1"/>
        <c:minorUnit val="1"/>
      </c:dateAx>
      <c:spPr>
        <a:noFill/>
        <a:ln>
          <a:noFill/>
        </a:ln>
        <a:effectLst/>
      </c:spPr>
    </c:plotArea>
    <c:legend>
      <c:legendPos val="tr"/>
      <c:layout>
        <c:manualLayout>
          <c:xMode val="edge"/>
          <c:yMode val="edge"/>
          <c:x val="0.74750830564784054"/>
          <c:y val="9.704233502830005E-2"/>
          <c:w val="0.19933554817275748"/>
          <c:h val="0.20636708809194035"/>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zh-CN" altLang="en-US" b="1">
                <a:solidFill>
                  <a:schemeClr val="tx1"/>
                </a:solidFill>
              </a:rPr>
              <a:t>其他退出事件统计</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zh-CN"/>
        </a:p>
      </c:txPr>
    </c:title>
    <c:autoTitleDeleted val="0"/>
    <c:plotArea>
      <c:layout>
        <c:manualLayout>
          <c:layoutTarget val="inner"/>
          <c:xMode val="edge"/>
          <c:yMode val="edge"/>
          <c:x val="5.6166687424177429E-2"/>
          <c:y val="0.1782057482808182"/>
          <c:w val="0.91805709699292859"/>
          <c:h val="0.63006660245282264"/>
        </c:manualLayout>
      </c:layout>
      <c:lineChart>
        <c:grouping val="standard"/>
        <c:varyColors val="0"/>
        <c:ser>
          <c:idx val="0"/>
          <c:order val="0"/>
          <c:tx>
            <c:strRef>
              <c:f>数据汇总!$C$1</c:f>
              <c:strCache>
                <c:ptCount val="1"/>
                <c:pt idx="0">
                  <c:v>M&amp;A</c:v>
                </c:pt>
              </c:strCache>
            </c:strRef>
          </c:tx>
          <c:spPr>
            <a:ln w="19050" cap="rnd">
              <a:solidFill>
                <a:srgbClr val="0070C0"/>
              </a:solidFill>
              <a:round/>
            </a:ln>
            <a:effectLst/>
          </c:spPr>
          <c:marker>
            <c:symbol val="none"/>
          </c:marker>
          <c:dLbls>
            <c:dLbl>
              <c:idx val="12"/>
              <c:layout>
                <c:manualLayout>
                  <c:x val="-2.108963093145887E-2"/>
                  <c:y val="-4.3501910658721686E-2"/>
                </c:manualLayout>
              </c:layout>
              <c:spPr>
                <a:noFill/>
                <a:ln>
                  <a:noFill/>
                </a:ln>
                <a:effectLst/>
              </c:spPr>
              <c:txPr>
                <a:bodyPr rot="0" spcFirstLastPara="1" vertOverflow="ellipsis" vert="horz" wrap="square" lIns="38100" tIns="19050" rIns="38100" bIns="19050" anchor="ctr" anchorCtr="0">
                  <a:spAutoFit/>
                </a:bodyPr>
                <a:lstStyle/>
                <a:p>
                  <a:pPr algn="ctr" rtl="0">
                    <a:defRPr lang="en-US" altLang="zh-CN"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zh-C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75-4F50-AF3F-2BB2ED84C65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mmm\-yy</c:formatCode>
                <c:ptCount val="13"/>
                <c:pt idx="0">
                  <c:v>43160</c:v>
                </c:pt>
                <c:pt idx="1">
                  <c:v>43132</c:v>
                </c:pt>
                <c:pt idx="2">
                  <c:v>43101</c:v>
                </c:pt>
                <c:pt idx="3">
                  <c:v>43070</c:v>
                </c:pt>
                <c:pt idx="4">
                  <c:v>43040</c:v>
                </c:pt>
                <c:pt idx="5">
                  <c:v>43009</c:v>
                </c:pt>
                <c:pt idx="6">
                  <c:v>42979</c:v>
                </c:pt>
                <c:pt idx="7">
                  <c:v>42948</c:v>
                </c:pt>
                <c:pt idx="8">
                  <c:v>42917</c:v>
                </c:pt>
                <c:pt idx="9">
                  <c:v>42887</c:v>
                </c:pt>
                <c:pt idx="10">
                  <c:v>42856</c:v>
                </c:pt>
                <c:pt idx="11">
                  <c:v>42826</c:v>
                </c:pt>
                <c:pt idx="12">
                  <c:v>42795</c:v>
                </c:pt>
              </c:numCache>
            </c:numRef>
          </c:cat>
          <c:val>
            <c:numRef>
              <c:f>数据汇总!$C$2:$C$14</c:f>
              <c:numCache>
                <c:formatCode>General</c:formatCode>
                <c:ptCount val="13"/>
                <c:pt idx="0">
                  <c:v>18</c:v>
                </c:pt>
                <c:pt idx="1">
                  <c:v>25</c:v>
                </c:pt>
                <c:pt idx="2">
                  <c:v>31</c:v>
                </c:pt>
                <c:pt idx="3">
                  <c:v>54</c:v>
                </c:pt>
                <c:pt idx="4">
                  <c:v>53</c:v>
                </c:pt>
                <c:pt idx="5">
                  <c:v>24</c:v>
                </c:pt>
                <c:pt idx="6">
                  <c:v>40</c:v>
                </c:pt>
                <c:pt idx="7">
                  <c:v>74</c:v>
                </c:pt>
                <c:pt idx="8">
                  <c:v>36</c:v>
                </c:pt>
                <c:pt idx="9">
                  <c:v>62</c:v>
                </c:pt>
                <c:pt idx="10">
                  <c:v>18</c:v>
                </c:pt>
                <c:pt idx="11">
                  <c:v>23</c:v>
                </c:pt>
                <c:pt idx="12">
                  <c:v>25</c:v>
                </c:pt>
              </c:numCache>
            </c:numRef>
          </c:val>
          <c:smooth val="0"/>
          <c:extLst>
            <c:ext xmlns:c16="http://schemas.microsoft.com/office/drawing/2014/chart" uri="{C3380CC4-5D6E-409C-BE32-E72D297353CC}">
              <c16:uniqueId val="{00000001-0275-4F50-AF3F-2BB2ED84C65F}"/>
            </c:ext>
          </c:extLst>
        </c:ser>
        <c:ser>
          <c:idx val="1"/>
          <c:order val="1"/>
          <c:tx>
            <c:strRef>
              <c:f>数据汇总!$D$1</c:f>
              <c:strCache>
                <c:ptCount val="1"/>
                <c:pt idx="0">
                  <c:v>股权转让</c:v>
                </c:pt>
              </c:strCache>
            </c:strRef>
          </c:tx>
          <c:spPr>
            <a:ln w="19050" cap="rnd">
              <a:solidFill>
                <a:srgbClr val="00B0F0"/>
              </a:solidFill>
              <a:round/>
            </a:ln>
            <a:effectLst/>
          </c:spPr>
          <c:marker>
            <c:symbol val="none"/>
          </c:marker>
          <c:dLbls>
            <c:dLbl>
              <c:idx val="12"/>
              <c:layout>
                <c:manualLayout>
                  <c:x val="-1.8746338605741066E-2"/>
                  <c:y val="4.35019106587208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75-4F50-AF3F-2BB2ED84C65F}"/>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mmm\-yy</c:formatCode>
                <c:ptCount val="13"/>
                <c:pt idx="0">
                  <c:v>43160</c:v>
                </c:pt>
                <c:pt idx="1">
                  <c:v>43132</c:v>
                </c:pt>
                <c:pt idx="2">
                  <c:v>43101</c:v>
                </c:pt>
                <c:pt idx="3">
                  <c:v>43070</c:v>
                </c:pt>
                <c:pt idx="4">
                  <c:v>43040</c:v>
                </c:pt>
                <c:pt idx="5">
                  <c:v>43009</c:v>
                </c:pt>
                <c:pt idx="6">
                  <c:v>42979</c:v>
                </c:pt>
                <c:pt idx="7">
                  <c:v>42948</c:v>
                </c:pt>
                <c:pt idx="8">
                  <c:v>42917</c:v>
                </c:pt>
                <c:pt idx="9">
                  <c:v>42887</c:v>
                </c:pt>
                <c:pt idx="10">
                  <c:v>42856</c:v>
                </c:pt>
                <c:pt idx="11">
                  <c:v>42826</c:v>
                </c:pt>
                <c:pt idx="12">
                  <c:v>42795</c:v>
                </c:pt>
              </c:numCache>
            </c:numRef>
          </c:cat>
          <c:val>
            <c:numRef>
              <c:f>数据汇总!$D$2:$D$14</c:f>
              <c:numCache>
                <c:formatCode>General</c:formatCode>
                <c:ptCount val="13"/>
                <c:pt idx="0">
                  <c:v>0</c:v>
                </c:pt>
                <c:pt idx="1">
                  <c:v>15</c:v>
                </c:pt>
                <c:pt idx="2">
                  <c:v>9</c:v>
                </c:pt>
                <c:pt idx="3">
                  <c:v>7</c:v>
                </c:pt>
                <c:pt idx="4">
                  <c:v>9</c:v>
                </c:pt>
                <c:pt idx="5">
                  <c:v>5</c:v>
                </c:pt>
                <c:pt idx="6">
                  <c:v>1</c:v>
                </c:pt>
                <c:pt idx="7">
                  <c:v>16</c:v>
                </c:pt>
                <c:pt idx="8">
                  <c:v>10</c:v>
                </c:pt>
                <c:pt idx="9">
                  <c:v>27</c:v>
                </c:pt>
                <c:pt idx="10">
                  <c:v>28</c:v>
                </c:pt>
                <c:pt idx="11">
                  <c:v>14</c:v>
                </c:pt>
                <c:pt idx="12">
                  <c:v>8</c:v>
                </c:pt>
              </c:numCache>
            </c:numRef>
          </c:val>
          <c:smooth val="0"/>
          <c:extLst>
            <c:ext xmlns:c16="http://schemas.microsoft.com/office/drawing/2014/chart" uri="{C3380CC4-5D6E-409C-BE32-E72D297353CC}">
              <c16:uniqueId val="{00000003-0275-4F50-AF3F-2BB2ED84C65F}"/>
            </c:ext>
          </c:extLst>
        </c:ser>
        <c:dLbls>
          <c:showLegendKey val="0"/>
          <c:showVal val="0"/>
          <c:showCatName val="0"/>
          <c:showSerName val="0"/>
          <c:showPercent val="0"/>
          <c:showBubbleSize val="0"/>
        </c:dLbls>
        <c:smooth val="0"/>
        <c:axId val="884899040"/>
        <c:axId val="884898384"/>
      </c:lineChart>
      <c:dateAx>
        <c:axId val="88489904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84898384"/>
        <c:crosses val="autoZero"/>
        <c:auto val="1"/>
        <c:lblOffset val="100"/>
        <c:baseTimeUnit val="months"/>
      </c:dateAx>
      <c:valAx>
        <c:axId val="8848983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84899040"/>
        <c:crosses val="autoZero"/>
        <c:crossBetween val="between"/>
      </c:valAx>
      <c:spPr>
        <a:noFill/>
        <a:ln>
          <a:noFill/>
        </a:ln>
        <a:effectLst/>
      </c:spPr>
    </c:plotArea>
    <c:legend>
      <c:legendPos val="t"/>
      <c:layout>
        <c:manualLayout>
          <c:xMode val="edge"/>
          <c:yMode val="edge"/>
          <c:x val="0.34418738958157469"/>
          <c:y val="0.12600345549035216"/>
          <c:w val="0.30693845167420852"/>
          <c:h val="7.8664128255963875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微软雅黑" panose="020B0503020204020204" pitchFamily="34" charset="-122"/>
                <a:ea typeface="微软雅黑" panose="020B0503020204020204" pitchFamily="34" charset="-122"/>
                <a:cs typeface="+mn-cs"/>
              </a:defRPr>
            </a:pPr>
            <a:r>
              <a:rPr lang="en-US" altLang="zh-CN" sz="1200">
                <a:solidFill>
                  <a:sysClr val="windowText" lastClr="000000"/>
                </a:solidFill>
                <a:latin typeface="微软雅黑" panose="020B0503020204020204" pitchFamily="34" charset="-122"/>
                <a:ea typeface="微软雅黑" panose="020B0503020204020204" pitchFamily="34" charset="-122"/>
              </a:rPr>
              <a:t>2017.4-2018.3</a:t>
            </a:r>
            <a:r>
              <a:rPr lang="zh-CN" altLang="en-US" sz="1200">
                <a:solidFill>
                  <a:sysClr val="windowText" lastClr="000000"/>
                </a:solidFill>
                <a:latin typeface="微软雅黑" panose="020B0503020204020204" pitchFamily="34" charset="-122"/>
                <a:ea typeface="微软雅黑" panose="020B0503020204020204" pitchFamily="34" charset="-122"/>
              </a:rPr>
              <a:t>新三板挂牌家数及总股本变化</a:t>
            </a: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1"/>
          <c:order val="1"/>
          <c:tx>
            <c:strRef>
              <c:f>市场概况统计!$E$1</c:f>
              <c:strCache>
                <c:ptCount val="1"/>
                <c:pt idx="0">
                  <c:v>总股本</c:v>
                </c:pt>
              </c:strCache>
            </c:strRef>
          </c:tx>
          <c:spPr>
            <a:solidFill>
              <a:schemeClr val="accent4">
                <a:lumMod val="60000"/>
                <a:lumOff val="40000"/>
              </a:schemeClr>
            </a:solidFill>
            <a:ln>
              <a:noFill/>
            </a:ln>
            <a:effectLst/>
          </c:spPr>
          <c:invertIfNegative val="0"/>
          <c:cat>
            <c:numRef>
              <c:f>市场概况统计!$A$2:$A$13</c:f>
              <c:numCache>
                <c:formatCode>yyyy"年"m"月"</c:formatCode>
                <c:ptCount val="12"/>
                <c:pt idx="0">
                  <c:v>43190</c:v>
                </c:pt>
                <c:pt idx="1">
                  <c:v>43159</c:v>
                </c:pt>
                <c:pt idx="2">
                  <c:v>43131</c:v>
                </c:pt>
                <c:pt idx="3">
                  <c:v>43070</c:v>
                </c:pt>
                <c:pt idx="4">
                  <c:v>43040</c:v>
                </c:pt>
                <c:pt idx="5">
                  <c:v>43009</c:v>
                </c:pt>
                <c:pt idx="6">
                  <c:v>42979</c:v>
                </c:pt>
                <c:pt idx="7">
                  <c:v>42948</c:v>
                </c:pt>
                <c:pt idx="8">
                  <c:v>42917</c:v>
                </c:pt>
                <c:pt idx="9">
                  <c:v>42887</c:v>
                </c:pt>
                <c:pt idx="10">
                  <c:v>42856</c:v>
                </c:pt>
                <c:pt idx="11">
                  <c:v>42826</c:v>
                </c:pt>
              </c:numCache>
            </c:numRef>
          </c:cat>
          <c:val>
            <c:numRef>
              <c:f>市场概况统计!$E$2:$E$13</c:f>
              <c:numCache>
                <c:formatCode>#,##0</c:formatCode>
                <c:ptCount val="12"/>
                <c:pt idx="0">
                  <c:v>6705</c:v>
                </c:pt>
                <c:pt idx="1">
                  <c:v>6724</c:v>
                </c:pt>
                <c:pt idx="2">
                  <c:v>6734</c:v>
                </c:pt>
                <c:pt idx="3">
                  <c:v>6757</c:v>
                </c:pt>
                <c:pt idx="4">
                  <c:v>6851</c:v>
                </c:pt>
                <c:pt idx="5">
                  <c:v>6847</c:v>
                </c:pt>
                <c:pt idx="6" formatCode="0_ ">
                  <c:v>6811.68</c:v>
                </c:pt>
                <c:pt idx="7" formatCode="0_ ">
                  <c:v>6713.97</c:v>
                </c:pt>
                <c:pt idx="8" formatCode="0_ ">
                  <c:v>6658.65</c:v>
                </c:pt>
                <c:pt idx="9" formatCode="0_ ">
                  <c:v>6651.01</c:v>
                </c:pt>
                <c:pt idx="10" formatCode="0_ ">
                  <c:v>6505.14</c:v>
                </c:pt>
                <c:pt idx="11" formatCode="0_ ">
                  <c:v>6339.6</c:v>
                </c:pt>
              </c:numCache>
            </c:numRef>
          </c:val>
          <c:extLst>
            <c:ext xmlns:c16="http://schemas.microsoft.com/office/drawing/2014/chart" uri="{C3380CC4-5D6E-409C-BE32-E72D297353CC}">
              <c16:uniqueId val="{00000000-67DB-4442-AAA7-80E16407F3E3}"/>
            </c:ext>
          </c:extLst>
        </c:ser>
        <c:dLbls>
          <c:showLegendKey val="0"/>
          <c:showVal val="0"/>
          <c:showCatName val="0"/>
          <c:showSerName val="0"/>
          <c:showPercent val="0"/>
          <c:showBubbleSize val="0"/>
        </c:dLbls>
        <c:gapWidth val="138"/>
        <c:axId val="1121270360"/>
        <c:axId val="1121268392"/>
      </c:barChart>
      <c:lineChart>
        <c:grouping val="standard"/>
        <c:varyColors val="0"/>
        <c:ser>
          <c:idx val="0"/>
          <c:order val="0"/>
          <c:tx>
            <c:strRef>
              <c:f>市场概况统计!$B$1</c:f>
              <c:strCache>
                <c:ptCount val="1"/>
                <c:pt idx="0">
                  <c:v>挂牌家数</c:v>
                </c:pt>
              </c:strCache>
            </c:strRef>
          </c:tx>
          <c:spPr>
            <a:ln w="19050" cap="rnd">
              <a:solidFill>
                <a:srgbClr val="00B0F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市场概况统计!$A$2:$A$14</c:f>
              <c:numCache>
                <c:formatCode>yyyy"年"m"月"</c:formatCode>
                <c:ptCount val="13"/>
                <c:pt idx="0">
                  <c:v>43190</c:v>
                </c:pt>
                <c:pt idx="1">
                  <c:v>43159</c:v>
                </c:pt>
                <c:pt idx="2">
                  <c:v>43131</c:v>
                </c:pt>
                <c:pt idx="3">
                  <c:v>43070</c:v>
                </c:pt>
                <c:pt idx="4">
                  <c:v>43040</c:v>
                </c:pt>
                <c:pt idx="5">
                  <c:v>43009</c:v>
                </c:pt>
                <c:pt idx="6">
                  <c:v>42979</c:v>
                </c:pt>
                <c:pt idx="7">
                  <c:v>42948</c:v>
                </c:pt>
                <c:pt idx="8">
                  <c:v>42917</c:v>
                </c:pt>
                <c:pt idx="9">
                  <c:v>42887</c:v>
                </c:pt>
                <c:pt idx="10">
                  <c:v>42856</c:v>
                </c:pt>
                <c:pt idx="11">
                  <c:v>42826</c:v>
                </c:pt>
                <c:pt idx="12">
                  <c:v>42795</c:v>
                </c:pt>
              </c:numCache>
            </c:numRef>
          </c:cat>
          <c:val>
            <c:numRef>
              <c:f>市场概况统计!$B$2:$B$14</c:f>
              <c:numCache>
                <c:formatCode>#,##0</c:formatCode>
                <c:ptCount val="13"/>
                <c:pt idx="0">
                  <c:v>11559</c:v>
                </c:pt>
                <c:pt idx="1">
                  <c:v>11630</c:v>
                </c:pt>
                <c:pt idx="2">
                  <c:v>11606</c:v>
                </c:pt>
                <c:pt idx="3">
                  <c:v>11630</c:v>
                </c:pt>
                <c:pt idx="4">
                  <c:v>11645</c:v>
                </c:pt>
                <c:pt idx="5">
                  <c:v>11619</c:v>
                </c:pt>
                <c:pt idx="6" formatCode="0_ ">
                  <c:v>11594</c:v>
                </c:pt>
                <c:pt idx="7" formatCode="0_ ">
                  <c:v>11551</c:v>
                </c:pt>
                <c:pt idx="8" formatCode="0_ ">
                  <c:v>11284</c:v>
                </c:pt>
                <c:pt idx="9" formatCode="0_ ">
                  <c:v>11314</c:v>
                </c:pt>
                <c:pt idx="10" formatCode="0_ ">
                  <c:v>11244</c:v>
                </c:pt>
                <c:pt idx="11" formatCode="0_ ">
                  <c:v>11113</c:v>
                </c:pt>
                <c:pt idx="12" formatCode="0_ ">
                  <c:v>11023</c:v>
                </c:pt>
              </c:numCache>
            </c:numRef>
          </c:val>
          <c:smooth val="0"/>
          <c:extLst>
            <c:ext xmlns:c16="http://schemas.microsoft.com/office/drawing/2014/chart" uri="{C3380CC4-5D6E-409C-BE32-E72D297353CC}">
              <c16:uniqueId val="{00000001-67DB-4442-AAA7-80E16407F3E3}"/>
            </c:ext>
          </c:extLst>
        </c:ser>
        <c:dLbls>
          <c:showLegendKey val="0"/>
          <c:showVal val="0"/>
          <c:showCatName val="0"/>
          <c:showSerName val="0"/>
          <c:showPercent val="0"/>
          <c:showBubbleSize val="0"/>
        </c:dLbls>
        <c:marker val="1"/>
        <c:smooth val="0"/>
        <c:axId val="753758704"/>
        <c:axId val="753750832"/>
      </c:lineChart>
      <c:dateAx>
        <c:axId val="1121270360"/>
        <c:scaling>
          <c:orientation val="minMax"/>
        </c:scaling>
        <c:delete val="0"/>
        <c:axPos val="b"/>
        <c:numFmt formatCode="yyyy&quot;年&quot;m&quot;月&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21268392"/>
        <c:crosses val="autoZero"/>
        <c:auto val="1"/>
        <c:lblOffset val="100"/>
        <c:baseTimeUnit val="months"/>
      </c:dateAx>
      <c:valAx>
        <c:axId val="1121268392"/>
        <c:scaling>
          <c:orientation val="minMax"/>
          <c:max val="7200"/>
          <c:min val="6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21270360"/>
        <c:crosses val="autoZero"/>
        <c:crossBetween val="between"/>
      </c:valAx>
      <c:valAx>
        <c:axId val="753750832"/>
        <c:scaling>
          <c:orientation val="minMax"/>
          <c:min val="95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53758704"/>
        <c:crosses val="max"/>
        <c:crossBetween val="between"/>
      </c:valAx>
      <c:dateAx>
        <c:axId val="753758704"/>
        <c:scaling>
          <c:orientation val="minMax"/>
        </c:scaling>
        <c:delete val="1"/>
        <c:axPos val="b"/>
        <c:numFmt formatCode="yyyy&quot;年&quot;m&quot;月&quot;" sourceLinked="1"/>
        <c:majorTickMark val="out"/>
        <c:minorTickMark val="none"/>
        <c:tickLblPos val="nextTo"/>
        <c:crossAx val="753750832"/>
        <c:crosses val="autoZero"/>
        <c:auto val="1"/>
        <c:lblOffset val="100"/>
        <c:baseTimeUnit val="months"/>
      </c:dateAx>
      <c:spPr>
        <a:noFill/>
        <a:ln>
          <a:noFill/>
        </a:ln>
        <a:effectLst/>
      </c:spPr>
    </c:plotArea>
    <c:legend>
      <c:legendPos val="t"/>
      <c:layout>
        <c:manualLayout>
          <c:xMode val="edge"/>
          <c:yMode val="edge"/>
          <c:x val="0.36857137831797687"/>
          <c:y val="0.11537913925142919"/>
          <c:w val="0.25246749804444923"/>
          <c:h val="6.8280300578865999E-2"/>
        </c:manualLayout>
      </c:layout>
      <c:overlay val="1"/>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微软雅黑" panose="020B0503020204020204" pitchFamily="34" charset="-122"/>
                <a:ea typeface="微软雅黑" panose="020B0503020204020204" pitchFamily="34" charset="-122"/>
                <a:cs typeface="+mn-cs"/>
              </a:defRPr>
            </a:pPr>
            <a:r>
              <a:rPr lang="en-US" altLang="zh-CN" sz="1200">
                <a:solidFill>
                  <a:sysClr val="windowText" lastClr="000000"/>
                </a:solidFill>
                <a:latin typeface="微软雅黑" panose="020B0503020204020204" pitchFamily="34" charset="-122"/>
                <a:ea typeface="微软雅黑" panose="020B0503020204020204" pitchFamily="34" charset="-122"/>
              </a:rPr>
              <a:t>2017.4-2018.3</a:t>
            </a:r>
            <a:r>
              <a:rPr lang="zh-CN" altLang="en-US" sz="1200">
                <a:solidFill>
                  <a:sysClr val="windowText" lastClr="000000"/>
                </a:solidFill>
                <a:latin typeface="微软雅黑" panose="020B0503020204020204" pitchFamily="34" charset="-122"/>
                <a:ea typeface="微软雅黑" panose="020B0503020204020204" pitchFamily="34" charset="-122"/>
              </a:rPr>
              <a:t>新三板新挂牌及摘牌情况</a:t>
            </a: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8.6900481189851275E-2"/>
          <c:y val="0.12195630475767993"/>
          <c:w val="0.88254396325459317"/>
          <c:h val="0.69295380501045856"/>
        </c:manualLayout>
      </c:layout>
      <c:barChart>
        <c:barDir val="col"/>
        <c:grouping val="clustered"/>
        <c:varyColors val="0"/>
        <c:ser>
          <c:idx val="0"/>
          <c:order val="0"/>
          <c:tx>
            <c:strRef>
              <c:f>'2017年9月摘牌公司情况一览'!$J$1</c:f>
              <c:strCache>
                <c:ptCount val="1"/>
                <c:pt idx="0">
                  <c:v>挂牌家数</c:v>
                </c:pt>
              </c:strCache>
            </c:strRef>
          </c:tx>
          <c:spPr>
            <a:solidFill>
              <a:schemeClr val="accent1"/>
            </a:solidFill>
            <a:ln>
              <a:noFill/>
            </a:ln>
            <a:effectLst/>
          </c:spPr>
          <c:invertIfNegative val="0"/>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5E-4FEA-B23E-ED99BA905BFD}"/>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5E-4FEA-B23E-ED99BA905BFD}"/>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5E-4FEA-B23E-ED99BA905BF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2060"/>
                    </a:solidFill>
                    <a:latin typeface="Arial" panose="020B0604020202020204" pitchFamily="34" charset="0"/>
                    <a:ea typeface="+mn-ea"/>
                    <a:cs typeface="Arial" panose="020B0604020202020204" pitchFamily="34" charset="0"/>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'2017年9月摘牌公司情况一览'!$I$2:$I$13</c:f>
              <c:numCache>
                <c:formatCode>yyyy"年"m"月"</c:formatCode>
                <c:ptCount val="12"/>
                <c:pt idx="0">
                  <c:v>43190</c:v>
                </c:pt>
                <c:pt idx="1">
                  <c:v>43159</c:v>
                </c:pt>
                <c:pt idx="2">
                  <c:v>43131</c:v>
                </c:pt>
                <c:pt idx="3">
                  <c:v>43070</c:v>
                </c:pt>
                <c:pt idx="4">
                  <c:v>43040</c:v>
                </c:pt>
                <c:pt idx="5">
                  <c:v>43009</c:v>
                </c:pt>
                <c:pt idx="6">
                  <c:v>42979</c:v>
                </c:pt>
                <c:pt idx="7">
                  <c:v>42948</c:v>
                </c:pt>
                <c:pt idx="8">
                  <c:v>42917</c:v>
                </c:pt>
                <c:pt idx="9">
                  <c:v>42887</c:v>
                </c:pt>
                <c:pt idx="10">
                  <c:v>42856</c:v>
                </c:pt>
                <c:pt idx="11">
                  <c:v>42826</c:v>
                </c:pt>
              </c:numCache>
            </c:numRef>
          </c:cat>
          <c:val>
            <c:numRef>
              <c:f>'2017年9月摘牌公司情况一览'!$J$2:$J$13</c:f>
              <c:numCache>
                <c:formatCode>General</c:formatCode>
                <c:ptCount val="12"/>
                <c:pt idx="0">
                  <c:v>55</c:v>
                </c:pt>
                <c:pt idx="1">
                  <c:v>88</c:v>
                </c:pt>
                <c:pt idx="2">
                  <c:v>85</c:v>
                </c:pt>
                <c:pt idx="3">
                  <c:v>115</c:v>
                </c:pt>
                <c:pt idx="4">
                  <c:v>124</c:v>
                </c:pt>
                <c:pt idx="5">
                  <c:v>69</c:v>
                </c:pt>
                <c:pt idx="6">
                  <c:v>107</c:v>
                </c:pt>
                <c:pt idx="7">
                  <c:v>379</c:v>
                </c:pt>
                <c:pt idx="8">
                  <c:v>72</c:v>
                </c:pt>
                <c:pt idx="9">
                  <c:v>113</c:v>
                </c:pt>
                <c:pt idx="10">
                  <c:v>168</c:v>
                </c:pt>
                <c:pt idx="11">
                  <c:v>116</c:v>
                </c:pt>
              </c:numCache>
            </c:numRef>
          </c:val>
          <c:extLst>
            <c:ext xmlns:c16="http://schemas.microsoft.com/office/drawing/2014/chart" uri="{C3380CC4-5D6E-409C-BE32-E72D297353CC}">
              <c16:uniqueId val="{00000003-855E-4FEA-B23E-ED99BA905BFD}"/>
            </c:ext>
          </c:extLst>
        </c:ser>
        <c:ser>
          <c:idx val="1"/>
          <c:order val="1"/>
          <c:tx>
            <c:strRef>
              <c:f>'2017年9月摘牌公司情况一览'!$K$1</c:f>
              <c:strCache>
                <c:ptCount val="1"/>
                <c:pt idx="0">
                  <c:v>摘牌家数</c:v>
                </c:pt>
              </c:strCache>
            </c:strRef>
          </c:tx>
          <c:spPr>
            <a:solidFill>
              <a:schemeClr val="accent2"/>
            </a:solidFill>
            <a:ln>
              <a:noFill/>
            </a:ln>
            <a:effectLst/>
          </c:spPr>
          <c:invertIfNegative val="0"/>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5E-4FEA-B23E-ED99BA905BFD}"/>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5E-4FEA-B23E-ED99BA905BFD}"/>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5E-4FEA-B23E-ED99BA905BFD}"/>
                </c:ext>
              </c:extLst>
            </c:dLbl>
            <c:spPr>
              <a:noFill/>
              <a:ln>
                <a:noFill/>
              </a:ln>
              <a:effectLst/>
            </c:spPr>
            <c:txPr>
              <a:bodyPr rot="0" spcFirstLastPara="1" vertOverflow="ellipsis" vert="horz" wrap="square" lIns="38100" tIns="19050" rIns="38100" bIns="19050" anchor="ctr" anchorCtr="0">
                <a:spAutoFit/>
              </a:bodyPr>
              <a:lstStyle/>
              <a:p>
                <a:pPr algn="ctr">
                  <a:defRPr lang="zh-CN" altLang="en-US" sz="1100" b="0" i="0" u="none" strike="noStrike" kern="1200" baseline="0">
                    <a:solidFill>
                      <a:srgbClr val="002060"/>
                    </a:solidFill>
                    <a:latin typeface="Arial" panose="020B0604020202020204" pitchFamily="34" charset="0"/>
                    <a:ea typeface="+mn-ea"/>
                    <a:cs typeface="Arial" panose="020B0604020202020204" pitchFamily="34" charset="0"/>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'2017年9月摘牌公司情况一览'!$I$2:$I$13</c:f>
              <c:numCache>
                <c:formatCode>yyyy"年"m"月"</c:formatCode>
                <c:ptCount val="12"/>
                <c:pt idx="0">
                  <c:v>43190</c:v>
                </c:pt>
                <c:pt idx="1">
                  <c:v>43159</c:v>
                </c:pt>
                <c:pt idx="2">
                  <c:v>43131</c:v>
                </c:pt>
                <c:pt idx="3">
                  <c:v>43070</c:v>
                </c:pt>
                <c:pt idx="4">
                  <c:v>43040</c:v>
                </c:pt>
                <c:pt idx="5">
                  <c:v>43009</c:v>
                </c:pt>
                <c:pt idx="6">
                  <c:v>42979</c:v>
                </c:pt>
                <c:pt idx="7">
                  <c:v>42948</c:v>
                </c:pt>
                <c:pt idx="8">
                  <c:v>42917</c:v>
                </c:pt>
                <c:pt idx="9">
                  <c:v>42887</c:v>
                </c:pt>
                <c:pt idx="10">
                  <c:v>42856</c:v>
                </c:pt>
                <c:pt idx="11">
                  <c:v>42826</c:v>
                </c:pt>
              </c:numCache>
            </c:numRef>
          </c:cat>
          <c:val>
            <c:numRef>
              <c:f>'2017年9月摘牌公司情况一览'!$K$2:$K$13</c:f>
              <c:numCache>
                <c:formatCode>General</c:formatCode>
                <c:ptCount val="12"/>
                <c:pt idx="0">
                  <c:v>-126</c:v>
                </c:pt>
                <c:pt idx="1">
                  <c:v>-64</c:v>
                </c:pt>
                <c:pt idx="2">
                  <c:v>-109</c:v>
                </c:pt>
                <c:pt idx="3">
                  <c:v>-130</c:v>
                </c:pt>
                <c:pt idx="4">
                  <c:v>-98</c:v>
                </c:pt>
                <c:pt idx="5">
                  <c:v>-44</c:v>
                </c:pt>
                <c:pt idx="6">
                  <c:v>-64</c:v>
                </c:pt>
                <c:pt idx="7">
                  <c:v>-112</c:v>
                </c:pt>
                <c:pt idx="8">
                  <c:v>-102</c:v>
                </c:pt>
                <c:pt idx="9">
                  <c:v>-43</c:v>
                </c:pt>
                <c:pt idx="10">
                  <c:v>-37</c:v>
                </c:pt>
                <c:pt idx="11">
                  <c:v>-26</c:v>
                </c:pt>
              </c:numCache>
            </c:numRef>
          </c:val>
          <c:extLst>
            <c:ext xmlns:c16="http://schemas.microsoft.com/office/drawing/2014/chart" uri="{C3380CC4-5D6E-409C-BE32-E72D297353CC}">
              <c16:uniqueId val="{00000007-855E-4FEA-B23E-ED99BA905BFD}"/>
            </c:ext>
          </c:extLst>
        </c:ser>
        <c:dLbls>
          <c:showLegendKey val="0"/>
          <c:showVal val="0"/>
          <c:showCatName val="0"/>
          <c:showSerName val="0"/>
          <c:showPercent val="0"/>
          <c:showBubbleSize val="0"/>
        </c:dLbls>
        <c:gapWidth val="219"/>
        <c:overlap val="100"/>
        <c:axId val="1277029968"/>
        <c:axId val="1277032920"/>
      </c:barChart>
      <c:dateAx>
        <c:axId val="1277029968"/>
        <c:scaling>
          <c:orientation val="minMax"/>
        </c:scaling>
        <c:delete val="0"/>
        <c:axPos val="b"/>
        <c:numFmt formatCode="yyyy&quot;年&quot;m&quot;月&quot;"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77032920"/>
        <c:crossesAt val="0"/>
        <c:auto val="1"/>
        <c:lblOffset val="100"/>
        <c:baseTimeUnit val="months"/>
      </c:dateAx>
      <c:valAx>
        <c:axId val="1277032920"/>
        <c:scaling>
          <c:orientation val="minMax"/>
          <c:min val="-2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770299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微软雅黑" panose="020B0503020204020204" pitchFamily="34" charset="-122"/>
                <a:ea typeface="微软雅黑" panose="020B0503020204020204" pitchFamily="34" charset="-122"/>
                <a:cs typeface="+mn-cs"/>
              </a:defRPr>
            </a:pPr>
            <a:r>
              <a:rPr lang="zh-CN" altLang="en-US">
                <a:solidFill>
                  <a:sysClr val="windowText" lastClr="000000"/>
                </a:solidFill>
                <a:latin typeface="微软雅黑" panose="020B0503020204020204" pitchFamily="34" charset="-122"/>
                <a:ea typeface="微软雅黑" panose="020B0503020204020204" pitchFamily="34" charset="-122"/>
              </a:rPr>
              <a:t>三板指数</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微软雅黑" panose="020B0503020204020204" pitchFamily="34" charset="-122"/>
              <a:ea typeface="微软雅黑" panose="020B0503020204020204" pitchFamily="34" charset="-122"/>
              <a:cs typeface="+mn-cs"/>
            </a:defRPr>
          </a:pPr>
          <a:endParaRPr lang="zh-CN"/>
        </a:p>
      </c:txPr>
    </c:title>
    <c:autoTitleDeleted val="0"/>
    <c:plotArea>
      <c:layout/>
      <c:lineChart>
        <c:grouping val="standard"/>
        <c:varyColors val="0"/>
        <c:ser>
          <c:idx val="0"/>
          <c:order val="0"/>
          <c:tx>
            <c:strRef>
              <c:f>三板指数!$B$3</c:f>
              <c:strCache>
                <c:ptCount val="1"/>
                <c:pt idx="0">
                  <c:v>三板成指</c:v>
                </c:pt>
              </c:strCache>
            </c:strRef>
          </c:tx>
          <c:spPr>
            <a:ln w="19050" cap="rnd">
              <a:solidFill>
                <a:schemeClr val="accent5">
                  <a:lumMod val="75000"/>
                </a:schemeClr>
              </a:solidFill>
              <a:round/>
            </a:ln>
            <a:effectLst/>
          </c:spPr>
          <c:marker>
            <c:symbol val="none"/>
          </c:marker>
          <c:dLbls>
            <c:dLbl>
              <c:idx val="243"/>
              <c:layout>
                <c:manualLayout>
                  <c:x val="-1.5872832508700251E-16"/>
                  <c:y val="-4.55062571103527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97-45B2-90B0-F2BCDAE31CF7}"/>
                </c:ext>
              </c:extLst>
            </c:dLbl>
            <c:numFmt formatCode="0.00_);[Red]\(0.00\)" sourceLinked="0"/>
            <c:spPr>
              <a:noFill/>
              <a:ln>
                <a:noFill/>
              </a:ln>
              <a:effectLst/>
            </c:spPr>
            <c:txPr>
              <a:bodyPr rot="0" spcFirstLastPara="1" vertOverflow="ellipsis" vert="horz" wrap="square" lIns="38100" tIns="19050" rIns="38100" bIns="19050" anchor="ctr" anchorCtr="0">
                <a:spAutoFit/>
              </a:bodyPr>
              <a:lstStyle/>
              <a:p>
                <a:pPr algn="ctr" rtl="0">
                  <a:defRPr lang="zh-CN" altLang="en-US" sz="1000" b="0" i="0" u="none" strike="noStrike" kern="1200" baseline="0">
                    <a:solidFill>
                      <a:sysClr val="windowText" lastClr="000000"/>
                    </a:solidFill>
                    <a:latin typeface="微软雅黑" panose="020B0503020204020204" pitchFamily="34" charset="-122"/>
                    <a:ea typeface="微软雅黑" panose="020B0503020204020204" pitchFamily="34"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三板指数!$A$124:$A$367</c:f>
              <c:numCache>
                <c:formatCode>yyyy\-mm\-dd</c:formatCode>
                <c:ptCount val="244"/>
                <c:pt idx="0">
                  <c:v>42830</c:v>
                </c:pt>
                <c:pt idx="1">
                  <c:v>42831</c:v>
                </c:pt>
                <c:pt idx="2">
                  <c:v>42832</c:v>
                </c:pt>
                <c:pt idx="3">
                  <c:v>42835</c:v>
                </c:pt>
                <c:pt idx="4">
                  <c:v>42836</c:v>
                </c:pt>
                <c:pt idx="5">
                  <c:v>42837</c:v>
                </c:pt>
                <c:pt idx="6">
                  <c:v>42838</c:v>
                </c:pt>
                <c:pt idx="7">
                  <c:v>42839</c:v>
                </c:pt>
                <c:pt idx="8">
                  <c:v>42842</c:v>
                </c:pt>
                <c:pt idx="9">
                  <c:v>42843</c:v>
                </c:pt>
                <c:pt idx="10">
                  <c:v>42844</c:v>
                </c:pt>
                <c:pt idx="11">
                  <c:v>42845</c:v>
                </c:pt>
                <c:pt idx="12">
                  <c:v>42846</c:v>
                </c:pt>
                <c:pt idx="13">
                  <c:v>42849</c:v>
                </c:pt>
                <c:pt idx="14">
                  <c:v>42850</c:v>
                </c:pt>
                <c:pt idx="15">
                  <c:v>42851</c:v>
                </c:pt>
                <c:pt idx="16">
                  <c:v>42852</c:v>
                </c:pt>
                <c:pt idx="17">
                  <c:v>42853</c:v>
                </c:pt>
                <c:pt idx="18">
                  <c:v>42857</c:v>
                </c:pt>
                <c:pt idx="19">
                  <c:v>42858</c:v>
                </c:pt>
                <c:pt idx="20">
                  <c:v>42859</c:v>
                </c:pt>
                <c:pt idx="21">
                  <c:v>42860</c:v>
                </c:pt>
                <c:pt idx="22">
                  <c:v>42863</c:v>
                </c:pt>
                <c:pt idx="23">
                  <c:v>42864</c:v>
                </c:pt>
                <c:pt idx="24">
                  <c:v>42865</c:v>
                </c:pt>
                <c:pt idx="25">
                  <c:v>42866</c:v>
                </c:pt>
                <c:pt idx="26">
                  <c:v>42867</c:v>
                </c:pt>
                <c:pt idx="27">
                  <c:v>42870</c:v>
                </c:pt>
                <c:pt idx="28">
                  <c:v>42871</c:v>
                </c:pt>
                <c:pt idx="29">
                  <c:v>42872</c:v>
                </c:pt>
                <c:pt idx="30">
                  <c:v>42873</c:v>
                </c:pt>
                <c:pt idx="31">
                  <c:v>42874</c:v>
                </c:pt>
                <c:pt idx="32">
                  <c:v>42877</c:v>
                </c:pt>
                <c:pt idx="33">
                  <c:v>42878</c:v>
                </c:pt>
                <c:pt idx="34">
                  <c:v>42879</c:v>
                </c:pt>
                <c:pt idx="35">
                  <c:v>42880</c:v>
                </c:pt>
                <c:pt idx="36">
                  <c:v>42881</c:v>
                </c:pt>
                <c:pt idx="37">
                  <c:v>42886</c:v>
                </c:pt>
                <c:pt idx="38">
                  <c:v>42887</c:v>
                </c:pt>
                <c:pt idx="39">
                  <c:v>42888</c:v>
                </c:pt>
                <c:pt idx="40">
                  <c:v>42891</c:v>
                </c:pt>
                <c:pt idx="41">
                  <c:v>42892</c:v>
                </c:pt>
                <c:pt idx="42">
                  <c:v>42893</c:v>
                </c:pt>
                <c:pt idx="43">
                  <c:v>42894</c:v>
                </c:pt>
                <c:pt idx="44">
                  <c:v>42895</c:v>
                </c:pt>
                <c:pt idx="45">
                  <c:v>42898</c:v>
                </c:pt>
                <c:pt idx="46">
                  <c:v>42899</c:v>
                </c:pt>
                <c:pt idx="47">
                  <c:v>42900</c:v>
                </c:pt>
                <c:pt idx="48">
                  <c:v>42901</c:v>
                </c:pt>
                <c:pt idx="49">
                  <c:v>42902</c:v>
                </c:pt>
                <c:pt idx="50">
                  <c:v>42905</c:v>
                </c:pt>
                <c:pt idx="51">
                  <c:v>42906</c:v>
                </c:pt>
                <c:pt idx="52">
                  <c:v>42907</c:v>
                </c:pt>
                <c:pt idx="53">
                  <c:v>42908</c:v>
                </c:pt>
                <c:pt idx="54">
                  <c:v>42909</c:v>
                </c:pt>
                <c:pt idx="55">
                  <c:v>42912</c:v>
                </c:pt>
                <c:pt idx="56">
                  <c:v>42913</c:v>
                </c:pt>
                <c:pt idx="57">
                  <c:v>42914</c:v>
                </c:pt>
                <c:pt idx="58">
                  <c:v>42915</c:v>
                </c:pt>
                <c:pt idx="59">
                  <c:v>42916</c:v>
                </c:pt>
                <c:pt idx="60">
                  <c:v>42919</c:v>
                </c:pt>
                <c:pt idx="61">
                  <c:v>42920</c:v>
                </c:pt>
                <c:pt idx="62">
                  <c:v>42921</c:v>
                </c:pt>
                <c:pt idx="63">
                  <c:v>42922</c:v>
                </c:pt>
                <c:pt idx="64">
                  <c:v>42923</c:v>
                </c:pt>
                <c:pt idx="65">
                  <c:v>42926</c:v>
                </c:pt>
                <c:pt idx="66">
                  <c:v>42927</c:v>
                </c:pt>
                <c:pt idx="67">
                  <c:v>42928</c:v>
                </c:pt>
                <c:pt idx="68">
                  <c:v>42929</c:v>
                </c:pt>
                <c:pt idx="69">
                  <c:v>42930</c:v>
                </c:pt>
                <c:pt idx="70">
                  <c:v>42933</c:v>
                </c:pt>
                <c:pt idx="71">
                  <c:v>42934</c:v>
                </c:pt>
                <c:pt idx="72">
                  <c:v>42935</c:v>
                </c:pt>
                <c:pt idx="73">
                  <c:v>42936</c:v>
                </c:pt>
                <c:pt idx="74">
                  <c:v>42937</c:v>
                </c:pt>
                <c:pt idx="75">
                  <c:v>42940</c:v>
                </c:pt>
                <c:pt idx="76">
                  <c:v>42941</c:v>
                </c:pt>
                <c:pt idx="77">
                  <c:v>42942</c:v>
                </c:pt>
                <c:pt idx="78">
                  <c:v>42943</c:v>
                </c:pt>
                <c:pt idx="79">
                  <c:v>42944</c:v>
                </c:pt>
                <c:pt idx="80">
                  <c:v>42947</c:v>
                </c:pt>
                <c:pt idx="81">
                  <c:v>42948</c:v>
                </c:pt>
                <c:pt idx="82">
                  <c:v>42949</c:v>
                </c:pt>
                <c:pt idx="83">
                  <c:v>42950</c:v>
                </c:pt>
                <c:pt idx="84">
                  <c:v>42951</c:v>
                </c:pt>
                <c:pt idx="85">
                  <c:v>42954</c:v>
                </c:pt>
                <c:pt idx="86">
                  <c:v>42955</c:v>
                </c:pt>
                <c:pt idx="87">
                  <c:v>42956</c:v>
                </c:pt>
                <c:pt idx="88">
                  <c:v>42957</c:v>
                </c:pt>
                <c:pt idx="89">
                  <c:v>42958</c:v>
                </c:pt>
                <c:pt idx="90">
                  <c:v>42961</c:v>
                </c:pt>
                <c:pt idx="91">
                  <c:v>42962</c:v>
                </c:pt>
                <c:pt idx="92">
                  <c:v>42963</c:v>
                </c:pt>
                <c:pt idx="93">
                  <c:v>42964</c:v>
                </c:pt>
                <c:pt idx="94">
                  <c:v>42965</c:v>
                </c:pt>
                <c:pt idx="95">
                  <c:v>42968</c:v>
                </c:pt>
                <c:pt idx="96">
                  <c:v>42969</c:v>
                </c:pt>
                <c:pt idx="97">
                  <c:v>42970</c:v>
                </c:pt>
                <c:pt idx="98">
                  <c:v>42971</c:v>
                </c:pt>
                <c:pt idx="99">
                  <c:v>42972</c:v>
                </c:pt>
                <c:pt idx="100">
                  <c:v>42975</c:v>
                </c:pt>
                <c:pt idx="101">
                  <c:v>42976</c:v>
                </c:pt>
                <c:pt idx="102">
                  <c:v>42977</c:v>
                </c:pt>
                <c:pt idx="103">
                  <c:v>42978</c:v>
                </c:pt>
                <c:pt idx="104">
                  <c:v>42979</c:v>
                </c:pt>
                <c:pt idx="105">
                  <c:v>42982</c:v>
                </c:pt>
                <c:pt idx="106">
                  <c:v>42983</c:v>
                </c:pt>
                <c:pt idx="107">
                  <c:v>42984</c:v>
                </c:pt>
                <c:pt idx="108">
                  <c:v>42985</c:v>
                </c:pt>
                <c:pt idx="109">
                  <c:v>42986</c:v>
                </c:pt>
                <c:pt idx="110">
                  <c:v>42989</c:v>
                </c:pt>
                <c:pt idx="111">
                  <c:v>42990</c:v>
                </c:pt>
                <c:pt idx="112">
                  <c:v>42991</c:v>
                </c:pt>
                <c:pt idx="113">
                  <c:v>42992</c:v>
                </c:pt>
                <c:pt idx="114">
                  <c:v>42993</c:v>
                </c:pt>
                <c:pt idx="115">
                  <c:v>42996</c:v>
                </c:pt>
                <c:pt idx="116">
                  <c:v>42997</c:v>
                </c:pt>
                <c:pt idx="117">
                  <c:v>42998</c:v>
                </c:pt>
                <c:pt idx="118">
                  <c:v>42999</c:v>
                </c:pt>
                <c:pt idx="119">
                  <c:v>43000</c:v>
                </c:pt>
                <c:pt idx="120">
                  <c:v>43003</c:v>
                </c:pt>
                <c:pt idx="121">
                  <c:v>43004</c:v>
                </c:pt>
                <c:pt idx="122">
                  <c:v>43005</c:v>
                </c:pt>
                <c:pt idx="123">
                  <c:v>43006</c:v>
                </c:pt>
                <c:pt idx="124">
                  <c:v>43007</c:v>
                </c:pt>
                <c:pt idx="125">
                  <c:v>43017</c:v>
                </c:pt>
                <c:pt idx="126">
                  <c:v>43018</c:v>
                </c:pt>
                <c:pt idx="127">
                  <c:v>43019</c:v>
                </c:pt>
                <c:pt idx="128">
                  <c:v>43020</c:v>
                </c:pt>
                <c:pt idx="129">
                  <c:v>43021</c:v>
                </c:pt>
                <c:pt idx="130">
                  <c:v>43024</c:v>
                </c:pt>
                <c:pt idx="131">
                  <c:v>43025</c:v>
                </c:pt>
                <c:pt idx="132">
                  <c:v>43026</c:v>
                </c:pt>
                <c:pt idx="133">
                  <c:v>43027</c:v>
                </c:pt>
                <c:pt idx="134">
                  <c:v>43028</c:v>
                </c:pt>
                <c:pt idx="135">
                  <c:v>43031</c:v>
                </c:pt>
                <c:pt idx="136">
                  <c:v>43032</c:v>
                </c:pt>
                <c:pt idx="137">
                  <c:v>43033</c:v>
                </c:pt>
                <c:pt idx="138">
                  <c:v>43034</c:v>
                </c:pt>
                <c:pt idx="139">
                  <c:v>43035</c:v>
                </c:pt>
                <c:pt idx="140">
                  <c:v>43038</c:v>
                </c:pt>
                <c:pt idx="141">
                  <c:v>43039</c:v>
                </c:pt>
                <c:pt idx="142">
                  <c:v>43040</c:v>
                </c:pt>
                <c:pt idx="143">
                  <c:v>43041</c:v>
                </c:pt>
                <c:pt idx="144">
                  <c:v>43042</c:v>
                </c:pt>
                <c:pt idx="145">
                  <c:v>43045</c:v>
                </c:pt>
                <c:pt idx="146">
                  <c:v>43046</c:v>
                </c:pt>
                <c:pt idx="147">
                  <c:v>43047</c:v>
                </c:pt>
                <c:pt idx="148">
                  <c:v>43048</c:v>
                </c:pt>
                <c:pt idx="149">
                  <c:v>43049</c:v>
                </c:pt>
                <c:pt idx="150">
                  <c:v>43052</c:v>
                </c:pt>
                <c:pt idx="151">
                  <c:v>43053</c:v>
                </c:pt>
                <c:pt idx="152">
                  <c:v>43054</c:v>
                </c:pt>
                <c:pt idx="153">
                  <c:v>43055</c:v>
                </c:pt>
                <c:pt idx="154">
                  <c:v>43056</c:v>
                </c:pt>
                <c:pt idx="155">
                  <c:v>43059</c:v>
                </c:pt>
                <c:pt idx="156">
                  <c:v>43060</c:v>
                </c:pt>
                <c:pt idx="157">
                  <c:v>43061</c:v>
                </c:pt>
                <c:pt idx="158">
                  <c:v>43062</c:v>
                </c:pt>
                <c:pt idx="159">
                  <c:v>43063</c:v>
                </c:pt>
                <c:pt idx="160">
                  <c:v>43066</c:v>
                </c:pt>
                <c:pt idx="161">
                  <c:v>43067</c:v>
                </c:pt>
                <c:pt idx="162">
                  <c:v>43068</c:v>
                </c:pt>
                <c:pt idx="163">
                  <c:v>43069</c:v>
                </c:pt>
                <c:pt idx="164">
                  <c:v>43070</c:v>
                </c:pt>
                <c:pt idx="165">
                  <c:v>43073</c:v>
                </c:pt>
                <c:pt idx="166">
                  <c:v>43074</c:v>
                </c:pt>
                <c:pt idx="167">
                  <c:v>43075</c:v>
                </c:pt>
                <c:pt idx="168">
                  <c:v>43076</c:v>
                </c:pt>
                <c:pt idx="169">
                  <c:v>43077</c:v>
                </c:pt>
                <c:pt idx="170">
                  <c:v>43080</c:v>
                </c:pt>
                <c:pt idx="171">
                  <c:v>43081</c:v>
                </c:pt>
                <c:pt idx="172">
                  <c:v>43082</c:v>
                </c:pt>
                <c:pt idx="173">
                  <c:v>43083</c:v>
                </c:pt>
                <c:pt idx="174">
                  <c:v>43084</c:v>
                </c:pt>
                <c:pt idx="175">
                  <c:v>43087</c:v>
                </c:pt>
                <c:pt idx="176">
                  <c:v>43088</c:v>
                </c:pt>
                <c:pt idx="177">
                  <c:v>43089</c:v>
                </c:pt>
                <c:pt idx="178">
                  <c:v>43090</c:v>
                </c:pt>
                <c:pt idx="179">
                  <c:v>43091</c:v>
                </c:pt>
                <c:pt idx="180">
                  <c:v>43094</c:v>
                </c:pt>
                <c:pt idx="181">
                  <c:v>43095</c:v>
                </c:pt>
                <c:pt idx="182">
                  <c:v>43096</c:v>
                </c:pt>
                <c:pt idx="183">
                  <c:v>43097</c:v>
                </c:pt>
                <c:pt idx="184">
                  <c:v>43098</c:v>
                </c:pt>
                <c:pt idx="185">
                  <c:v>43102</c:v>
                </c:pt>
                <c:pt idx="186">
                  <c:v>43103</c:v>
                </c:pt>
                <c:pt idx="187">
                  <c:v>43104</c:v>
                </c:pt>
                <c:pt idx="188">
                  <c:v>43105</c:v>
                </c:pt>
                <c:pt idx="189">
                  <c:v>43108</c:v>
                </c:pt>
                <c:pt idx="190">
                  <c:v>43109</c:v>
                </c:pt>
                <c:pt idx="191">
                  <c:v>43110</c:v>
                </c:pt>
                <c:pt idx="192">
                  <c:v>43111</c:v>
                </c:pt>
                <c:pt idx="193">
                  <c:v>43112</c:v>
                </c:pt>
                <c:pt idx="194">
                  <c:v>43115</c:v>
                </c:pt>
                <c:pt idx="195">
                  <c:v>43116</c:v>
                </c:pt>
                <c:pt idx="196">
                  <c:v>43117</c:v>
                </c:pt>
                <c:pt idx="197">
                  <c:v>43118</c:v>
                </c:pt>
                <c:pt idx="198">
                  <c:v>43119</c:v>
                </c:pt>
                <c:pt idx="199">
                  <c:v>43122</c:v>
                </c:pt>
                <c:pt idx="200">
                  <c:v>43123</c:v>
                </c:pt>
                <c:pt idx="201">
                  <c:v>43124</c:v>
                </c:pt>
                <c:pt idx="202">
                  <c:v>43125</c:v>
                </c:pt>
                <c:pt idx="203">
                  <c:v>43126</c:v>
                </c:pt>
                <c:pt idx="204">
                  <c:v>43129</c:v>
                </c:pt>
                <c:pt idx="205">
                  <c:v>43130</c:v>
                </c:pt>
                <c:pt idx="206">
                  <c:v>43131</c:v>
                </c:pt>
                <c:pt idx="207">
                  <c:v>43132</c:v>
                </c:pt>
                <c:pt idx="208">
                  <c:v>43133</c:v>
                </c:pt>
                <c:pt idx="209">
                  <c:v>43136</c:v>
                </c:pt>
                <c:pt idx="210">
                  <c:v>43137</c:v>
                </c:pt>
                <c:pt idx="211">
                  <c:v>43138</c:v>
                </c:pt>
                <c:pt idx="212">
                  <c:v>43139</c:v>
                </c:pt>
                <c:pt idx="213">
                  <c:v>43140</c:v>
                </c:pt>
                <c:pt idx="214">
                  <c:v>43143</c:v>
                </c:pt>
                <c:pt idx="215">
                  <c:v>43144</c:v>
                </c:pt>
                <c:pt idx="216">
                  <c:v>43145</c:v>
                </c:pt>
                <c:pt idx="217">
                  <c:v>43153</c:v>
                </c:pt>
                <c:pt idx="218">
                  <c:v>43154</c:v>
                </c:pt>
                <c:pt idx="219">
                  <c:v>43157</c:v>
                </c:pt>
                <c:pt idx="220">
                  <c:v>43158</c:v>
                </c:pt>
                <c:pt idx="221">
                  <c:v>43159</c:v>
                </c:pt>
                <c:pt idx="222">
                  <c:v>43160</c:v>
                </c:pt>
                <c:pt idx="223">
                  <c:v>43161</c:v>
                </c:pt>
                <c:pt idx="224">
                  <c:v>43164</c:v>
                </c:pt>
                <c:pt idx="225">
                  <c:v>43165</c:v>
                </c:pt>
                <c:pt idx="226">
                  <c:v>43166</c:v>
                </c:pt>
                <c:pt idx="227">
                  <c:v>43167</c:v>
                </c:pt>
                <c:pt idx="228">
                  <c:v>43168</c:v>
                </c:pt>
                <c:pt idx="229">
                  <c:v>43171</c:v>
                </c:pt>
                <c:pt idx="230">
                  <c:v>43172</c:v>
                </c:pt>
                <c:pt idx="231">
                  <c:v>43173</c:v>
                </c:pt>
                <c:pt idx="232">
                  <c:v>43174</c:v>
                </c:pt>
                <c:pt idx="233">
                  <c:v>43175</c:v>
                </c:pt>
                <c:pt idx="234">
                  <c:v>43178</c:v>
                </c:pt>
                <c:pt idx="235">
                  <c:v>43179</c:v>
                </c:pt>
                <c:pt idx="236">
                  <c:v>43180</c:v>
                </c:pt>
                <c:pt idx="237">
                  <c:v>43181</c:v>
                </c:pt>
                <c:pt idx="238">
                  <c:v>43182</c:v>
                </c:pt>
                <c:pt idx="239">
                  <c:v>43185</c:v>
                </c:pt>
                <c:pt idx="240">
                  <c:v>43186</c:v>
                </c:pt>
                <c:pt idx="241">
                  <c:v>43187</c:v>
                </c:pt>
                <c:pt idx="242">
                  <c:v>43188</c:v>
                </c:pt>
                <c:pt idx="243">
                  <c:v>43189</c:v>
                </c:pt>
              </c:numCache>
            </c:numRef>
          </c:cat>
          <c:val>
            <c:numRef>
              <c:f>三板指数!$B$124:$B$367</c:f>
              <c:numCache>
                <c:formatCode>0.0000</c:formatCode>
                <c:ptCount val="244"/>
                <c:pt idx="0">
                  <c:v>1233.1732</c:v>
                </c:pt>
                <c:pt idx="1">
                  <c:v>1227.2171000000001</c:v>
                </c:pt>
                <c:pt idx="2">
                  <c:v>1228.5173</c:v>
                </c:pt>
                <c:pt idx="3">
                  <c:v>1239.6095</c:v>
                </c:pt>
                <c:pt idx="4">
                  <c:v>1234.3163999999999</c:v>
                </c:pt>
                <c:pt idx="5">
                  <c:v>1227.1801</c:v>
                </c:pt>
                <c:pt idx="6">
                  <c:v>1225.1882000000001</c:v>
                </c:pt>
                <c:pt idx="7">
                  <c:v>1239.2589</c:v>
                </c:pt>
                <c:pt idx="8">
                  <c:v>1230.4159</c:v>
                </c:pt>
                <c:pt idx="9">
                  <c:v>1236.4609</c:v>
                </c:pt>
                <c:pt idx="10">
                  <c:v>1220.44</c:v>
                </c:pt>
                <c:pt idx="11">
                  <c:v>1234.7702999999999</c:v>
                </c:pt>
                <c:pt idx="12">
                  <c:v>1243.9034999999999</c:v>
                </c:pt>
                <c:pt idx="13">
                  <c:v>1242.1286</c:v>
                </c:pt>
                <c:pt idx="14">
                  <c:v>1238.1666</c:v>
                </c:pt>
                <c:pt idx="15">
                  <c:v>1250.9299000000001</c:v>
                </c:pt>
                <c:pt idx="16">
                  <c:v>1236.7418</c:v>
                </c:pt>
                <c:pt idx="17">
                  <c:v>1231.7978000000001</c:v>
                </c:pt>
                <c:pt idx="18">
                  <c:v>1227.0284999999999</c:v>
                </c:pt>
                <c:pt idx="19">
                  <c:v>1221.8852999999999</c:v>
                </c:pt>
                <c:pt idx="20">
                  <c:v>1243.3403000000001</c:v>
                </c:pt>
                <c:pt idx="21">
                  <c:v>1229.3634</c:v>
                </c:pt>
                <c:pt idx="22">
                  <c:v>1228.5894000000001</c:v>
                </c:pt>
                <c:pt idx="23">
                  <c:v>1220.4136000000001</c:v>
                </c:pt>
                <c:pt idx="24">
                  <c:v>1222.5957000000001</c:v>
                </c:pt>
                <c:pt idx="25">
                  <c:v>1222.94</c:v>
                </c:pt>
                <c:pt idx="26">
                  <c:v>1231.2514000000001</c:v>
                </c:pt>
                <c:pt idx="27">
                  <c:v>1225.9148</c:v>
                </c:pt>
                <c:pt idx="28">
                  <c:v>1212.5150000000001</c:v>
                </c:pt>
                <c:pt idx="29">
                  <c:v>1224.0096000000001</c:v>
                </c:pt>
                <c:pt idx="30">
                  <c:v>1223.2518</c:v>
                </c:pt>
                <c:pt idx="31">
                  <c:v>1236.816</c:v>
                </c:pt>
                <c:pt idx="32">
                  <c:v>1229.883</c:v>
                </c:pt>
                <c:pt idx="33">
                  <c:v>1222.3901000000001</c:v>
                </c:pt>
                <c:pt idx="34">
                  <c:v>1230.8488</c:v>
                </c:pt>
                <c:pt idx="35">
                  <c:v>1232.2748999999999</c:v>
                </c:pt>
                <c:pt idx="36">
                  <c:v>1237.2820999999999</c:v>
                </c:pt>
                <c:pt idx="37">
                  <c:v>1232.2135000000001</c:v>
                </c:pt>
                <c:pt idx="38">
                  <c:v>1238.7858000000001</c:v>
                </c:pt>
                <c:pt idx="39">
                  <c:v>1244.0677000000001</c:v>
                </c:pt>
                <c:pt idx="40">
                  <c:v>1231.289</c:v>
                </c:pt>
                <c:pt idx="41">
                  <c:v>1215.6647</c:v>
                </c:pt>
                <c:pt idx="42">
                  <c:v>1227.2003</c:v>
                </c:pt>
                <c:pt idx="43">
                  <c:v>1225.8973000000001</c:v>
                </c:pt>
                <c:pt idx="44">
                  <c:v>1227.8942999999999</c:v>
                </c:pt>
                <c:pt idx="45">
                  <c:v>1233.4553000000001</c:v>
                </c:pt>
                <c:pt idx="46">
                  <c:v>1233.5225</c:v>
                </c:pt>
                <c:pt idx="47">
                  <c:v>1219.0427999999999</c:v>
                </c:pt>
                <c:pt idx="48">
                  <c:v>1229.6479999999999</c:v>
                </c:pt>
                <c:pt idx="49">
                  <c:v>1228.5179000000001</c:v>
                </c:pt>
                <c:pt idx="50">
                  <c:v>1230.2553</c:v>
                </c:pt>
                <c:pt idx="51">
                  <c:v>1224.1447000000001</c:v>
                </c:pt>
                <c:pt idx="52">
                  <c:v>1230.6059</c:v>
                </c:pt>
                <c:pt idx="53">
                  <c:v>1229.683</c:v>
                </c:pt>
                <c:pt idx="54">
                  <c:v>1240.6195</c:v>
                </c:pt>
                <c:pt idx="55">
                  <c:v>1239.3124</c:v>
                </c:pt>
                <c:pt idx="56">
                  <c:v>1234.5175999999999</c:v>
                </c:pt>
                <c:pt idx="57">
                  <c:v>1240.2497000000001</c:v>
                </c:pt>
                <c:pt idx="58">
                  <c:v>1245.4273000000001</c:v>
                </c:pt>
                <c:pt idx="59">
                  <c:v>1246.7878000000001</c:v>
                </c:pt>
                <c:pt idx="60">
                  <c:v>1233.4757</c:v>
                </c:pt>
                <c:pt idx="61">
                  <c:v>1232.7297000000001</c:v>
                </c:pt>
                <c:pt idx="62">
                  <c:v>1233.2571</c:v>
                </c:pt>
                <c:pt idx="63">
                  <c:v>1228.9952000000001</c:v>
                </c:pt>
                <c:pt idx="64">
                  <c:v>1225.2021999999999</c:v>
                </c:pt>
                <c:pt idx="65">
                  <c:v>1227.5465999999999</c:v>
                </c:pt>
                <c:pt idx="66">
                  <c:v>1235.3357000000001</c:v>
                </c:pt>
                <c:pt idx="67">
                  <c:v>1238.4780000000001</c:v>
                </c:pt>
                <c:pt idx="68">
                  <c:v>1241.5741</c:v>
                </c:pt>
                <c:pt idx="69">
                  <c:v>1242.8968</c:v>
                </c:pt>
                <c:pt idx="70">
                  <c:v>1240.1457</c:v>
                </c:pt>
                <c:pt idx="71">
                  <c:v>1238.8996999999999</c:v>
                </c:pt>
                <c:pt idx="72">
                  <c:v>1237.2237</c:v>
                </c:pt>
                <c:pt idx="73">
                  <c:v>1236.3389999999999</c:v>
                </c:pt>
                <c:pt idx="74">
                  <c:v>1233.5187000000001</c:v>
                </c:pt>
                <c:pt idx="75">
                  <c:v>1230.0726999999999</c:v>
                </c:pt>
                <c:pt idx="76">
                  <c:v>1231.7079000000001</c:v>
                </c:pt>
                <c:pt idx="77">
                  <c:v>1227.4993999999999</c:v>
                </c:pt>
                <c:pt idx="78">
                  <c:v>1231.7843</c:v>
                </c:pt>
                <c:pt idx="79">
                  <c:v>1235.5033000000001</c:v>
                </c:pt>
                <c:pt idx="80">
                  <c:v>1232.7175999999999</c:v>
                </c:pt>
                <c:pt idx="81">
                  <c:v>1241.7571</c:v>
                </c:pt>
                <c:pt idx="82">
                  <c:v>1233.4447</c:v>
                </c:pt>
                <c:pt idx="83">
                  <c:v>1231.1286</c:v>
                </c:pt>
                <c:pt idx="84">
                  <c:v>1237.5721000000001</c:v>
                </c:pt>
                <c:pt idx="85">
                  <c:v>1232.8329000000001</c:v>
                </c:pt>
                <c:pt idx="86">
                  <c:v>1236.2379000000001</c:v>
                </c:pt>
                <c:pt idx="87">
                  <c:v>1239.0714</c:v>
                </c:pt>
                <c:pt idx="88">
                  <c:v>1245.8520000000001</c:v>
                </c:pt>
                <c:pt idx="89">
                  <c:v>1243.4794999999999</c:v>
                </c:pt>
                <c:pt idx="90">
                  <c:v>1243.3284000000001</c:v>
                </c:pt>
                <c:pt idx="91">
                  <c:v>1239.0223000000001</c:v>
                </c:pt>
                <c:pt idx="92">
                  <c:v>1233.5934999999999</c:v>
                </c:pt>
                <c:pt idx="93">
                  <c:v>1234.3947000000001</c:v>
                </c:pt>
                <c:pt idx="94">
                  <c:v>1237.0081</c:v>
                </c:pt>
                <c:pt idx="95">
                  <c:v>1244.2965999999999</c:v>
                </c:pt>
                <c:pt idx="96">
                  <c:v>1236.0537999999999</c:v>
                </c:pt>
                <c:pt idx="97">
                  <c:v>1238.3624</c:v>
                </c:pt>
                <c:pt idx="98">
                  <c:v>1242.4238</c:v>
                </c:pt>
                <c:pt idx="99">
                  <c:v>1238.3896999999999</c:v>
                </c:pt>
                <c:pt idx="100">
                  <c:v>1243.6567</c:v>
                </c:pt>
                <c:pt idx="101">
                  <c:v>1242.0540000000001</c:v>
                </c:pt>
                <c:pt idx="102">
                  <c:v>1246.3866</c:v>
                </c:pt>
                <c:pt idx="103">
                  <c:v>1245.9099000000001</c:v>
                </c:pt>
                <c:pt idx="104">
                  <c:v>1245.9811999999999</c:v>
                </c:pt>
                <c:pt idx="105">
                  <c:v>1247.5663</c:v>
                </c:pt>
                <c:pt idx="106">
                  <c:v>1249.8046999999999</c:v>
                </c:pt>
                <c:pt idx="107">
                  <c:v>1243.5189</c:v>
                </c:pt>
                <c:pt idx="108">
                  <c:v>1237.5093999999999</c:v>
                </c:pt>
                <c:pt idx="109">
                  <c:v>1243.4756</c:v>
                </c:pt>
                <c:pt idx="110">
                  <c:v>1226.3758</c:v>
                </c:pt>
                <c:pt idx="111">
                  <c:v>1247.2669000000001</c:v>
                </c:pt>
                <c:pt idx="112">
                  <c:v>1238.6404</c:v>
                </c:pt>
                <c:pt idx="113">
                  <c:v>1238.1956</c:v>
                </c:pt>
                <c:pt idx="114">
                  <c:v>1256.4182000000001</c:v>
                </c:pt>
                <c:pt idx="115">
                  <c:v>1280.1987999999999</c:v>
                </c:pt>
                <c:pt idx="116">
                  <c:v>1286.8137999999999</c:v>
                </c:pt>
                <c:pt idx="117">
                  <c:v>1317.4449999999999</c:v>
                </c:pt>
                <c:pt idx="118">
                  <c:v>1301.1416999999999</c:v>
                </c:pt>
                <c:pt idx="119">
                  <c:v>1310.0014000000001</c:v>
                </c:pt>
                <c:pt idx="120">
                  <c:v>1312.2306000000001</c:v>
                </c:pt>
                <c:pt idx="121">
                  <c:v>1299.8534999999999</c:v>
                </c:pt>
                <c:pt idx="122">
                  <c:v>1293.9770000000001</c:v>
                </c:pt>
                <c:pt idx="123">
                  <c:v>1294.4135000000001</c:v>
                </c:pt>
                <c:pt idx="124">
                  <c:v>1305.5708999999999</c:v>
                </c:pt>
                <c:pt idx="125">
                  <c:v>1296.5622000000001</c:v>
                </c:pt>
                <c:pt idx="126">
                  <c:v>1300.7253000000001</c:v>
                </c:pt>
                <c:pt idx="127">
                  <c:v>1292.4795999999999</c:v>
                </c:pt>
                <c:pt idx="128">
                  <c:v>1278.2710999999999</c:v>
                </c:pt>
                <c:pt idx="129">
                  <c:v>1274.798</c:v>
                </c:pt>
                <c:pt idx="130">
                  <c:v>1274.7126000000001</c:v>
                </c:pt>
                <c:pt idx="131">
                  <c:v>1280.0924</c:v>
                </c:pt>
                <c:pt idx="132">
                  <c:v>1292.8949</c:v>
                </c:pt>
                <c:pt idx="133">
                  <c:v>1300.5199</c:v>
                </c:pt>
                <c:pt idx="134">
                  <c:v>1298.2325000000001</c:v>
                </c:pt>
                <c:pt idx="135">
                  <c:v>1297.1786999999999</c:v>
                </c:pt>
                <c:pt idx="136">
                  <c:v>1293.7865999999999</c:v>
                </c:pt>
                <c:pt idx="137">
                  <c:v>1293.4132999999999</c:v>
                </c:pt>
                <c:pt idx="138">
                  <c:v>1302.5998999999999</c:v>
                </c:pt>
                <c:pt idx="139">
                  <c:v>1302.5465999999999</c:v>
                </c:pt>
                <c:pt idx="140">
                  <c:v>1291.9331</c:v>
                </c:pt>
                <c:pt idx="141">
                  <c:v>1292.2316000000001</c:v>
                </c:pt>
                <c:pt idx="142">
                  <c:v>1296.1405999999999</c:v>
                </c:pt>
                <c:pt idx="143">
                  <c:v>1291.5472</c:v>
                </c:pt>
                <c:pt idx="144">
                  <c:v>1287.7175</c:v>
                </c:pt>
                <c:pt idx="145">
                  <c:v>1276.6085</c:v>
                </c:pt>
                <c:pt idx="146">
                  <c:v>1269.0746999999999</c:v>
                </c:pt>
                <c:pt idx="147">
                  <c:v>1280.0825</c:v>
                </c:pt>
                <c:pt idx="148">
                  <c:v>1286.0379</c:v>
                </c:pt>
                <c:pt idx="149">
                  <c:v>1291.3225</c:v>
                </c:pt>
                <c:pt idx="150">
                  <c:v>1287.6751999999999</c:v>
                </c:pt>
                <c:pt idx="151">
                  <c:v>1295.2601</c:v>
                </c:pt>
                <c:pt idx="152">
                  <c:v>1305.9168999999999</c:v>
                </c:pt>
                <c:pt idx="153">
                  <c:v>1279.5346</c:v>
                </c:pt>
                <c:pt idx="154">
                  <c:v>1293.5352</c:v>
                </c:pt>
                <c:pt idx="155">
                  <c:v>1290.6967</c:v>
                </c:pt>
                <c:pt idx="156">
                  <c:v>1294.4308000000001</c:v>
                </c:pt>
                <c:pt idx="157">
                  <c:v>1284.3669</c:v>
                </c:pt>
                <c:pt idx="158">
                  <c:v>1279.2048</c:v>
                </c:pt>
                <c:pt idx="159">
                  <c:v>1280.2614000000001</c:v>
                </c:pt>
                <c:pt idx="160">
                  <c:v>1280.6018999999999</c:v>
                </c:pt>
                <c:pt idx="161">
                  <c:v>1279.2841000000001</c:v>
                </c:pt>
                <c:pt idx="162">
                  <c:v>1279.7070000000001</c:v>
                </c:pt>
                <c:pt idx="163">
                  <c:v>1291.3077000000001</c:v>
                </c:pt>
                <c:pt idx="164">
                  <c:v>1297.0959</c:v>
                </c:pt>
                <c:pt idx="165">
                  <c:v>1306.1088</c:v>
                </c:pt>
                <c:pt idx="166">
                  <c:v>1306.6491000000001</c:v>
                </c:pt>
                <c:pt idx="167">
                  <c:v>1293.7566999999999</c:v>
                </c:pt>
                <c:pt idx="168">
                  <c:v>1286.6552999999999</c:v>
                </c:pt>
                <c:pt idx="169">
                  <c:v>1278.8489</c:v>
                </c:pt>
                <c:pt idx="170">
                  <c:v>1267.6423</c:v>
                </c:pt>
                <c:pt idx="171">
                  <c:v>1284.0504000000001</c:v>
                </c:pt>
                <c:pt idx="172">
                  <c:v>1290.0231000000001</c:v>
                </c:pt>
                <c:pt idx="173">
                  <c:v>1296.2297000000001</c:v>
                </c:pt>
                <c:pt idx="174">
                  <c:v>1287.3161</c:v>
                </c:pt>
                <c:pt idx="175">
                  <c:v>1273.586</c:v>
                </c:pt>
                <c:pt idx="176">
                  <c:v>1275.4402</c:v>
                </c:pt>
                <c:pt idx="177">
                  <c:v>1273.7082</c:v>
                </c:pt>
                <c:pt idx="178">
                  <c:v>1280.3214</c:v>
                </c:pt>
                <c:pt idx="179">
                  <c:v>1277.4676999999999</c:v>
                </c:pt>
                <c:pt idx="180">
                  <c:v>1270.9753000000001</c:v>
                </c:pt>
                <c:pt idx="181">
                  <c:v>1281.6434999999999</c:v>
                </c:pt>
                <c:pt idx="182">
                  <c:v>1263.4703</c:v>
                </c:pt>
                <c:pt idx="183">
                  <c:v>1273.2675999999999</c:v>
                </c:pt>
                <c:pt idx="184">
                  <c:v>1275.3188</c:v>
                </c:pt>
                <c:pt idx="185">
                  <c:v>1270.1745000000001</c:v>
                </c:pt>
                <c:pt idx="186">
                  <c:v>1273.1795</c:v>
                </c:pt>
                <c:pt idx="187">
                  <c:v>1278.6736000000001</c:v>
                </c:pt>
                <c:pt idx="188">
                  <c:v>1282.7067999999999</c:v>
                </c:pt>
                <c:pt idx="189">
                  <c:v>1244.7353000000001</c:v>
                </c:pt>
                <c:pt idx="190">
                  <c:v>1239.6523</c:v>
                </c:pt>
                <c:pt idx="191">
                  <c:v>1240.8833</c:v>
                </c:pt>
                <c:pt idx="192">
                  <c:v>1236.9556</c:v>
                </c:pt>
                <c:pt idx="193">
                  <c:v>1219.8472999999999</c:v>
                </c:pt>
                <c:pt idx="194">
                  <c:v>1182.1658</c:v>
                </c:pt>
                <c:pt idx="195">
                  <c:v>1151.0545</c:v>
                </c:pt>
                <c:pt idx="196">
                  <c:v>1135.8963000000001</c:v>
                </c:pt>
                <c:pt idx="197">
                  <c:v>1136.1587999999999</c:v>
                </c:pt>
                <c:pt idx="198">
                  <c:v>1128.5279</c:v>
                </c:pt>
                <c:pt idx="199">
                  <c:v>1126.3135</c:v>
                </c:pt>
                <c:pt idx="200">
                  <c:v>1121.4158</c:v>
                </c:pt>
                <c:pt idx="201">
                  <c:v>1115.6021000000001</c:v>
                </c:pt>
                <c:pt idx="202">
                  <c:v>1115.2102</c:v>
                </c:pt>
                <c:pt idx="203">
                  <c:v>1111.9838999999999</c:v>
                </c:pt>
                <c:pt idx="204">
                  <c:v>1110.4597000000001</c:v>
                </c:pt>
                <c:pt idx="205">
                  <c:v>1106.8105</c:v>
                </c:pt>
                <c:pt idx="206">
                  <c:v>1105.9713999999999</c:v>
                </c:pt>
                <c:pt idx="207">
                  <c:v>1104.2438999999999</c:v>
                </c:pt>
                <c:pt idx="208">
                  <c:v>1103.8412000000001</c:v>
                </c:pt>
                <c:pt idx="209">
                  <c:v>1099.0453</c:v>
                </c:pt>
                <c:pt idx="210">
                  <c:v>1093.7043000000001</c:v>
                </c:pt>
                <c:pt idx="211">
                  <c:v>1092.7365</c:v>
                </c:pt>
                <c:pt idx="212">
                  <c:v>1091.0518999999999</c:v>
                </c:pt>
                <c:pt idx="213">
                  <c:v>1090.2645</c:v>
                </c:pt>
                <c:pt idx="214">
                  <c:v>1091.8343</c:v>
                </c:pt>
                <c:pt idx="215">
                  <c:v>1091.7103</c:v>
                </c:pt>
                <c:pt idx="216">
                  <c:v>1095.2086999999999</c:v>
                </c:pt>
                <c:pt idx="217">
                  <c:v>1095.2986000000001</c:v>
                </c:pt>
                <c:pt idx="218">
                  <c:v>1095.6902</c:v>
                </c:pt>
                <c:pt idx="219">
                  <c:v>1093.6108999999999</c:v>
                </c:pt>
                <c:pt idx="220">
                  <c:v>1094.5199</c:v>
                </c:pt>
                <c:pt idx="221">
                  <c:v>1093.6235999999999</c:v>
                </c:pt>
                <c:pt idx="222">
                  <c:v>1092.923</c:v>
                </c:pt>
                <c:pt idx="223">
                  <c:v>1086.6890000000001</c:v>
                </c:pt>
                <c:pt idx="224">
                  <c:v>1085.3518999999999</c:v>
                </c:pt>
                <c:pt idx="225">
                  <c:v>1085.5463</c:v>
                </c:pt>
                <c:pt idx="226">
                  <c:v>1081.8427999999999</c:v>
                </c:pt>
                <c:pt idx="227">
                  <c:v>1082.4391000000001</c:v>
                </c:pt>
                <c:pt idx="228">
                  <c:v>1082.1685</c:v>
                </c:pt>
                <c:pt idx="229">
                  <c:v>1081.0396000000001</c:v>
                </c:pt>
                <c:pt idx="230">
                  <c:v>1080.9849999999999</c:v>
                </c:pt>
                <c:pt idx="231">
                  <c:v>1080.9953</c:v>
                </c:pt>
                <c:pt idx="232">
                  <c:v>1079.5119</c:v>
                </c:pt>
                <c:pt idx="233">
                  <c:v>1078.3661</c:v>
                </c:pt>
                <c:pt idx="234">
                  <c:v>1078.0331000000001</c:v>
                </c:pt>
                <c:pt idx="235">
                  <c:v>1076.4718</c:v>
                </c:pt>
                <c:pt idx="236">
                  <c:v>1075.2049999999999</c:v>
                </c:pt>
                <c:pt idx="237">
                  <c:v>1074.4482</c:v>
                </c:pt>
                <c:pt idx="238">
                  <c:v>1072.2827</c:v>
                </c:pt>
                <c:pt idx="239">
                  <c:v>1073.5813000000001</c:v>
                </c:pt>
                <c:pt idx="240">
                  <c:v>1072.9487999999999</c:v>
                </c:pt>
                <c:pt idx="241">
                  <c:v>1070.5603000000001</c:v>
                </c:pt>
                <c:pt idx="242">
                  <c:v>1070.2889</c:v>
                </c:pt>
                <c:pt idx="243">
                  <c:v>1068.761</c:v>
                </c:pt>
              </c:numCache>
            </c:numRef>
          </c:val>
          <c:smooth val="0"/>
          <c:extLst>
            <c:ext xmlns:c16="http://schemas.microsoft.com/office/drawing/2014/chart" uri="{C3380CC4-5D6E-409C-BE32-E72D297353CC}">
              <c16:uniqueId val="{00000001-5C97-45B2-90B0-F2BCDAE31CF7}"/>
            </c:ext>
          </c:extLst>
        </c:ser>
        <c:ser>
          <c:idx val="1"/>
          <c:order val="1"/>
          <c:tx>
            <c:strRef>
              <c:f>三板指数!$C$3</c:f>
              <c:strCache>
                <c:ptCount val="1"/>
                <c:pt idx="0">
                  <c:v>三板做市</c:v>
                </c:pt>
              </c:strCache>
            </c:strRef>
          </c:tx>
          <c:spPr>
            <a:ln w="19050" cap="rnd">
              <a:solidFill>
                <a:srgbClr val="00B0F0"/>
              </a:solidFill>
              <a:round/>
            </a:ln>
            <a:effectLst/>
          </c:spPr>
          <c:marker>
            <c:symbol val="none"/>
          </c:marker>
          <c:dLbls>
            <c:dLbl>
              <c:idx val="243"/>
              <c:layout>
                <c:manualLayout>
                  <c:x val="-1.7316017316017316E-2"/>
                  <c:y val="5.4607508532423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97-45B2-90B0-F2BCDAE31CF7}"/>
                </c:ext>
              </c:extLst>
            </c:dLbl>
            <c:numFmt formatCode="0.00_);[Red]\(0.00\)" sourceLinked="0"/>
            <c:spPr>
              <a:noFill/>
              <a:ln>
                <a:noFill/>
              </a:ln>
              <a:effectLst/>
            </c:spPr>
            <c:txPr>
              <a:bodyPr rot="0" spcFirstLastPara="1" vertOverflow="ellipsis" vert="horz" wrap="square" lIns="38100" tIns="19050" rIns="38100" bIns="19050" anchor="ctr" anchorCtr="0">
                <a:spAutoFit/>
              </a:bodyPr>
              <a:lstStyle/>
              <a:p>
                <a:pPr algn="ctr" rtl="0">
                  <a:defRPr lang="zh-CN" altLang="en-US" sz="1000" b="0" i="0" u="none" strike="noStrike" kern="1200" baseline="0">
                    <a:solidFill>
                      <a:sysClr val="windowText" lastClr="000000"/>
                    </a:solidFill>
                    <a:latin typeface="微软雅黑" panose="020B0503020204020204" pitchFamily="34" charset="-122"/>
                    <a:ea typeface="微软雅黑" panose="020B0503020204020204" pitchFamily="34"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三板指数!$A$124:$A$367</c:f>
              <c:numCache>
                <c:formatCode>yyyy\-mm\-dd</c:formatCode>
                <c:ptCount val="244"/>
                <c:pt idx="0">
                  <c:v>42830</c:v>
                </c:pt>
                <c:pt idx="1">
                  <c:v>42831</c:v>
                </c:pt>
                <c:pt idx="2">
                  <c:v>42832</c:v>
                </c:pt>
                <c:pt idx="3">
                  <c:v>42835</c:v>
                </c:pt>
                <c:pt idx="4">
                  <c:v>42836</c:v>
                </c:pt>
                <c:pt idx="5">
                  <c:v>42837</c:v>
                </c:pt>
                <c:pt idx="6">
                  <c:v>42838</c:v>
                </c:pt>
                <c:pt idx="7">
                  <c:v>42839</c:v>
                </c:pt>
                <c:pt idx="8">
                  <c:v>42842</c:v>
                </c:pt>
                <c:pt idx="9">
                  <c:v>42843</c:v>
                </c:pt>
                <c:pt idx="10">
                  <c:v>42844</c:v>
                </c:pt>
                <c:pt idx="11">
                  <c:v>42845</c:v>
                </c:pt>
                <c:pt idx="12">
                  <c:v>42846</c:v>
                </c:pt>
                <c:pt idx="13">
                  <c:v>42849</c:v>
                </c:pt>
                <c:pt idx="14">
                  <c:v>42850</c:v>
                </c:pt>
                <c:pt idx="15">
                  <c:v>42851</c:v>
                </c:pt>
                <c:pt idx="16">
                  <c:v>42852</c:v>
                </c:pt>
                <c:pt idx="17">
                  <c:v>42853</c:v>
                </c:pt>
                <c:pt idx="18">
                  <c:v>42857</c:v>
                </c:pt>
                <c:pt idx="19">
                  <c:v>42858</c:v>
                </c:pt>
                <c:pt idx="20">
                  <c:v>42859</c:v>
                </c:pt>
                <c:pt idx="21">
                  <c:v>42860</c:v>
                </c:pt>
                <c:pt idx="22">
                  <c:v>42863</c:v>
                </c:pt>
                <c:pt idx="23">
                  <c:v>42864</c:v>
                </c:pt>
                <c:pt idx="24">
                  <c:v>42865</c:v>
                </c:pt>
                <c:pt idx="25">
                  <c:v>42866</c:v>
                </c:pt>
                <c:pt idx="26">
                  <c:v>42867</c:v>
                </c:pt>
                <c:pt idx="27">
                  <c:v>42870</c:v>
                </c:pt>
                <c:pt idx="28">
                  <c:v>42871</c:v>
                </c:pt>
                <c:pt idx="29">
                  <c:v>42872</c:v>
                </c:pt>
                <c:pt idx="30">
                  <c:v>42873</c:v>
                </c:pt>
                <c:pt idx="31">
                  <c:v>42874</c:v>
                </c:pt>
                <c:pt idx="32">
                  <c:v>42877</c:v>
                </c:pt>
                <c:pt idx="33">
                  <c:v>42878</c:v>
                </c:pt>
                <c:pt idx="34">
                  <c:v>42879</c:v>
                </c:pt>
                <c:pt idx="35">
                  <c:v>42880</c:v>
                </c:pt>
                <c:pt idx="36">
                  <c:v>42881</c:v>
                </c:pt>
                <c:pt idx="37">
                  <c:v>42886</c:v>
                </c:pt>
                <c:pt idx="38">
                  <c:v>42887</c:v>
                </c:pt>
                <c:pt idx="39">
                  <c:v>42888</c:v>
                </c:pt>
                <c:pt idx="40">
                  <c:v>42891</c:v>
                </c:pt>
                <c:pt idx="41">
                  <c:v>42892</c:v>
                </c:pt>
                <c:pt idx="42">
                  <c:v>42893</c:v>
                </c:pt>
                <c:pt idx="43">
                  <c:v>42894</c:v>
                </c:pt>
                <c:pt idx="44">
                  <c:v>42895</c:v>
                </c:pt>
                <c:pt idx="45">
                  <c:v>42898</c:v>
                </c:pt>
                <c:pt idx="46">
                  <c:v>42899</c:v>
                </c:pt>
                <c:pt idx="47">
                  <c:v>42900</c:v>
                </c:pt>
                <c:pt idx="48">
                  <c:v>42901</c:v>
                </c:pt>
                <c:pt idx="49">
                  <c:v>42902</c:v>
                </c:pt>
                <c:pt idx="50">
                  <c:v>42905</c:v>
                </c:pt>
                <c:pt idx="51">
                  <c:v>42906</c:v>
                </c:pt>
                <c:pt idx="52">
                  <c:v>42907</c:v>
                </c:pt>
                <c:pt idx="53">
                  <c:v>42908</c:v>
                </c:pt>
                <c:pt idx="54">
                  <c:v>42909</c:v>
                </c:pt>
                <c:pt idx="55">
                  <c:v>42912</c:v>
                </c:pt>
                <c:pt idx="56">
                  <c:v>42913</c:v>
                </c:pt>
                <c:pt idx="57">
                  <c:v>42914</c:v>
                </c:pt>
                <c:pt idx="58">
                  <c:v>42915</c:v>
                </c:pt>
                <c:pt idx="59">
                  <c:v>42916</c:v>
                </c:pt>
                <c:pt idx="60">
                  <c:v>42919</c:v>
                </c:pt>
                <c:pt idx="61">
                  <c:v>42920</c:v>
                </c:pt>
                <c:pt idx="62">
                  <c:v>42921</c:v>
                </c:pt>
                <c:pt idx="63">
                  <c:v>42922</c:v>
                </c:pt>
                <c:pt idx="64">
                  <c:v>42923</c:v>
                </c:pt>
                <c:pt idx="65">
                  <c:v>42926</c:v>
                </c:pt>
                <c:pt idx="66">
                  <c:v>42927</c:v>
                </c:pt>
                <c:pt idx="67">
                  <c:v>42928</c:v>
                </c:pt>
                <c:pt idx="68">
                  <c:v>42929</c:v>
                </c:pt>
                <c:pt idx="69">
                  <c:v>42930</c:v>
                </c:pt>
                <c:pt idx="70">
                  <c:v>42933</c:v>
                </c:pt>
                <c:pt idx="71">
                  <c:v>42934</c:v>
                </c:pt>
                <c:pt idx="72">
                  <c:v>42935</c:v>
                </c:pt>
                <c:pt idx="73">
                  <c:v>42936</c:v>
                </c:pt>
                <c:pt idx="74">
                  <c:v>42937</c:v>
                </c:pt>
                <c:pt idx="75">
                  <c:v>42940</c:v>
                </c:pt>
                <c:pt idx="76">
                  <c:v>42941</c:v>
                </c:pt>
                <c:pt idx="77">
                  <c:v>42942</c:v>
                </c:pt>
                <c:pt idx="78">
                  <c:v>42943</c:v>
                </c:pt>
                <c:pt idx="79">
                  <c:v>42944</c:v>
                </c:pt>
                <c:pt idx="80">
                  <c:v>42947</c:v>
                </c:pt>
                <c:pt idx="81">
                  <c:v>42948</c:v>
                </c:pt>
                <c:pt idx="82">
                  <c:v>42949</c:v>
                </c:pt>
                <c:pt idx="83">
                  <c:v>42950</c:v>
                </c:pt>
                <c:pt idx="84">
                  <c:v>42951</c:v>
                </c:pt>
                <c:pt idx="85">
                  <c:v>42954</c:v>
                </c:pt>
                <c:pt idx="86">
                  <c:v>42955</c:v>
                </c:pt>
                <c:pt idx="87">
                  <c:v>42956</c:v>
                </c:pt>
                <c:pt idx="88">
                  <c:v>42957</c:v>
                </c:pt>
                <c:pt idx="89">
                  <c:v>42958</c:v>
                </c:pt>
                <c:pt idx="90">
                  <c:v>42961</c:v>
                </c:pt>
                <c:pt idx="91">
                  <c:v>42962</c:v>
                </c:pt>
                <c:pt idx="92">
                  <c:v>42963</c:v>
                </c:pt>
                <c:pt idx="93">
                  <c:v>42964</c:v>
                </c:pt>
                <c:pt idx="94">
                  <c:v>42965</c:v>
                </c:pt>
                <c:pt idx="95">
                  <c:v>42968</c:v>
                </c:pt>
                <c:pt idx="96">
                  <c:v>42969</c:v>
                </c:pt>
                <c:pt idx="97">
                  <c:v>42970</c:v>
                </c:pt>
                <c:pt idx="98">
                  <c:v>42971</c:v>
                </c:pt>
                <c:pt idx="99">
                  <c:v>42972</c:v>
                </c:pt>
                <c:pt idx="100">
                  <c:v>42975</c:v>
                </c:pt>
                <c:pt idx="101">
                  <c:v>42976</c:v>
                </c:pt>
                <c:pt idx="102">
                  <c:v>42977</c:v>
                </c:pt>
                <c:pt idx="103">
                  <c:v>42978</c:v>
                </c:pt>
                <c:pt idx="104">
                  <c:v>42979</c:v>
                </c:pt>
                <c:pt idx="105">
                  <c:v>42982</c:v>
                </c:pt>
                <c:pt idx="106">
                  <c:v>42983</c:v>
                </c:pt>
                <c:pt idx="107">
                  <c:v>42984</c:v>
                </c:pt>
                <c:pt idx="108">
                  <c:v>42985</c:v>
                </c:pt>
                <c:pt idx="109">
                  <c:v>42986</c:v>
                </c:pt>
                <c:pt idx="110">
                  <c:v>42989</c:v>
                </c:pt>
                <c:pt idx="111">
                  <c:v>42990</c:v>
                </c:pt>
                <c:pt idx="112">
                  <c:v>42991</c:v>
                </c:pt>
                <c:pt idx="113">
                  <c:v>42992</c:v>
                </c:pt>
                <c:pt idx="114">
                  <c:v>42993</c:v>
                </c:pt>
                <c:pt idx="115">
                  <c:v>42996</c:v>
                </c:pt>
                <c:pt idx="116">
                  <c:v>42997</c:v>
                </c:pt>
                <c:pt idx="117">
                  <c:v>42998</c:v>
                </c:pt>
                <c:pt idx="118">
                  <c:v>42999</c:v>
                </c:pt>
                <c:pt idx="119">
                  <c:v>43000</c:v>
                </c:pt>
                <c:pt idx="120">
                  <c:v>43003</c:v>
                </c:pt>
                <c:pt idx="121">
                  <c:v>43004</c:v>
                </c:pt>
                <c:pt idx="122">
                  <c:v>43005</c:v>
                </c:pt>
                <c:pt idx="123">
                  <c:v>43006</c:v>
                </c:pt>
                <c:pt idx="124">
                  <c:v>43007</c:v>
                </c:pt>
                <c:pt idx="125">
                  <c:v>43017</c:v>
                </c:pt>
                <c:pt idx="126">
                  <c:v>43018</c:v>
                </c:pt>
                <c:pt idx="127">
                  <c:v>43019</c:v>
                </c:pt>
                <c:pt idx="128">
                  <c:v>43020</c:v>
                </c:pt>
                <c:pt idx="129">
                  <c:v>43021</c:v>
                </c:pt>
                <c:pt idx="130">
                  <c:v>43024</c:v>
                </c:pt>
                <c:pt idx="131">
                  <c:v>43025</c:v>
                </c:pt>
                <c:pt idx="132">
                  <c:v>43026</c:v>
                </c:pt>
                <c:pt idx="133">
                  <c:v>43027</c:v>
                </c:pt>
                <c:pt idx="134">
                  <c:v>43028</c:v>
                </c:pt>
                <c:pt idx="135">
                  <c:v>43031</c:v>
                </c:pt>
                <c:pt idx="136">
                  <c:v>43032</c:v>
                </c:pt>
                <c:pt idx="137">
                  <c:v>43033</c:v>
                </c:pt>
                <c:pt idx="138">
                  <c:v>43034</c:v>
                </c:pt>
                <c:pt idx="139">
                  <c:v>43035</c:v>
                </c:pt>
                <c:pt idx="140">
                  <c:v>43038</c:v>
                </c:pt>
                <c:pt idx="141">
                  <c:v>43039</c:v>
                </c:pt>
                <c:pt idx="142">
                  <c:v>43040</c:v>
                </c:pt>
                <c:pt idx="143">
                  <c:v>43041</c:v>
                </c:pt>
                <c:pt idx="144">
                  <c:v>43042</c:v>
                </c:pt>
                <c:pt idx="145">
                  <c:v>43045</c:v>
                </c:pt>
                <c:pt idx="146">
                  <c:v>43046</c:v>
                </c:pt>
                <c:pt idx="147">
                  <c:v>43047</c:v>
                </c:pt>
                <c:pt idx="148">
                  <c:v>43048</c:v>
                </c:pt>
                <c:pt idx="149">
                  <c:v>43049</c:v>
                </c:pt>
                <c:pt idx="150">
                  <c:v>43052</c:v>
                </c:pt>
                <c:pt idx="151">
                  <c:v>43053</c:v>
                </c:pt>
                <c:pt idx="152">
                  <c:v>43054</c:v>
                </c:pt>
                <c:pt idx="153">
                  <c:v>43055</c:v>
                </c:pt>
                <c:pt idx="154">
                  <c:v>43056</c:v>
                </c:pt>
                <c:pt idx="155">
                  <c:v>43059</c:v>
                </c:pt>
                <c:pt idx="156">
                  <c:v>43060</c:v>
                </c:pt>
                <c:pt idx="157">
                  <c:v>43061</c:v>
                </c:pt>
                <c:pt idx="158">
                  <c:v>43062</c:v>
                </c:pt>
                <c:pt idx="159">
                  <c:v>43063</c:v>
                </c:pt>
                <c:pt idx="160">
                  <c:v>43066</c:v>
                </c:pt>
                <c:pt idx="161">
                  <c:v>43067</c:v>
                </c:pt>
                <c:pt idx="162">
                  <c:v>43068</c:v>
                </c:pt>
                <c:pt idx="163">
                  <c:v>43069</c:v>
                </c:pt>
                <c:pt idx="164">
                  <c:v>43070</c:v>
                </c:pt>
                <c:pt idx="165">
                  <c:v>43073</c:v>
                </c:pt>
                <c:pt idx="166">
                  <c:v>43074</c:v>
                </c:pt>
                <c:pt idx="167">
                  <c:v>43075</c:v>
                </c:pt>
                <c:pt idx="168">
                  <c:v>43076</c:v>
                </c:pt>
                <c:pt idx="169">
                  <c:v>43077</c:v>
                </c:pt>
                <c:pt idx="170">
                  <c:v>43080</c:v>
                </c:pt>
                <c:pt idx="171">
                  <c:v>43081</c:v>
                </c:pt>
                <c:pt idx="172">
                  <c:v>43082</c:v>
                </c:pt>
                <c:pt idx="173">
                  <c:v>43083</c:v>
                </c:pt>
                <c:pt idx="174">
                  <c:v>43084</c:v>
                </c:pt>
                <c:pt idx="175">
                  <c:v>43087</c:v>
                </c:pt>
                <c:pt idx="176">
                  <c:v>43088</c:v>
                </c:pt>
                <c:pt idx="177">
                  <c:v>43089</c:v>
                </c:pt>
                <c:pt idx="178">
                  <c:v>43090</c:v>
                </c:pt>
                <c:pt idx="179">
                  <c:v>43091</c:v>
                </c:pt>
                <c:pt idx="180">
                  <c:v>43094</c:v>
                </c:pt>
                <c:pt idx="181">
                  <c:v>43095</c:v>
                </c:pt>
                <c:pt idx="182">
                  <c:v>43096</c:v>
                </c:pt>
                <c:pt idx="183">
                  <c:v>43097</c:v>
                </c:pt>
                <c:pt idx="184">
                  <c:v>43098</c:v>
                </c:pt>
                <c:pt idx="185">
                  <c:v>43102</c:v>
                </c:pt>
                <c:pt idx="186">
                  <c:v>43103</c:v>
                </c:pt>
                <c:pt idx="187">
                  <c:v>43104</c:v>
                </c:pt>
                <c:pt idx="188">
                  <c:v>43105</c:v>
                </c:pt>
                <c:pt idx="189">
                  <c:v>43108</c:v>
                </c:pt>
                <c:pt idx="190">
                  <c:v>43109</c:v>
                </c:pt>
                <c:pt idx="191">
                  <c:v>43110</c:v>
                </c:pt>
                <c:pt idx="192">
                  <c:v>43111</c:v>
                </c:pt>
                <c:pt idx="193">
                  <c:v>43112</c:v>
                </c:pt>
                <c:pt idx="194">
                  <c:v>43115</c:v>
                </c:pt>
                <c:pt idx="195">
                  <c:v>43116</c:v>
                </c:pt>
                <c:pt idx="196">
                  <c:v>43117</c:v>
                </c:pt>
                <c:pt idx="197">
                  <c:v>43118</c:v>
                </c:pt>
                <c:pt idx="198">
                  <c:v>43119</c:v>
                </c:pt>
                <c:pt idx="199">
                  <c:v>43122</c:v>
                </c:pt>
                <c:pt idx="200">
                  <c:v>43123</c:v>
                </c:pt>
                <c:pt idx="201">
                  <c:v>43124</c:v>
                </c:pt>
                <c:pt idx="202">
                  <c:v>43125</c:v>
                </c:pt>
                <c:pt idx="203">
                  <c:v>43126</c:v>
                </c:pt>
                <c:pt idx="204">
                  <c:v>43129</c:v>
                </c:pt>
                <c:pt idx="205">
                  <c:v>43130</c:v>
                </c:pt>
                <c:pt idx="206">
                  <c:v>43131</c:v>
                </c:pt>
                <c:pt idx="207">
                  <c:v>43132</c:v>
                </c:pt>
                <c:pt idx="208">
                  <c:v>43133</c:v>
                </c:pt>
                <c:pt idx="209">
                  <c:v>43136</c:v>
                </c:pt>
                <c:pt idx="210">
                  <c:v>43137</c:v>
                </c:pt>
                <c:pt idx="211">
                  <c:v>43138</c:v>
                </c:pt>
                <c:pt idx="212">
                  <c:v>43139</c:v>
                </c:pt>
                <c:pt idx="213">
                  <c:v>43140</c:v>
                </c:pt>
                <c:pt idx="214">
                  <c:v>43143</c:v>
                </c:pt>
                <c:pt idx="215">
                  <c:v>43144</c:v>
                </c:pt>
                <c:pt idx="216">
                  <c:v>43145</c:v>
                </c:pt>
                <c:pt idx="217">
                  <c:v>43153</c:v>
                </c:pt>
                <c:pt idx="218">
                  <c:v>43154</c:v>
                </c:pt>
                <c:pt idx="219">
                  <c:v>43157</c:v>
                </c:pt>
                <c:pt idx="220">
                  <c:v>43158</c:v>
                </c:pt>
                <c:pt idx="221">
                  <c:v>43159</c:v>
                </c:pt>
                <c:pt idx="222">
                  <c:v>43160</c:v>
                </c:pt>
                <c:pt idx="223">
                  <c:v>43161</c:v>
                </c:pt>
                <c:pt idx="224">
                  <c:v>43164</c:v>
                </c:pt>
                <c:pt idx="225">
                  <c:v>43165</c:v>
                </c:pt>
                <c:pt idx="226">
                  <c:v>43166</c:v>
                </c:pt>
                <c:pt idx="227">
                  <c:v>43167</c:v>
                </c:pt>
                <c:pt idx="228">
                  <c:v>43168</c:v>
                </c:pt>
                <c:pt idx="229">
                  <c:v>43171</c:v>
                </c:pt>
                <c:pt idx="230">
                  <c:v>43172</c:v>
                </c:pt>
                <c:pt idx="231">
                  <c:v>43173</c:v>
                </c:pt>
                <c:pt idx="232">
                  <c:v>43174</c:v>
                </c:pt>
                <c:pt idx="233">
                  <c:v>43175</c:v>
                </c:pt>
                <c:pt idx="234">
                  <c:v>43178</c:v>
                </c:pt>
                <c:pt idx="235">
                  <c:v>43179</c:v>
                </c:pt>
                <c:pt idx="236">
                  <c:v>43180</c:v>
                </c:pt>
                <c:pt idx="237">
                  <c:v>43181</c:v>
                </c:pt>
                <c:pt idx="238">
                  <c:v>43182</c:v>
                </c:pt>
                <c:pt idx="239">
                  <c:v>43185</c:v>
                </c:pt>
                <c:pt idx="240">
                  <c:v>43186</c:v>
                </c:pt>
                <c:pt idx="241">
                  <c:v>43187</c:v>
                </c:pt>
                <c:pt idx="242">
                  <c:v>43188</c:v>
                </c:pt>
                <c:pt idx="243">
                  <c:v>43189</c:v>
                </c:pt>
              </c:numCache>
            </c:numRef>
          </c:cat>
          <c:val>
            <c:numRef>
              <c:f>三板指数!$C$124:$C$367</c:f>
              <c:numCache>
                <c:formatCode>0.0000</c:formatCode>
                <c:ptCount val="244"/>
                <c:pt idx="0">
                  <c:v>1159.7882999999999</c:v>
                </c:pt>
                <c:pt idx="1">
                  <c:v>1159.1953000000001</c:v>
                </c:pt>
                <c:pt idx="2">
                  <c:v>1159.952</c:v>
                </c:pt>
                <c:pt idx="3">
                  <c:v>1159.5305000000001</c:v>
                </c:pt>
                <c:pt idx="4">
                  <c:v>1157.0401999999999</c:v>
                </c:pt>
                <c:pt idx="5">
                  <c:v>1152.3324</c:v>
                </c:pt>
                <c:pt idx="6">
                  <c:v>1151.5823</c:v>
                </c:pt>
                <c:pt idx="7">
                  <c:v>1149.579</c:v>
                </c:pt>
                <c:pt idx="8">
                  <c:v>1146.2701</c:v>
                </c:pt>
                <c:pt idx="9">
                  <c:v>1146.2294999999999</c:v>
                </c:pt>
                <c:pt idx="10">
                  <c:v>1140.0413000000001</c:v>
                </c:pt>
                <c:pt idx="11">
                  <c:v>1139.0796</c:v>
                </c:pt>
                <c:pt idx="12">
                  <c:v>1137.9992999999999</c:v>
                </c:pt>
                <c:pt idx="13">
                  <c:v>1130.8072999999999</c:v>
                </c:pt>
                <c:pt idx="14">
                  <c:v>1129.7683</c:v>
                </c:pt>
                <c:pt idx="15">
                  <c:v>1126.2961</c:v>
                </c:pt>
                <c:pt idx="16">
                  <c:v>1121.5388</c:v>
                </c:pt>
                <c:pt idx="17">
                  <c:v>1120.4982</c:v>
                </c:pt>
                <c:pt idx="18">
                  <c:v>1113.9573</c:v>
                </c:pt>
                <c:pt idx="19">
                  <c:v>1112.5361</c:v>
                </c:pt>
                <c:pt idx="20">
                  <c:v>1111.3882000000001</c:v>
                </c:pt>
                <c:pt idx="21">
                  <c:v>1109.0196000000001</c:v>
                </c:pt>
                <c:pt idx="22">
                  <c:v>1104.2718</c:v>
                </c:pt>
                <c:pt idx="23">
                  <c:v>1099.1126999999999</c:v>
                </c:pt>
                <c:pt idx="24">
                  <c:v>1095.2433000000001</c:v>
                </c:pt>
                <c:pt idx="25">
                  <c:v>1090.2227</c:v>
                </c:pt>
                <c:pt idx="26">
                  <c:v>1091.1149</c:v>
                </c:pt>
                <c:pt idx="27">
                  <c:v>1091.8086000000001</c:v>
                </c:pt>
                <c:pt idx="28">
                  <c:v>1090.2602999999999</c:v>
                </c:pt>
                <c:pt idx="29">
                  <c:v>1090.2663</c:v>
                </c:pt>
                <c:pt idx="30">
                  <c:v>1088.7596000000001</c:v>
                </c:pt>
                <c:pt idx="31">
                  <c:v>1087.5661</c:v>
                </c:pt>
                <c:pt idx="32">
                  <c:v>1086.9016999999999</c:v>
                </c:pt>
                <c:pt idx="33">
                  <c:v>1082.7958000000001</c:v>
                </c:pt>
                <c:pt idx="34">
                  <c:v>1080.0739000000001</c:v>
                </c:pt>
                <c:pt idx="35">
                  <c:v>1079.0628999999999</c:v>
                </c:pt>
                <c:pt idx="36">
                  <c:v>1079.3979999999999</c:v>
                </c:pt>
                <c:pt idx="37">
                  <c:v>1075.4707000000001</c:v>
                </c:pt>
                <c:pt idx="38">
                  <c:v>1070.7216000000001</c:v>
                </c:pt>
                <c:pt idx="39">
                  <c:v>1068.5134</c:v>
                </c:pt>
                <c:pt idx="40">
                  <c:v>1066.2994000000001</c:v>
                </c:pt>
                <c:pt idx="41">
                  <c:v>1065.3877</c:v>
                </c:pt>
                <c:pt idx="42">
                  <c:v>1065.5672</c:v>
                </c:pt>
                <c:pt idx="43">
                  <c:v>1066.2013999999999</c:v>
                </c:pt>
                <c:pt idx="44">
                  <c:v>1067.0202999999999</c:v>
                </c:pt>
                <c:pt idx="45">
                  <c:v>1066.6736000000001</c:v>
                </c:pt>
                <c:pt idx="46">
                  <c:v>1067.5424</c:v>
                </c:pt>
                <c:pt idx="47">
                  <c:v>1067.6560999999999</c:v>
                </c:pt>
                <c:pt idx="48">
                  <c:v>1065.8770999999999</c:v>
                </c:pt>
                <c:pt idx="49">
                  <c:v>1064.4338</c:v>
                </c:pt>
                <c:pt idx="50">
                  <c:v>1063.6681000000001</c:v>
                </c:pt>
                <c:pt idx="51">
                  <c:v>1063.8946000000001</c:v>
                </c:pt>
                <c:pt idx="52">
                  <c:v>1062.8842999999999</c:v>
                </c:pt>
                <c:pt idx="53">
                  <c:v>1059.9331</c:v>
                </c:pt>
                <c:pt idx="54">
                  <c:v>1058.7910999999999</c:v>
                </c:pt>
                <c:pt idx="55">
                  <c:v>1059.9893</c:v>
                </c:pt>
                <c:pt idx="56">
                  <c:v>1058.1994</c:v>
                </c:pt>
                <c:pt idx="57">
                  <c:v>1056.9614999999999</c:v>
                </c:pt>
                <c:pt idx="58">
                  <c:v>1059.1116</c:v>
                </c:pt>
                <c:pt idx="59">
                  <c:v>1064.9161999999999</c:v>
                </c:pt>
                <c:pt idx="60">
                  <c:v>1059.8880999999999</c:v>
                </c:pt>
                <c:pt idx="61">
                  <c:v>1056.4465</c:v>
                </c:pt>
                <c:pt idx="62">
                  <c:v>1055.1447000000001</c:v>
                </c:pt>
                <c:pt idx="63">
                  <c:v>1054.6528000000001</c:v>
                </c:pt>
                <c:pt idx="64">
                  <c:v>1053.6836000000001</c:v>
                </c:pt>
                <c:pt idx="65">
                  <c:v>1052.8757000000001</c:v>
                </c:pt>
                <c:pt idx="66">
                  <c:v>1052.6178</c:v>
                </c:pt>
                <c:pt idx="67">
                  <c:v>1050.6368</c:v>
                </c:pt>
                <c:pt idx="68">
                  <c:v>1050.5333000000001</c:v>
                </c:pt>
                <c:pt idx="69">
                  <c:v>1047.9933000000001</c:v>
                </c:pt>
                <c:pt idx="70">
                  <c:v>1043.6623</c:v>
                </c:pt>
                <c:pt idx="71">
                  <c:v>1041.5160000000001</c:v>
                </c:pt>
                <c:pt idx="72">
                  <c:v>1041.3723</c:v>
                </c:pt>
                <c:pt idx="73">
                  <c:v>1041.2207000000001</c:v>
                </c:pt>
                <c:pt idx="74">
                  <c:v>1040.0413000000001</c:v>
                </c:pt>
                <c:pt idx="75">
                  <c:v>1037.0105000000001</c:v>
                </c:pt>
                <c:pt idx="76">
                  <c:v>1036.3538000000001</c:v>
                </c:pt>
                <c:pt idx="77">
                  <c:v>1033.0561</c:v>
                </c:pt>
                <c:pt idx="78">
                  <c:v>1032.6786999999999</c:v>
                </c:pt>
                <c:pt idx="79">
                  <c:v>1032.7366</c:v>
                </c:pt>
                <c:pt idx="80">
                  <c:v>1034.5981999999999</c:v>
                </c:pt>
                <c:pt idx="81">
                  <c:v>1030.8343</c:v>
                </c:pt>
                <c:pt idx="82">
                  <c:v>1029.1168</c:v>
                </c:pt>
                <c:pt idx="83">
                  <c:v>1026.5845999999999</c:v>
                </c:pt>
                <c:pt idx="84">
                  <c:v>1027.4973</c:v>
                </c:pt>
                <c:pt idx="85">
                  <c:v>1026.7138</c:v>
                </c:pt>
                <c:pt idx="86">
                  <c:v>1023.8259</c:v>
                </c:pt>
                <c:pt idx="87">
                  <c:v>1024.5144</c:v>
                </c:pt>
                <c:pt idx="88">
                  <c:v>1023.5039</c:v>
                </c:pt>
                <c:pt idx="89">
                  <c:v>1023.3151</c:v>
                </c:pt>
                <c:pt idx="90">
                  <c:v>1022.4429</c:v>
                </c:pt>
                <c:pt idx="91">
                  <c:v>1023.2299</c:v>
                </c:pt>
                <c:pt idx="92">
                  <c:v>1022.3933</c:v>
                </c:pt>
                <c:pt idx="93">
                  <c:v>1022.0344</c:v>
                </c:pt>
                <c:pt idx="94">
                  <c:v>1020.5162</c:v>
                </c:pt>
                <c:pt idx="95">
                  <c:v>1019.5931</c:v>
                </c:pt>
                <c:pt idx="96">
                  <c:v>1018.534</c:v>
                </c:pt>
                <c:pt idx="97">
                  <c:v>1017.8425999999999</c:v>
                </c:pt>
                <c:pt idx="98">
                  <c:v>1018.9147</c:v>
                </c:pt>
                <c:pt idx="99">
                  <c:v>1020.0886</c:v>
                </c:pt>
                <c:pt idx="100">
                  <c:v>1019.7402</c:v>
                </c:pt>
                <c:pt idx="101">
                  <c:v>1017.0793</c:v>
                </c:pt>
                <c:pt idx="102">
                  <c:v>1016.0955</c:v>
                </c:pt>
                <c:pt idx="103">
                  <c:v>1016.5639</c:v>
                </c:pt>
                <c:pt idx="104">
                  <c:v>1016.0234</c:v>
                </c:pt>
                <c:pt idx="105">
                  <c:v>1016.3427</c:v>
                </c:pt>
                <c:pt idx="106">
                  <c:v>1017.8013999999999</c:v>
                </c:pt>
                <c:pt idx="107">
                  <c:v>1017.7124</c:v>
                </c:pt>
                <c:pt idx="108">
                  <c:v>1017.1043</c:v>
                </c:pt>
                <c:pt idx="109">
                  <c:v>1016.7988</c:v>
                </c:pt>
                <c:pt idx="110">
                  <c:v>1016.5716</c:v>
                </c:pt>
                <c:pt idx="111">
                  <c:v>1014.3102</c:v>
                </c:pt>
                <c:pt idx="112">
                  <c:v>1012.2835</c:v>
                </c:pt>
                <c:pt idx="113">
                  <c:v>1010.9874</c:v>
                </c:pt>
                <c:pt idx="114">
                  <c:v>1010.2157</c:v>
                </c:pt>
                <c:pt idx="115">
                  <c:v>1008.99</c:v>
                </c:pt>
                <c:pt idx="116">
                  <c:v>1007.6411000000001</c:v>
                </c:pt>
                <c:pt idx="117">
                  <c:v>1007.2147</c:v>
                </c:pt>
                <c:pt idx="118">
                  <c:v>1006.7288</c:v>
                </c:pt>
                <c:pt idx="119">
                  <c:v>1006.4489</c:v>
                </c:pt>
                <c:pt idx="120">
                  <c:v>1005.6576</c:v>
                </c:pt>
                <c:pt idx="121">
                  <c:v>1004.8394</c:v>
                </c:pt>
                <c:pt idx="122">
                  <c:v>1005.5217</c:v>
                </c:pt>
                <c:pt idx="123">
                  <c:v>1004.5607</c:v>
                </c:pt>
                <c:pt idx="124">
                  <c:v>1008.7093</c:v>
                </c:pt>
                <c:pt idx="125">
                  <c:v>1008.5101</c:v>
                </c:pt>
                <c:pt idx="126">
                  <c:v>1008.7098999999999</c:v>
                </c:pt>
                <c:pt idx="127">
                  <c:v>1009.5078</c:v>
                </c:pt>
                <c:pt idx="128">
                  <c:v>1010.9793</c:v>
                </c:pt>
                <c:pt idx="129">
                  <c:v>1011.9108</c:v>
                </c:pt>
                <c:pt idx="130">
                  <c:v>1012.1781999999999</c:v>
                </c:pt>
                <c:pt idx="131">
                  <c:v>1012.1849999999999</c:v>
                </c:pt>
                <c:pt idx="132">
                  <c:v>1013.375</c:v>
                </c:pt>
                <c:pt idx="133">
                  <c:v>1014.7019</c:v>
                </c:pt>
                <c:pt idx="134">
                  <c:v>1015.3607</c:v>
                </c:pt>
                <c:pt idx="135">
                  <c:v>1014.3342</c:v>
                </c:pt>
                <c:pt idx="136">
                  <c:v>1013.6950000000001</c:v>
                </c:pt>
                <c:pt idx="137">
                  <c:v>1014.7371000000001</c:v>
                </c:pt>
                <c:pt idx="138">
                  <c:v>1014.1387</c:v>
                </c:pt>
                <c:pt idx="139">
                  <c:v>1011.8712</c:v>
                </c:pt>
                <c:pt idx="140">
                  <c:v>1007.9267</c:v>
                </c:pt>
                <c:pt idx="141">
                  <c:v>1008.5759</c:v>
                </c:pt>
                <c:pt idx="142">
                  <c:v>1007.1412</c:v>
                </c:pt>
                <c:pt idx="143">
                  <c:v>1007.0806</c:v>
                </c:pt>
                <c:pt idx="144">
                  <c:v>1007.6043</c:v>
                </c:pt>
                <c:pt idx="145">
                  <c:v>1006.7033</c:v>
                </c:pt>
                <c:pt idx="146">
                  <c:v>1006.2288</c:v>
                </c:pt>
                <c:pt idx="147">
                  <c:v>1006.1402</c:v>
                </c:pt>
                <c:pt idx="148">
                  <c:v>1004.0377999999999</c:v>
                </c:pt>
                <c:pt idx="149">
                  <c:v>1003.0775</c:v>
                </c:pt>
                <c:pt idx="150">
                  <c:v>1001.1181</c:v>
                </c:pt>
                <c:pt idx="151">
                  <c:v>1000.437</c:v>
                </c:pt>
                <c:pt idx="152">
                  <c:v>999.3193</c:v>
                </c:pt>
                <c:pt idx="153">
                  <c:v>999.53520000000003</c:v>
                </c:pt>
                <c:pt idx="154">
                  <c:v>997.92</c:v>
                </c:pt>
                <c:pt idx="155">
                  <c:v>997.58690000000001</c:v>
                </c:pt>
                <c:pt idx="156">
                  <c:v>997.67809999999997</c:v>
                </c:pt>
                <c:pt idx="157">
                  <c:v>996.05259999999998</c:v>
                </c:pt>
                <c:pt idx="158">
                  <c:v>994.53300000000002</c:v>
                </c:pt>
                <c:pt idx="159">
                  <c:v>994.59609999999998</c:v>
                </c:pt>
                <c:pt idx="160">
                  <c:v>993.43370000000004</c:v>
                </c:pt>
                <c:pt idx="161">
                  <c:v>993.48850000000004</c:v>
                </c:pt>
                <c:pt idx="162">
                  <c:v>994.46699999999998</c:v>
                </c:pt>
                <c:pt idx="163">
                  <c:v>997.60820000000001</c:v>
                </c:pt>
                <c:pt idx="164">
                  <c:v>998.52080000000001</c:v>
                </c:pt>
                <c:pt idx="165">
                  <c:v>998.1925</c:v>
                </c:pt>
                <c:pt idx="166">
                  <c:v>996.37260000000003</c:v>
                </c:pt>
                <c:pt idx="167">
                  <c:v>994.87019999999995</c:v>
                </c:pt>
                <c:pt idx="168">
                  <c:v>994.21969999999999</c:v>
                </c:pt>
                <c:pt idx="169">
                  <c:v>995.39430000000004</c:v>
                </c:pt>
                <c:pt idx="170">
                  <c:v>994.40020000000004</c:v>
                </c:pt>
                <c:pt idx="171">
                  <c:v>993.50599999999997</c:v>
                </c:pt>
                <c:pt idx="172">
                  <c:v>994.90530000000001</c:v>
                </c:pt>
                <c:pt idx="173">
                  <c:v>995.45889999999997</c:v>
                </c:pt>
                <c:pt idx="174">
                  <c:v>994.59349999999995</c:v>
                </c:pt>
                <c:pt idx="175">
                  <c:v>993.75030000000004</c:v>
                </c:pt>
                <c:pt idx="176">
                  <c:v>992.0838</c:v>
                </c:pt>
                <c:pt idx="177">
                  <c:v>991.46529999999996</c:v>
                </c:pt>
                <c:pt idx="178">
                  <c:v>989.82209999999998</c:v>
                </c:pt>
                <c:pt idx="179">
                  <c:v>987.8741</c:v>
                </c:pt>
                <c:pt idx="180">
                  <c:v>987.53039999999999</c:v>
                </c:pt>
                <c:pt idx="181">
                  <c:v>986.60850000000005</c:v>
                </c:pt>
                <c:pt idx="182">
                  <c:v>985.94510000000002</c:v>
                </c:pt>
                <c:pt idx="183">
                  <c:v>986.84450000000004</c:v>
                </c:pt>
                <c:pt idx="184">
                  <c:v>993.64769999999999</c:v>
                </c:pt>
                <c:pt idx="185">
                  <c:v>990.91179999999997</c:v>
                </c:pt>
                <c:pt idx="186">
                  <c:v>988.65639999999996</c:v>
                </c:pt>
                <c:pt idx="187">
                  <c:v>985.90039999999999</c:v>
                </c:pt>
                <c:pt idx="188">
                  <c:v>986.28179999999998</c:v>
                </c:pt>
                <c:pt idx="189">
                  <c:v>984.63710000000003</c:v>
                </c:pt>
                <c:pt idx="190">
                  <c:v>983.75310000000002</c:v>
                </c:pt>
                <c:pt idx="191">
                  <c:v>981.86120000000005</c:v>
                </c:pt>
                <c:pt idx="192">
                  <c:v>978.97659999999996</c:v>
                </c:pt>
                <c:pt idx="193">
                  <c:v>976.73810000000003</c:v>
                </c:pt>
                <c:pt idx="194">
                  <c:v>972.34460000000001</c:v>
                </c:pt>
                <c:pt idx="195">
                  <c:v>970.23910000000001</c:v>
                </c:pt>
                <c:pt idx="196">
                  <c:v>969.05510000000004</c:v>
                </c:pt>
                <c:pt idx="197">
                  <c:v>968.11170000000004</c:v>
                </c:pt>
                <c:pt idx="198">
                  <c:v>966.17219999999998</c:v>
                </c:pt>
                <c:pt idx="199">
                  <c:v>963.88520000000005</c:v>
                </c:pt>
                <c:pt idx="200">
                  <c:v>962.12390000000005</c:v>
                </c:pt>
                <c:pt idx="201">
                  <c:v>959.65229999999997</c:v>
                </c:pt>
                <c:pt idx="202">
                  <c:v>957.3519</c:v>
                </c:pt>
                <c:pt idx="203">
                  <c:v>954.6798</c:v>
                </c:pt>
                <c:pt idx="204">
                  <c:v>953.42179999999996</c:v>
                </c:pt>
                <c:pt idx="205">
                  <c:v>952.33969999999999</c:v>
                </c:pt>
                <c:pt idx="206">
                  <c:v>953.26599999999996</c:v>
                </c:pt>
                <c:pt idx="207">
                  <c:v>949.57939999999996</c:v>
                </c:pt>
                <c:pt idx="208">
                  <c:v>946.85419999999999</c:v>
                </c:pt>
                <c:pt idx="209">
                  <c:v>942.98680000000002</c:v>
                </c:pt>
                <c:pt idx="210">
                  <c:v>937.76689999999996</c:v>
                </c:pt>
                <c:pt idx="211">
                  <c:v>933.83860000000004</c:v>
                </c:pt>
                <c:pt idx="212">
                  <c:v>932.80709999999999</c:v>
                </c:pt>
                <c:pt idx="213">
                  <c:v>927.05820000000006</c:v>
                </c:pt>
                <c:pt idx="214">
                  <c:v>926.51900000000001</c:v>
                </c:pt>
                <c:pt idx="215">
                  <c:v>928.33939999999996</c:v>
                </c:pt>
                <c:pt idx="216">
                  <c:v>932.47900000000004</c:v>
                </c:pt>
                <c:pt idx="217">
                  <c:v>934.56690000000003</c:v>
                </c:pt>
                <c:pt idx="218">
                  <c:v>934.71090000000004</c:v>
                </c:pt>
                <c:pt idx="219">
                  <c:v>934.48009999999999</c:v>
                </c:pt>
                <c:pt idx="220">
                  <c:v>934.46420000000001</c:v>
                </c:pt>
                <c:pt idx="221">
                  <c:v>936.79859999999996</c:v>
                </c:pt>
                <c:pt idx="222">
                  <c:v>934.70709999999997</c:v>
                </c:pt>
                <c:pt idx="223">
                  <c:v>936.62400000000002</c:v>
                </c:pt>
                <c:pt idx="224">
                  <c:v>934.93330000000003</c:v>
                </c:pt>
                <c:pt idx="225">
                  <c:v>935.15279999999996</c:v>
                </c:pt>
                <c:pt idx="226">
                  <c:v>935.86699999999996</c:v>
                </c:pt>
                <c:pt idx="227">
                  <c:v>934.90089999999998</c:v>
                </c:pt>
                <c:pt idx="228">
                  <c:v>935.36789999999996</c:v>
                </c:pt>
                <c:pt idx="229">
                  <c:v>933.57889999999998</c:v>
                </c:pt>
                <c:pt idx="230">
                  <c:v>934.22500000000002</c:v>
                </c:pt>
                <c:pt idx="231">
                  <c:v>932.92589999999996</c:v>
                </c:pt>
                <c:pt idx="232">
                  <c:v>932.18960000000004</c:v>
                </c:pt>
                <c:pt idx="233">
                  <c:v>931.35969999999998</c:v>
                </c:pt>
                <c:pt idx="234">
                  <c:v>930.07129999999995</c:v>
                </c:pt>
                <c:pt idx="235">
                  <c:v>929.09839999999997</c:v>
                </c:pt>
                <c:pt idx="236">
                  <c:v>927.04070000000002</c:v>
                </c:pt>
                <c:pt idx="237">
                  <c:v>927.16639999999995</c:v>
                </c:pt>
                <c:pt idx="238">
                  <c:v>921.18420000000003</c:v>
                </c:pt>
                <c:pt idx="239">
                  <c:v>919.22299999999996</c:v>
                </c:pt>
                <c:pt idx="240">
                  <c:v>919.10090000000002</c:v>
                </c:pt>
                <c:pt idx="241">
                  <c:v>916.94039999999995</c:v>
                </c:pt>
                <c:pt idx="242">
                  <c:v>916.4316</c:v>
                </c:pt>
                <c:pt idx="243">
                  <c:v>917.65039999999999</c:v>
                </c:pt>
              </c:numCache>
            </c:numRef>
          </c:val>
          <c:smooth val="0"/>
          <c:extLst>
            <c:ext xmlns:c16="http://schemas.microsoft.com/office/drawing/2014/chart" uri="{C3380CC4-5D6E-409C-BE32-E72D297353CC}">
              <c16:uniqueId val="{00000003-5C97-45B2-90B0-F2BCDAE31CF7}"/>
            </c:ext>
          </c:extLst>
        </c:ser>
        <c:dLbls>
          <c:showLegendKey val="0"/>
          <c:showVal val="0"/>
          <c:showCatName val="0"/>
          <c:showSerName val="0"/>
          <c:showPercent val="0"/>
          <c:showBubbleSize val="0"/>
        </c:dLbls>
        <c:smooth val="0"/>
        <c:axId val="1097918104"/>
        <c:axId val="1097918432"/>
      </c:lineChart>
      <c:dateAx>
        <c:axId val="1097918104"/>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97918432"/>
        <c:crosses val="autoZero"/>
        <c:auto val="1"/>
        <c:lblOffset val="100"/>
        <c:baseTimeUnit val="days"/>
      </c:dateAx>
      <c:valAx>
        <c:axId val="1097918432"/>
        <c:scaling>
          <c:orientation val="minMax"/>
          <c:min val="800"/>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97918104"/>
        <c:crosses val="autoZero"/>
        <c:crossBetween val="between"/>
      </c:valAx>
      <c:spPr>
        <a:noFill/>
        <a:ln>
          <a:noFill/>
        </a:ln>
        <a:effectLst/>
      </c:spPr>
    </c:plotArea>
    <c:legend>
      <c:legendPos val="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微软雅黑" panose="020B0503020204020204" pitchFamily="34" charset="-122"/>
                <a:ea typeface="微软雅黑" panose="020B0503020204020204" pitchFamily="34" charset="-122"/>
                <a:cs typeface="+mn-cs"/>
              </a:defRPr>
            </a:pPr>
            <a:r>
              <a:rPr lang="en-US" altLang="zh-CN" sz="1400">
                <a:solidFill>
                  <a:sysClr val="windowText" lastClr="000000"/>
                </a:solidFill>
                <a:latin typeface="微软雅黑" panose="020B0503020204020204" pitchFamily="34" charset="-122"/>
                <a:ea typeface="微软雅黑" panose="020B0503020204020204" pitchFamily="34" charset="-122"/>
              </a:rPr>
              <a:t>2017.4-2018.3</a:t>
            </a:r>
            <a:r>
              <a:rPr lang="zh-CN" altLang="en-US" sz="1400">
                <a:solidFill>
                  <a:sysClr val="windowText" lastClr="000000"/>
                </a:solidFill>
                <a:latin typeface="微软雅黑" panose="020B0503020204020204" pitchFamily="34" charset="-122"/>
                <a:ea typeface="微软雅黑" panose="020B0503020204020204" pitchFamily="34" charset="-122"/>
              </a:rPr>
              <a:t>新三板成交量分类统计</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9.0079378375575392E-2"/>
          <c:y val="0.15663460488592923"/>
          <c:w val="0.81984124324884922"/>
          <c:h val="0.68125641324913921"/>
        </c:manualLayout>
      </c:layout>
      <c:barChart>
        <c:barDir val="col"/>
        <c:grouping val="clustered"/>
        <c:varyColors val="0"/>
        <c:ser>
          <c:idx val="0"/>
          <c:order val="0"/>
          <c:tx>
            <c:strRef>
              <c:f>新三板成交量月度统计!$B$10</c:f>
              <c:strCache>
                <c:ptCount val="1"/>
                <c:pt idx="0">
                  <c:v>做市成交量</c:v>
                </c:pt>
              </c:strCache>
            </c:strRef>
          </c:tx>
          <c:spPr>
            <a:solidFill>
              <a:srgbClr val="00B0F0"/>
            </a:solidFill>
            <a:ln>
              <a:noFill/>
            </a:ln>
            <a:effectLst/>
          </c:spPr>
          <c:invertIfNegative val="0"/>
          <c:cat>
            <c:numRef>
              <c:f>新三板成交量月度统计!$A$11:$A$22</c:f>
              <c:numCache>
                <c:formatCode>yyyy/m</c:formatCode>
                <c:ptCount val="12"/>
                <c:pt idx="0">
                  <c:v>43160</c:v>
                </c:pt>
                <c:pt idx="1">
                  <c:v>43133</c:v>
                </c:pt>
                <c:pt idx="2">
                  <c:v>43131</c:v>
                </c:pt>
                <c:pt idx="3">
                  <c:v>43070</c:v>
                </c:pt>
                <c:pt idx="4">
                  <c:v>43040</c:v>
                </c:pt>
                <c:pt idx="5">
                  <c:v>43009</c:v>
                </c:pt>
                <c:pt idx="6">
                  <c:v>42979</c:v>
                </c:pt>
                <c:pt idx="7">
                  <c:v>42948</c:v>
                </c:pt>
                <c:pt idx="8">
                  <c:v>42917</c:v>
                </c:pt>
                <c:pt idx="9">
                  <c:v>42887</c:v>
                </c:pt>
                <c:pt idx="10">
                  <c:v>42856</c:v>
                </c:pt>
                <c:pt idx="11">
                  <c:v>42826</c:v>
                </c:pt>
              </c:numCache>
            </c:numRef>
          </c:cat>
          <c:val>
            <c:numRef>
              <c:f>新三板成交量月度统计!$B$11:$B$22</c:f>
              <c:numCache>
                <c:formatCode>###,###,###,##0.00</c:formatCode>
                <c:ptCount val="12"/>
                <c:pt idx="0">
                  <c:v>6.0941000000000001</c:v>
                </c:pt>
                <c:pt idx="1">
                  <c:v>4.83</c:v>
                </c:pt>
                <c:pt idx="2">
                  <c:v>6.9054000000000002</c:v>
                </c:pt>
                <c:pt idx="3">
                  <c:v>10.304500000000001</c:v>
                </c:pt>
                <c:pt idx="4">
                  <c:v>10.0709</c:v>
                </c:pt>
                <c:pt idx="5">
                  <c:v>8.2660216299999991</c:v>
                </c:pt>
                <c:pt idx="6">
                  <c:v>10.010931149999999</c:v>
                </c:pt>
                <c:pt idx="7">
                  <c:v>11.22583416</c:v>
                </c:pt>
                <c:pt idx="8">
                  <c:v>9.9707214300000011</c:v>
                </c:pt>
                <c:pt idx="9">
                  <c:v>13.651419039999999</c:v>
                </c:pt>
                <c:pt idx="10">
                  <c:v>12.667949999999999</c:v>
                </c:pt>
                <c:pt idx="11">
                  <c:v>13.93687869</c:v>
                </c:pt>
              </c:numCache>
            </c:numRef>
          </c:val>
          <c:extLst>
            <c:ext xmlns:c16="http://schemas.microsoft.com/office/drawing/2014/chart" uri="{C3380CC4-5D6E-409C-BE32-E72D297353CC}">
              <c16:uniqueId val="{00000000-F8B3-45C2-A914-474E9D0729A7}"/>
            </c:ext>
          </c:extLst>
        </c:ser>
        <c:ser>
          <c:idx val="1"/>
          <c:order val="1"/>
          <c:tx>
            <c:strRef>
              <c:f>新三板成交量月度统计!$C$10</c:f>
              <c:strCache>
                <c:ptCount val="1"/>
                <c:pt idx="0">
                  <c:v>竞价成交量</c:v>
                </c:pt>
              </c:strCache>
            </c:strRef>
          </c:tx>
          <c:spPr>
            <a:solidFill>
              <a:srgbClr val="FFC000"/>
            </a:solidFill>
            <a:ln>
              <a:noFill/>
            </a:ln>
            <a:effectLst/>
          </c:spPr>
          <c:invertIfNegative val="0"/>
          <c:cat>
            <c:numRef>
              <c:f>新三板成交量月度统计!$A$11:$A$22</c:f>
              <c:numCache>
                <c:formatCode>yyyy/m</c:formatCode>
                <c:ptCount val="12"/>
                <c:pt idx="0">
                  <c:v>43160</c:v>
                </c:pt>
                <c:pt idx="1">
                  <c:v>43133</c:v>
                </c:pt>
                <c:pt idx="2">
                  <c:v>43131</c:v>
                </c:pt>
                <c:pt idx="3">
                  <c:v>43070</c:v>
                </c:pt>
                <c:pt idx="4">
                  <c:v>43040</c:v>
                </c:pt>
                <c:pt idx="5">
                  <c:v>43009</c:v>
                </c:pt>
                <c:pt idx="6">
                  <c:v>42979</c:v>
                </c:pt>
                <c:pt idx="7">
                  <c:v>42948</c:v>
                </c:pt>
                <c:pt idx="8">
                  <c:v>42917</c:v>
                </c:pt>
                <c:pt idx="9">
                  <c:v>42887</c:v>
                </c:pt>
                <c:pt idx="10">
                  <c:v>42856</c:v>
                </c:pt>
                <c:pt idx="11">
                  <c:v>42826</c:v>
                </c:pt>
              </c:numCache>
            </c:numRef>
          </c:cat>
          <c:val>
            <c:numRef>
              <c:f>新三板成交量月度统计!$C$11:$C$22</c:f>
              <c:numCache>
                <c:formatCode>###,###,###,##0.00</c:formatCode>
                <c:ptCount val="12"/>
                <c:pt idx="0">
                  <c:v>1.3362000000000001</c:v>
                </c:pt>
                <c:pt idx="1">
                  <c:v>5.92</c:v>
                </c:pt>
                <c:pt idx="2">
                  <c:v>16.973800000000001</c:v>
                </c:pt>
                <c:pt idx="3">
                  <c:v>35.481000000000002</c:v>
                </c:pt>
                <c:pt idx="4">
                  <c:v>27.4285</c:v>
                </c:pt>
                <c:pt idx="5">
                  <c:v>17.222025419999998</c:v>
                </c:pt>
                <c:pt idx="6">
                  <c:v>21.410780989999999</c:v>
                </c:pt>
                <c:pt idx="7">
                  <c:v>19.108804660000001</c:v>
                </c:pt>
                <c:pt idx="8">
                  <c:v>22.914393759999999</c:v>
                </c:pt>
                <c:pt idx="9">
                  <c:v>28.715537879999999</c:v>
                </c:pt>
                <c:pt idx="10">
                  <c:v>22.524661509999998</c:v>
                </c:pt>
                <c:pt idx="11">
                  <c:v>22.071046549999998</c:v>
                </c:pt>
              </c:numCache>
            </c:numRef>
          </c:val>
          <c:extLst>
            <c:ext xmlns:c16="http://schemas.microsoft.com/office/drawing/2014/chart" uri="{C3380CC4-5D6E-409C-BE32-E72D297353CC}">
              <c16:uniqueId val="{00000001-F8B3-45C2-A914-474E9D0729A7}"/>
            </c:ext>
          </c:extLst>
        </c:ser>
        <c:dLbls>
          <c:showLegendKey val="0"/>
          <c:showVal val="0"/>
          <c:showCatName val="0"/>
          <c:showSerName val="0"/>
          <c:showPercent val="0"/>
          <c:showBubbleSize val="0"/>
        </c:dLbls>
        <c:gapWidth val="219"/>
        <c:overlap val="-27"/>
        <c:axId val="1232542352"/>
        <c:axId val="1232541040"/>
      </c:barChart>
      <c:lineChart>
        <c:grouping val="standard"/>
        <c:varyColors val="0"/>
        <c:ser>
          <c:idx val="2"/>
          <c:order val="2"/>
          <c:tx>
            <c:strRef>
              <c:f>新三板成交量月度统计!$D$10</c:f>
              <c:strCache>
                <c:ptCount val="1"/>
                <c:pt idx="0">
                  <c:v>创新成交量</c:v>
                </c:pt>
              </c:strCache>
            </c:strRef>
          </c:tx>
          <c:spPr>
            <a:ln w="22225" cap="rnd">
              <a:solidFill>
                <a:srgbClr val="00B050"/>
              </a:solidFill>
              <a:round/>
            </a:ln>
            <a:effectLst/>
          </c:spPr>
          <c:marker>
            <c:symbol val="none"/>
          </c:marker>
          <c:dLbls>
            <c:dLbl>
              <c:idx val="8"/>
              <c:layout>
                <c:manualLayout>
                  <c:x val="-3.64741641337386E-2"/>
                  <c:y val="-2.90481992508717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B3-45C2-A914-474E9D0729A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mn-lt"/>
                    <a:ea typeface="+mn-ea"/>
                    <a:cs typeface="+mn-cs"/>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新三板成交量月度统计!$A$11:$A$22</c:f>
              <c:numCache>
                <c:formatCode>yyyy/m</c:formatCode>
                <c:ptCount val="12"/>
                <c:pt idx="0">
                  <c:v>43160</c:v>
                </c:pt>
                <c:pt idx="1">
                  <c:v>43133</c:v>
                </c:pt>
                <c:pt idx="2">
                  <c:v>43131</c:v>
                </c:pt>
                <c:pt idx="3">
                  <c:v>43070</c:v>
                </c:pt>
                <c:pt idx="4">
                  <c:v>43040</c:v>
                </c:pt>
                <c:pt idx="5">
                  <c:v>43009</c:v>
                </c:pt>
                <c:pt idx="6">
                  <c:v>42979</c:v>
                </c:pt>
                <c:pt idx="7">
                  <c:v>42948</c:v>
                </c:pt>
                <c:pt idx="8">
                  <c:v>42917</c:v>
                </c:pt>
                <c:pt idx="9">
                  <c:v>42887</c:v>
                </c:pt>
                <c:pt idx="10">
                  <c:v>42856</c:v>
                </c:pt>
                <c:pt idx="11">
                  <c:v>42826</c:v>
                </c:pt>
              </c:numCache>
            </c:numRef>
          </c:cat>
          <c:val>
            <c:numRef>
              <c:f>新三板成交量月度统计!$D$11:$D$22</c:f>
              <c:numCache>
                <c:formatCode>###,###,###,##0.00</c:formatCode>
                <c:ptCount val="12"/>
                <c:pt idx="0">
                  <c:v>4.1985000000000001</c:v>
                </c:pt>
                <c:pt idx="1">
                  <c:v>3.97</c:v>
                </c:pt>
                <c:pt idx="2">
                  <c:v>9.1944999999999997</c:v>
                </c:pt>
                <c:pt idx="3">
                  <c:v>14.0077</c:v>
                </c:pt>
                <c:pt idx="4">
                  <c:v>14.4686</c:v>
                </c:pt>
                <c:pt idx="5">
                  <c:v>9.7000541500000015</c:v>
                </c:pt>
                <c:pt idx="6">
                  <c:v>12.86516177</c:v>
                </c:pt>
                <c:pt idx="7">
                  <c:v>11.675226420000001</c:v>
                </c:pt>
                <c:pt idx="8">
                  <c:v>11.418108160000001</c:v>
                </c:pt>
                <c:pt idx="9">
                  <c:v>14.968902530000001</c:v>
                </c:pt>
                <c:pt idx="10">
                  <c:v>14.057385939999998</c:v>
                </c:pt>
                <c:pt idx="11">
                  <c:v>15.108216570000002</c:v>
                </c:pt>
              </c:numCache>
            </c:numRef>
          </c:val>
          <c:smooth val="0"/>
          <c:extLst>
            <c:ext xmlns:c16="http://schemas.microsoft.com/office/drawing/2014/chart" uri="{C3380CC4-5D6E-409C-BE32-E72D297353CC}">
              <c16:uniqueId val="{00000003-F8B3-45C2-A914-474E9D0729A7}"/>
            </c:ext>
          </c:extLst>
        </c:ser>
        <c:ser>
          <c:idx val="3"/>
          <c:order val="3"/>
          <c:tx>
            <c:strRef>
              <c:f>新三板成交量月度统计!$E$10</c:f>
              <c:strCache>
                <c:ptCount val="1"/>
                <c:pt idx="0">
                  <c:v>基础成交量</c:v>
                </c:pt>
              </c:strCache>
            </c:strRef>
          </c:tx>
          <c:spPr>
            <a:ln w="22225"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Arial" panose="020B0604020202020204" pitchFamily="34" charset="0"/>
                    <a:ea typeface="+mn-ea"/>
                    <a:cs typeface="Arial" panose="020B0604020202020204" pitchFamily="34" charset="0"/>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新三板成交量月度统计!$A$11:$A$22</c:f>
              <c:numCache>
                <c:formatCode>yyyy/m</c:formatCode>
                <c:ptCount val="12"/>
                <c:pt idx="0">
                  <c:v>43160</c:v>
                </c:pt>
                <c:pt idx="1">
                  <c:v>43133</c:v>
                </c:pt>
                <c:pt idx="2">
                  <c:v>43131</c:v>
                </c:pt>
                <c:pt idx="3">
                  <c:v>43070</c:v>
                </c:pt>
                <c:pt idx="4">
                  <c:v>43040</c:v>
                </c:pt>
                <c:pt idx="5">
                  <c:v>43009</c:v>
                </c:pt>
                <c:pt idx="6">
                  <c:v>42979</c:v>
                </c:pt>
                <c:pt idx="7">
                  <c:v>42948</c:v>
                </c:pt>
                <c:pt idx="8">
                  <c:v>42917</c:v>
                </c:pt>
                <c:pt idx="9">
                  <c:v>42887</c:v>
                </c:pt>
                <c:pt idx="10">
                  <c:v>42856</c:v>
                </c:pt>
                <c:pt idx="11">
                  <c:v>42826</c:v>
                </c:pt>
              </c:numCache>
            </c:numRef>
          </c:cat>
          <c:val>
            <c:numRef>
              <c:f>新三板成交量月度统计!$E$11:$E$22</c:f>
              <c:numCache>
                <c:formatCode>###,###,###,##0.00</c:formatCode>
                <c:ptCount val="12"/>
                <c:pt idx="0">
                  <c:v>3.2317999999999998</c:v>
                </c:pt>
                <c:pt idx="1">
                  <c:v>1.95</c:v>
                </c:pt>
                <c:pt idx="2">
                  <c:v>14.684699999999999</c:v>
                </c:pt>
                <c:pt idx="3">
                  <c:v>31.777799999999999</c:v>
                </c:pt>
                <c:pt idx="4">
                  <c:v>23.030899999999999</c:v>
                </c:pt>
                <c:pt idx="5">
                  <c:v>15.787992900000001</c:v>
                </c:pt>
                <c:pt idx="6">
                  <c:v>18.55655037</c:v>
                </c:pt>
                <c:pt idx="7">
                  <c:v>18.659412400000001</c:v>
                </c:pt>
                <c:pt idx="8">
                  <c:v>21.467007029999998</c:v>
                </c:pt>
                <c:pt idx="9">
                  <c:v>27.398054389999999</c:v>
                </c:pt>
                <c:pt idx="10">
                  <c:v>21.135225569999999</c:v>
                </c:pt>
                <c:pt idx="11">
                  <c:v>20.899708670000003</c:v>
                </c:pt>
              </c:numCache>
            </c:numRef>
          </c:val>
          <c:smooth val="0"/>
          <c:extLst>
            <c:ext xmlns:c16="http://schemas.microsoft.com/office/drawing/2014/chart" uri="{C3380CC4-5D6E-409C-BE32-E72D297353CC}">
              <c16:uniqueId val="{00000004-F8B3-45C2-A914-474E9D0729A7}"/>
            </c:ext>
          </c:extLst>
        </c:ser>
        <c:dLbls>
          <c:showLegendKey val="0"/>
          <c:showVal val="0"/>
          <c:showCatName val="0"/>
          <c:showSerName val="0"/>
          <c:showPercent val="0"/>
          <c:showBubbleSize val="0"/>
        </c:dLbls>
        <c:marker val="1"/>
        <c:smooth val="0"/>
        <c:axId val="1230052632"/>
        <c:axId val="1230691808"/>
      </c:lineChart>
      <c:dateAx>
        <c:axId val="1232542352"/>
        <c:scaling>
          <c:orientation val="minMax"/>
        </c:scaling>
        <c:delete val="0"/>
        <c:axPos val="b"/>
        <c:numFmt formatCode="yyyy/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32541040"/>
        <c:crosses val="autoZero"/>
        <c:auto val="1"/>
        <c:lblOffset val="100"/>
        <c:baseTimeUnit val="months"/>
      </c:dateAx>
      <c:valAx>
        <c:axId val="1232541040"/>
        <c:scaling>
          <c:orientation val="minMax"/>
          <c:max val="60"/>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32542352"/>
        <c:crosses val="autoZero"/>
        <c:crossBetween val="between"/>
      </c:valAx>
      <c:valAx>
        <c:axId val="1230691808"/>
        <c:scaling>
          <c:orientation val="minMax"/>
          <c:max val="40"/>
          <c:min val="-50"/>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30052632"/>
        <c:crosses val="max"/>
        <c:crossBetween val="between"/>
      </c:valAx>
      <c:dateAx>
        <c:axId val="1230052632"/>
        <c:scaling>
          <c:orientation val="minMax"/>
        </c:scaling>
        <c:delete val="1"/>
        <c:axPos val="b"/>
        <c:numFmt formatCode="yyyy/m" sourceLinked="1"/>
        <c:majorTickMark val="out"/>
        <c:minorTickMark val="none"/>
        <c:tickLblPos val="nextTo"/>
        <c:crossAx val="1230691808"/>
        <c:crosses val="autoZero"/>
        <c:auto val="1"/>
        <c:lblOffset val="100"/>
        <c:baseTimeUnit val="days"/>
        <c:majorUnit val="1"/>
        <c:minorUnit val="1"/>
      </c:dateAx>
      <c:spPr>
        <a:noFill/>
        <a:ln>
          <a:noFill/>
        </a:ln>
        <a:effectLst/>
      </c:spPr>
    </c:plotArea>
    <c:legend>
      <c:legendPos val="tr"/>
      <c:layout>
        <c:manualLayout>
          <c:xMode val="edge"/>
          <c:yMode val="edge"/>
          <c:x val="7.5987841945288764E-2"/>
          <c:y val="7.356320773815437E-5"/>
          <c:w val="0.18642350557244175"/>
          <c:h val="0.20046147880003928"/>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1DF3E94-B1DE-4DB0-B817-89FF325CCA67}" type="datetimeFigureOut">
              <a:rPr lang="zh-CN" altLang="en-US" smtClean="0"/>
              <a:t>2018/4/10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1509047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1DF3E94-B1DE-4DB0-B817-89FF325CCA67}" type="datetimeFigureOut">
              <a:rPr lang="zh-CN" altLang="en-US" smtClean="0"/>
              <a:t>2018/4/10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416744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1DF3E94-B1DE-4DB0-B817-89FF325CCA67}" type="datetimeFigureOut">
              <a:rPr lang="zh-CN" altLang="en-US" smtClean="0"/>
              <a:t>2018/4/10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1729456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Tree>
    <p:extLst>
      <p:ext uri="{BB962C8B-B14F-4D97-AF65-F5344CB8AC3E}">
        <p14:creationId xmlns:p14="http://schemas.microsoft.com/office/powerpoint/2010/main" val="8041983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56475301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0"/>
            <a:ext cx="7886700" cy="2852737"/>
          </a:xfrm>
          <a:prstGeom prst="rect">
            <a:avLst/>
          </a:prstGeo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5"/>
            <a:ext cx="7886700" cy="1500187"/>
          </a:xfrm>
          <a:prstGeom prst="rect">
            <a:avLst/>
          </a:prstGeo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noProof="1"/>
              <a:t>单击此处编辑母版文本样式</a:t>
            </a:r>
          </a:p>
        </p:txBody>
      </p:sp>
    </p:spTree>
    <p:extLst>
      <p:ext uri="{BB962C8B-B14F-4D97-AF65-F5344CB8AC3E}">
        <p14:creationId xmlns:p14="http://schemas.microsoft.com/office/powerpoint/2010/main" val="375554294"/>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628650" y="1825625"/>
            <a:ext cx="386715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825625"/>
            <a:ext cx="386715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34948831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7"/>
            <a:ext cx="7886700" cy="1325563"/>
          </a:xfrm>
          <a:prstGeom prst="rect">
            <a:avLst/>
          </a:prstGeom>
        </p:spPr>
        <p:txBody>
          <a:bodyPr/>
          <a:lstStyle/>
          <a:p>
            <a:r>
              <a:rPr lang="zh-CN" altLang="en-US" noProof="1"/>
              <a:t>单击此处编辑母版标题样式</a:t>
            </a:r>
          </a:p>
        </p:txBody>
      </p:sp>
      <p:sp>
        <p:nvSpPr>
          <p:cNvPr id="3" name="文本占位符 2"/>
          <p:cNvSpPr>
            <a:spLocks noGrp="1"/>
          </p:cNvSpPr>
          <p:nvPr>
            <p:ph type="body" idx="1"/>
          </p:nvPr>
        </p:nvSpPr>
        <p:spPr>
          <a:xfrm>
            <a:off x="630239" y="1681163"/>
            <a:ext cx="386873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4" name="内容占位符 3"/>
          <p:cNvSpPr>
            <a:spLocks noGrp="1"/>
          </p:cNvSpPr>
          <p:nvPr>
            <p:ph sz="half" idx="2"/>
          </p:nvPr>
        </p:nvSpPr>
        <p:spPr>
          <a:xfrm>
            <a:off x="630239" y="2505075"/>
            <a:ext cx="3868737"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067042351"/>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Tree>
    <p:extLst>
      <p:ext uri="{BB962C8B-B14F-4D97-AF65-F5344CB8AC3E}">
        <p14:creationId xmlns:p14="http://schemas.microsoft.com/office/powerpoint/2010/main" val="3783863086"/>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434008"/>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a:prstGeom prst="rect">
            <a:avLst/>
          </a:prstGeo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788" y="987427"/>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30239" y="2057400"/>
            <a:ext cx="2949575"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Tree>
    <p:extLst>
      <p:ext uri="{BB962C8B-B14F-4D97-AF65-F5344CB8AC3E}">
        <p14:creationId xmlns:p14="http://schemas.microsoft.com/office/powerpoint/2010/main" val="39914790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1DF3E94-B1DE-4DB0-B817-89FF325CCA67}" type="datetimeFigureOut">
              <a:rPr lang="zh-CN" altLang="en-US" smtClean="0"/>
              <a:t>2018/4/10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824109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a:prstGeom prst="rect">
            <a:avLst/>
          </a:prstGeo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788" y="987427"/>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30239" y="2057400"/>
            <a:ext cx="2949575"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Tree>
    <p:extLst>
      <p:ext uri="{BB962C8B-B14F-4D97-AF65-F5344CB8AC3E}">
        <p14:creationId xmlns:p14="http://schemas.microsoft.com/office/powerpoint/2010/main" val="3748594732"/>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79184637"/>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28651" y="365125"/>
            <a:ext cx="5762625"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751286849"/>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Tree>
    <p:extLst>
      <p:ext uri="{BB962C8B-B14F-4D97-AF65-F5344CB8AC3E}">
        <p14:creationId xmlns:p14="http://schemas.microsoft.com/office/powerpoint/2010/main" val="114054110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056535498"/>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0"/>
            <a:ext cx="7886700" cy="2852737"/>
          </a:xfrm>
          <a:prstGeom prst="rect">
            <a:avLst/>
          </a:prstGeo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5"/>
            <a:ext cx="7886700" cy="1500187"/>
          </a:xfrm>
          <a:prstGeom prst="rect">
            <a:avLst/>
          </a:prstGeo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noProof="1"/>
              <a:t>单击此处编辑母版文本样式</a:t>
            </a:r>
          </a:p>
        </p:txBody>
      </p:sp>
    </p:spTree>
    <p:extLst>
      <p:ext uri="{BB962C8B-B14F-4D97-AF65-F5344CB8AC3E}">
        <p14:creationId xmlns:p14="http://schemas.microsoft.com/office/powerpoint/2010/main" val="1567603617"/>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628650" y="1825625"/>
            <a:ext cx="386715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825625"/>
            <a:ext cx="386715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98795374"/>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7"/>
            <a:ext cx="7886700" cy="1325563"/>
          </a:xfrm>
          <a:prstGeom prst="rect">
            <a:avLst/>
          </a:prstGeom>
        </p:spPr>
        <p:txBody>
          <a:bodyPr/>
          <a:lstStyle/>
          <a:p>
            <a:r>
              <a:rPr lang="zh-CN" altLang="en-US" noProof="1"/>
              <a:t>单击此处编辑母版标题样式</a:t>
            </a:r>
          </a:p>
        </p:txBody>
      </p:sp>
      <p:sp>
        <p:nvSpPr>
          <p:cNvPr id="3" name="文本占位符 2"/>
          <p:cNvSpPr>
            <a:spLocks noGrp="1"/>
          </p:cNvSpPr>
          <p:nvPr>
            <p:ph type="body" idx="1"/>
          </p:nvPr>
        </p:nvSpPr>
        <p:spPr>
          <a:xfrm>
            <a:off x="630239" y="1681163"/>
            <a:ext cx="386873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4" name="内容占位符 3"/>
          <p:cNvSpPr>
            <a:spLocks noGrp="1"/>
          </p:cNvSpPr>
          <p:nvPr>
            <p:ph sz="half" idx="2"/>
          </p:nvPr>
        </p:nvSpPr>
        <p:spPr>
          <a:xfrm>
            <a:off x="630239" y="2505075"/>
            <a:ext cx="3868737"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784724863"/>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Tree>
    <p:extLst>
      <p:ext uri="{BB962C8B-B14F-4D97-AF65-F5344CB8AC3E}">
        <p14:creationId xmlns:p14="http://schemas.microsoft.com/office/powerpoint/2010/main" val="2846848327"/>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80904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11DF3E94-B1DE-4DB0-B817-89FF325CCA67}" type="datetimeFigureOut">
              <a:rPr lang="zh-CN" altLang="en-US" smtClean="0"/>
              <a:t>2018/4/10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605788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a:prstGeom prst="rect">
            <a:avLst/>
          </a:prstGeo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788" y="987427"/>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30239" y="2057400"/>
            <a:ext cx="2949575"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Tree>
    <p:extLst>
      <p:ext uri="{BB962C8B-B14F-4D97-AF65-F5344CB8AC3E}">
        <p14:creationId xmlns:p14="http://schemas.microsoft.com/office/powerpoint/2010/main" val="1100573813"/>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a:prstGeom prst="rect">
            <a:avLst/>
          </a:prstGeo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788" y="987427"/>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30239" y="2057400"/>
            <a:ext cx="2949575"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Tree>
    <p:extLst>
      <p:ext uri="{BB962C8B-B14F-4D97-AF65-F5344CB8AC3E}">
        <p14:creationId xmlns:p14="http://schemas.microsoft.com/office/powerpoint/2010/main" val="3659356164"/>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25012875"/>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28651" y="365125"/>
            <a:ext cx="5762625"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060224404"/>
      </p:ext>
    </p:extLst>
  </p:cSld>
  <p:clrMapOvr>
    <a:masterClrMapping/>
  </p:clrMapOvr>
  <p:transition>
    <p:wipe dir="r"/>
  </p:transition>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325563"/>
          </a:xfrm>
          <a:prstGeom prst="rect">
            <a:avLst/>
          </a:prstGeom>
        </p:spPr>
        <p:txBody>
          <a:bodyPr/>
          <a:lstStyle/>
          <a:p>
            <a:r>
              <a:rPr lang="zh-CN" altLang="en-US" noProof="1"/>
              <a:t>单击此处编辑母版标题样式</a:t>
            </a:r>
          </a:p>
        </p:txBody>
      </p:sp>
      <p:sp>
        <p:nvSpPr>
          <p:cNvPr id="3" name="表格占位符 2"/>
          <p:cNvSpPr>
            <a:spLocks noGrp="1"/>
          </p:cNvSpPr>
          <p:nvPr>
            <p:ph type="tbl" idx="1"/>
          </p:nvPr>
        </p:nvSpPr>
        <p:spPr>
          <a:xfrm>
            <a:off x="628650" y="1825625"/>
            <a:ext cx="7886700" cy="4351338"/>
          </a:xfrm>
          <a:prstGeom prst="rect">
            <a:avLst/>
          </a:prstGeom>
        </p:spPr>
        <p:txBody>
          <a:bodyPr/>
          <a:lstStyle/>
          <a:p>
            <a:pPr lvl="0"/>
            <a:endParaRPr lang="zh-CN" altLang="en-US" noProof="0"/>
          </a:p>
        </p:txBody>
      </p:sp>
    </p:spTree>
    <p:extLst>
      <p:ext uri="{BB962C8B-B14F-4D97-AF65-F5344CB8AC3E}">
        <p14:creationId xmlns:p14="http://schemas.microsoft.com/office/powerpoint/2010/main" val="129622351"/>
      </p:ext>
    </p:extLst>
  </p:cSld>
  <p:clrMapOvr>
    <a:masterClrMapping/>
  </p:clrMapOvr>
  <p:transition>
    <p:wipe dir="r"/>
  </p:transition>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02A13C-92B8-4B19-AAF1-9CADDA403FD0}"/>
              </a:ext>
            </a:extLst>
          </p:cNvPr>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D55EC114-B401-4B96-94BD-51541CDFCF6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4281CF9-4774-4977-B940-25EAA471DBC3}"/>
              </a:ext>
            </a:extLst>
          </p:cNvPr>
          <p:cNvSpPr>
            <a:spLocks noGrp="1"/>
          </p:cNvSpPr>
          <p:nvPr>
            <p:ph type="dt" sz="half" idx="10"/>
          </p:nvPr>
        </p:nvSpPr>
        <p:spPr/>
        <p:txBody>
          <a:bodyPr/>
          <a:lstStyle/>
          <a:p>
            <a:fld id="{11DF3E94-B1DE-4DB0-B817-89FF325CCA67}" type="datetimeFigureOut">
              <a:rPr lang="zh-CN" altLang="en-US" smtClean="0"/>
              <a:t>2018/4/10</a:t>
            </a:fld>
            <a:endParaRPr lang="zh-CN" altLang="en-US"/>
          </a:p>
        </p:txBody>
      </p:sp>
      <p:sp>
        <p:nvSpPr>
          <p:cNvPr id="5" name="页脚占位符 4">
            <a:extLst>
              <a:ext uri="{FF2B5EF4-FFF2-40B4-BE49-F238E27FC236}">
                <a16:creationId xmlns:a16="http://schemas.microsoft.com/office/drawing/2014/main" id="{42EF24F3-250C-4116-A3D7-D58D3C6802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C6EA8C1-4F04-4252-AE4C-07D5F2578A5E}"/>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2493536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D58C5B-B0E8-4070-9DE1-E1D2259CE94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1BE746-7DC8-4802-972D-D2805D1A8CC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8E32592-5194-49FE-9898-FBEF0F94594F}"/>
              </a:ext>
            </a:extLst>
          </p:cNvPr>
          <p:cNvSpPr>
            <a:spLocks noGrp="1"/>
          </p:cNvSpPr>
          <p:nvPr>
            <p:ph type="dt" sz="half" idx="10"/>
          </p:nvPr>
        </p:nvSpPr>
        <p:spPr/>
        <p:txBody>
          <a:bodyPr/>
          <a:lstStyle/>
          <a:p>
            <a:fld id="{11DF3E94-B1DE-4DB0-B817-89FF325CCA67}" type="datetimeFigureOut">
              <a:rPr lang="zh-CN" altLang="en-US" smtClean="0"/>
              <a:t>2018/4/10</a:t>
            </a:fld>
            <a:endParaRPr lang="zh-CN" altLang="en-US"/>
          </a:p>
        </p:txBody>
      </p:sp>
      <p:sp>
        <p:nvSpPr>
          <p:cNvPr id="5" name="页脚占位符 4">
            <a:extLst>
              <a:ext uri="{FF2B5EF4-FFF2-40B4-BE49-F238E27FC236}">
                <a16:creationId xmlns:a16="http://schemas.microsoft.com/office/drawing/2014/main" id="{54B66476-D248-4877-A193-C56728D8C6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2CEDC65-6D3C-4746-A19E-C5A28DE542C6}"/>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896181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9618EF-4683-4794-80BE-50F32A3E0FD6}"/>
              </a:ext>
            </a:extLst>
          </p:cNvPr>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A84483A3-B48B-4748-98A6-7FA4FE6D2A4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68F173E-218E-41EE-B69B-3A179BD17106}"/>
              </a:ext>
            </a:extLst>
          </p:cNvPr>
          <p:cNvSpPr>
            <a:spLocks noGrp="1"/>
          </p:cNvSpPr>
          <p:nvPr>
            <p:ph type="dt" sz="half" idx="10"/>
          </p:nvPr>
        </p:nvSpPr>
        <p:spPr/>
        <p:txBody>
          <a:bodyPr/>
          <a:lstStyle/>
          <a:p>
            <a:fld id="{11DF3E94-B1DE-4DB0-B817-89FF325CCA67}" type="datetimeFigureOut">
              <a:rPr lang="zh-CN" altLang="en-US" smtClean="0"/>
              <a:t>2018/4/10</a:t>
            </a:fld>
            <a:endParaRPr lang="zh-CN" altLang="en-US"/>
          </a:p>
        </p:txBody>
      </p:sp>
      <p:sp>
        <p:nvSpPr>
          <p:cNvPr id="5" name="页脚占位符 4">
            <a:extLst>
              <a:ext uri="{FF2B5EF4-FFF2-40B4-BE49-F238E27FC236}">
                <a16:creationId xmlns:a16="http://schemas.microsoft.com/office/drawing/2014/main" id="{A7B776E4-2EC6-4E8F-B897-A770CC9B0AA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5D01EBF-A072-49DC-AF5E-8375B5DAECC8}"/>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41727985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17C392-791D-4E1A-873B-3D03D395613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22C5A9-C3B7-4695-82D3-53FCC99A2B13}"/>
              </a:ext>
            </a:extLst>
          </p:cNvPr>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201A269-F63F-4367-88FF-9912609AC190}"/>
              </a:ext>
            </a:extLst>
          </p:cNvPr>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C7127075-A73C-4C67-BC46-2882F004D2C1}"/>
              </a:ext>
            </a:extLst>
          </p:cNvPr>
          <p:cNvSpPr>
            <a:spLocks noGrp="1"/>
          </p:cNvSpPr>
          <p:nvPr>
            <p:ph type="dt" sz="half" idx="10"/>
          </p:nvPr>
        </p:nvSpPr>
        <p:spPr/>
        <p:txBody>
          <a:bodyPr/>
          <a:lstStyle/>
          <a:p>
            <a:fld id="{11DF3E94-B1DE-4DB0-B817-89FF325CCA67}" type="datetimeFigureOut">
              <a:rPr lang="zh-CN" altLang="en-US" smtClean="0"/>
              <a:t>2018/4/10</a:t>
            </a:fld>
            <a:endParaRPr lang="zh-CN" altLang="en-US"/>
          </a:p>
        </p:txBody>
      </p:sp>
      <p:sp>
        <p:nvSpPr>
          <p:cNvPr id="6" name="页脚占位符 5">
            <a:extLst>
              <a:ext uri="{FF2B5EF4-FFF2-40B4-BE49-F238E27FC236}">
                <a16:creationId xmlns:a16="http://schemas.microsoft.com/office/drawing/2014/main" id="{3D025DA4-7385-4F98-91B1-F0A4D8CF4EC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E7DD259-D745-4D31-A12D-D08BEEF37178}"/>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1379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0BD98F-7FCF-4000-A0C1-48941F6AAC6C}"/>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C0C35E6-09F1-4D46-8CD4-23684CA3172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B8882589-E258-40B2-8A61-C7BC59CBB5CB}"/>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DE7430-5693-4FF6-9FB6-46DD09716AC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5A0469C9-DA25-4389-B603-FC116E5B80F0}"/>
              </a:ext>
            </a:extLst>
          </p:cNvPr>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AF814D3-0752-4917-9735-899113FB9DAB}"/>
              </a:ext>
            </a:extLst>
          </p:cNvPr>
          <p:cNvSpPr>
            <a:spLocks noGrp="1"/>
          </p:cNvSpPr>
          <p:nvPr>
            <p:ph type="dt" sz="half" idx="10"/>
          </p:nvPr>
        </p:nvSpPr>
        <p:spPr/>
        <p:txBody>
          <a:bodyPr/>
          <a:lstStyle/>
          <a:p>
            <a:fld id="{11DF3E94-B1DE-4DB0-B817-89FF325CCA67}" type="datetimeFigureOut">
              <a:rPr lang="zh-CN" altLang="en-US" smtClean="0"/>
              <a:t>2018/4/10</a:t>
            </a:fld>
            <a:endParaRPr lang="zh-CN" altLang="en-US"/>
          </a:p>
        </p:txBody>
      </p:sp>
      <p:sp>
        <p:nvSpPr>
          <p:cNvPr id="8" name="页脚占位符 7">
            <a:extLst>
              <a:ext uri="{FF2B5EF4-FFF2-40B4-BE49-F238E27FC236}">
                <a16:creationId xmlns:a16="http://schemas.microsoft.com/office/drawing/2014/main" id="{4365383A-7AA4-499B-ACB8-93FCB7140DE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8E35A33-1401-49A2-9285-4C9CBEE07A96}"/>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3381947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1DF3E94-B1DE-4DB0-B817-89FF325CCA67}" type="datetimeFigureOut">
              <a:rPr lang="zh-CN" altLang="en-US" smtClean="0"/>
              <a:t>2018/4/10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2934593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DD7E49-52C3-4A5C-9BA0-3627FEFA985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A71563B-E9F0-432F-A577-CE3042B83434}"/>
              </a:ext>
            </a:extLst>
          </p:cNvPr>
          <p:cNvSpPr>
            <a:spLocks noGrp="1"/>
          </p:cNvSpPr>
          <p:nvPr>
            <p:ph type="dt" sz="half" idx="10"/>
          </p:nvPr>
        </p:nvSpPr>
        <p:spPr/>
        <p:txBody>
          <a:bodyPr/>
          <a:lstStyle/>
          <a:p>
            <a:fld id="{11DF3E94-B1DE-4DB0-B817-89FF325CCA67}" type="datetimeFigureOut">
              <a:rPr lang="zh-CN" altLang="en-US" smtClean="0"/>
              <a:t>2018/4/10</a:t>
            </a:fld>
            <a:endParaRPr lang="zh-CN" altLang="en-US"/>
          </a:p>
        </p:txBody>
      </p:sp>
      <p:sp>
        <p:nvSpPr>
          <p:cNvPr id="4" name="页脚占位符 3">
            <a:extLst>
              <a:ext uri="{FF2B5EF4-FFF2-40B4-BE49-F238E27FC236}">
                <a16:creationId xmlns:a16="http://schemas.microsoft.com/office/drawing/2014/main" id="{BDD14A65-7335-414E-A9BD-A5A65EDF545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CDE0605-DA30-4964-8A99-0F3276845B9F}"/>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36108872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6A845A-48B2-4333-BC4D-B3F3AE8F09B6}"/>
              </a:ext>
            </a:extLst>
          </p:cNvPr>
          <p:cNvSpPr>
            <a:spLocks noGrp="1"/>
          </p:cNvSpPr>
          <p:nvPr>
            <p:ph type="dt" sz="half" idx="10"/>
          </p:nvPr>
        </p:nvSpPr>
        <p:spPr/>
        <p:txBody>
          <a:bodyPr/>
          <a:lstStyle/>
          <a:p>
            <a:fld id="{11DF3E94-B1DE-4DB0-B817-89FF325CCA67}" type="datetimeFigureOut">
              <a:rPr lang="zh-CN" altLang="en-US" smtClean="0"/>
              <a:t>2018/4/10</a:t>
            </a:fld>
            <a:endParaRPr lang="zh-CN" altLang="en-US"/>
          </a:p>
        </p:txBody>
      </p:sp>
      <p:sp>
        <p:nvSpPr>
          <p:cNvPr id="3" name="页脚占位符 2">
            <a:extLst>
              <a:ext uri="{FF2B5EF4-FFF2-40B4-BE49-F238E27FC236}">
                <a16:creationId xmlns:a16="http://schemas.microsoft.com/office/drawing/2014/main" id="{B2CA20DD-59C9-40E5-A155-D14D8A47816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0CE1A21-6C25-4098-A4AD-5D3ADA45AE71}"/>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4831328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90740E-E4E5-41A2-85B8-9F277C5BC376}"/>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CFB018A5-58EC-4849-B994-4DD451AA28C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D61978D-1899-4471-86FD-25D80DE1268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45AE3179-C84B-4136-BF94-47E7A1C2331C}"/>
              </a:ext>
            </a:extLst>
          </p:cNvPr>
          <p:cNvSpPr>
            <a:spLocks noGrp="1"/>
          </p:cNvSpPr>
          <p:nvPr>
            <p:ph type="dt" sz="half" idx="10"/>
          </p:nvPr>
        </p:nvSpPr>
        <p:spPr/>
        <p:txBody>
          <a:bodyPr/>
          <a:lstStyle/>
          <a:p>
            <a:fld id="{11DF3E94-B1DE-4DB0-B817-89FF325CCA67}" type="datetimeFigureOut">
              <a:rPr lang="zh-CN" altLang="en-US" smtClean="0"/>
              <a:t>2018/4/10</a:t>
            </a:fld>
            <a:endParaRPr lang="zh-CN" altLang="en-US"/>
          </a:p>
        </p:txBody>
      </p:sp>
      <p:sp>
        <p:nvSpPr>
          <p:cNvPr id="6" name="页脚占位符 5">
            <a:extLst>
              <a:ext uri="{FF2B5EF4-FFF2-40B4-BE49-F238E27FC236}">
                <a16:creationId xmlns:a16="http://schemas.microsoft.com/office/drawing/2014/main" id="{E025F24F-229D-4C57-8D16-4E48C7AD32B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0A368F-D1AB-483C-B440-23DB8DF473CD}"/>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39192429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7C55-E441-418D-875F-A02E416B55FC}"/>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85CBE0B9-AF76-46E8-A04E-FEBB7431CB4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CC016651-67F0-4ED0-BC8F-4C841BB23F6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A0154E58-8AD1-4A87-8BB1-1017D1620B27}"/>
              </a:ext>
            </a:extLst>
          </p:cNvPr>
          <p:cNvSpPr>
            <a:spLocks noGrp="1"/>
          </p:cNvSpPr>
          <p:nvPr>
            <p:ph type="dt" sz="half" idx="10"/>
          </p:nvPr>
        </p:nvSpPr>
        <p:spPr/>
        <p:txBody>
          <a:bodyPr/>
          <a:lstStyle/>
          <a:p>
            <a:fld id="{11DF3E94-B1DE-4DB0-B817-89FF325CCA67}" type="datetimeFigureOut">
              <a:rPr lang="zh-CN" altLang="en-US" smtClean="0"/>
              <a:t>2018/4/10</a:t>
            </a:fld>
            <a:endParaRPr lang="zh-CN" altLang="en-US"/>
          </a:p>
        </p:txBody>
      </p:sp>
      <p:sp>
        <p:nvSpPr>
          <p:cNvPr id="6" name="页脚占位符 5">
            <a:extLst>
              <a:ext uri="{FF2B5EF4-FFF2-40B4-BE49-F238E27FC236}">
                <a16:creationId xmlns:a16="http://schemas.microsoft.com/office/drawing/2014/main" id="{B259169A-3082-423F-A9BA-AAC68AC9126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57571EB-F690-43DE-965D-1D9CEA16774D}"/>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19341372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0B1601-3732-4DE8-982C-C41B19B272E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A8E5A97-5ABE-47F5-A917-A259AB33E67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057A26-240C-42EC-B0FD-110A4C0CFEC3}"/>
              </a:ext>
            </a:extLst>
          </p:cNvPr>
          <p:cNvSpPr>
            <a:spLocks noGrp="1"/>
          </p:cNvSpPr>
          <p:nvPr>
            <p:ph type="dt" sz="half" idx="10"/>
          </p:nvPr>
        </p:nvSpPr>
        <p:spPr/>
        <p:txBody>
          <a:bodyPr/>
          <a:lstStyle/>
          <a:p>
            <a:fld id="{11DF3E94-B1DE-4DB0-B817-89FF325CCA67}" type="datetimeFigureOut">
              <a:rPr lang="zh-CN" altLang="en-US" smtClean="0"/>
              <a:t>2018/4/10</a:t>
            </a:fld>
            <a:endParaRPr lang="zh-CN" altLang="en-US"/>
          </a:p>
        </p:txBody>
      </p:sp>
      <p:sp>
        <p:nvSpPr>
          <p:cNvPr id="5" name="页脚占位符 4">
            <a:extLst>
              <a:ext uri="{FF2B5EF4-FFF2-40B4-BE49-F238E27FC236}">
                <a16:creationId xmlns:a16="http://schemas.microsoft.com/office/drawing/2014/main" id="{3AE82661-977F-452A-9D60-C2F20FC45E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025BBC2-5E62-41DD-9849-1877A636BF47}"/>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35440426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8AF6F01-3A35-46B3-A08E-E4E07C6ACC42}"/>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0183AB6-8661-4066-8EC1-ABD54E94FFD0}"/>
              </a:ext>
            </a:extLst>
          </p:cNvPr>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FC4295F-086C-4EEF-A534-43AD68D25CDA}"/>
              </a:ext>
            </a:extLst>
          </p:cNvPr>
          <p:cNvSpPr>
            <a:spLocks noGrp="1"/>
          </p:cNvSpPr>
          <p:nvPr>
            <p:ph type="dt" sz="half" idx="10"/>
          </p:nvPr>
        </p:nvSpPr>
        <p:spPr/>
        <p:txBody>
          <a:bodyPr/>
          <a:lstStyle/>
          <a:p>
            <a:fld id="{11DF3E94-B1DE-4DB0-B817-89FF325CCA67}" type="datetimeFigureOut">
              <a:rPr lang="zh-CN" altLang="en-US" smtClean="0"/>
              <a:t>2018/4/10</a:t>
            </a:fld>
            <a:endParaRPr lang="zh-CN" altLang="en-US"/>
          </a:p>
        </p:txBody>
      </p:sp>
      <p:sp>
        <p:nvSpPr>
          <p:cNvPr id="5" name="页脚占位符 4">
            <a:extLst>
              <a:ext uri="{FF2B5EF4-FFF2-40B4-BE49-F238E27FC236}">
                <a16:creationId xmlns:a16="http://schemas.microsoft.com/office/drawing/2014/main" id="{E18CDF86-486F-431F-9933-3E50B66DD3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1C72D36-AA0D-4799-B44E-D58E3B522E45}"/>
              </a:ext>
            </a:extLst>
          </p:cNvPr>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172386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11DF3E94-B1DE-4DB0-B817-89FF325CCA67}" type="datetimeFigureOut">
              <a:rPr lang="zh-CN" altLang="en-US" smtClean="0"/>
              <a:t>2018/4/10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2279678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1DF3E94-B1DE-4DB0-B817-89FF325CCA67}" type="datetimeFigureOut">
              <a:rPr lang="zh-CN" altLang="en-US" smtClean="0"/>
              <a:t>2018/4/10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1597850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DF3E94-B1DE-4DB0-B817-89FF325CCA67}" type="datetimeFigureOut">
              <a:rPr lang="zh-CN" altLang="en-US" smtClean="0"/>
              <a:t>2018/4/10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2596507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1DF3E94-B1DE-4DB0-B817-89FF325CCA67}" type="datetimeFigureOut">
              <a:rPr lang="zh-CN" altLang="en-US" smtClean="0"/>
              <a:t>2018/4/10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91694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1DF3E94-B1DE-4DB0-B817-89FF325CCA67}" type="datetimeFigureOut">
              <a:rPr lang="zh-CN" altLang="en-US" smtClean="0"/>
              <a:t>2018/4/10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313777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F3E94-B1DE-4DB0-B817-89FF325CCA67}" type="datetimeFigureOut">
              <a:rPr lang="zh-CN" altLang="en-US" smtClean="0"/>
              <a:t>2018/4/10</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2130784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074" name="Picture 33" descr="rkk">
            <a:extLst>
              <a:ext uri="{FF2B5EF4-FFF2-40B4-BE49-F238E27FC236}">
                <a16:creationId xmlns:a16="http://schemas.microsoft.com/office/drawing/2014/main" id="{7210308E-57E1-4078-A461-B732F8008D3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24075" y="4181477"/>
            <a:ext cx="7239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5" descr="top">
            <a:extLst>
              <a:ext uri="{FF2B5EF4-FFF2-40B4-BE49-F238E27FC236}">
                <a16:creationId xmlns:a16="http://schemas.microsoft.com/office/drawing/2014/main" id="{F3DBE01D-6A44-4617-8723-A39FCEEA0377}"/>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6" descr="bottom">
            <a:extLst>
              <a:ext uri="{FF2B5EF4-FFF2-40B4-BE49-F238E27FC236}">
                <a16:creationId xmlns:a16="http://schemas.microsoft.com/office/drawing/2014/main" id="{B962190F-7AD1-40CA-AD84-01535144366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524500"/>
            <a:ext cx="914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37">
            <a:extLst>
              <a:ext uri="{FF2B5EF4-FFF2-40B4-BE49-F238E27FC236}">
                <a16:creationId xmlns:a16="http://schemas.microsoft.com/office/drawing/2014/main" id="{BFE20F04-1E3D-45C9-A554-ADF831A69522}"/>
              </a:ext>
            </a:extLst>
          </p:cNvPr>
          <p:cNvSpPr txBox="1">
            <a:spLocks noChangeArrowheads="1"/>
          </p:cNvSpPr>
          <p:nvPr/>
        </p:nvSpPr>
        <p:spPr bwMode="auto">
          <a:xfrm>
            <a:off x="2890839" y="4637088"/>
            <a:ext cx="4319587" cy="25391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sz="1050" dirty="0">
                <a:solidFill>
                  <a:srgbClr val="777777"/>
                </a:solidFill>
                <a:ea typeface="宋体" panose="02010600030101010101" pitchFamily="2" charset="-122"/>
              </a:rPr>
              <a:t>RONGKE INVESTMENT MANAGEMENT CO., LTD</a:t>
            </a:r>
          </a:p>
        </p:txBody>
      </p:sp>
      <p:sp>
        <p:nvSpPr>
          <p:cNvPr id="4102" name="Text Box 38">
            <a:extLst>
              <a:ext uri="{FF2B5EF4-FFF2-40B4-BE49-F238E27FC236}">
                <a16:creationId xmlns:a16="http://schemas.microsoft.com/office/drawing/2014/main" id="{CAFC8323-BCDC-4207-9EDD-6C77835D048F}"/>
              </a:ext>
            </a:extLst>
          </p:cNvPr>
          <p:cNvSpPr txBox="1">
            <a:spLocks noChangeArrowheads="1"/>
          </p:cNvSpPr>
          <p:nvPr/>
        </p:nvSpPr>
        <p:spPr bwMode="auto">
          <a:xfrm>
            <a:off x="2873376" y="4098927"/>
            <a:ext cx="4321175" cy="39241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buFont typeface="Arial" panose="020B0604020202020204" pitchFamily="34" charset="0"/>
              <a:buNone/>
              <a:defRPr/>
            </a:pPr>
            <a:r>
              <a:rPr lang="zh-CN" altLang="en-US" sz="1950">
                <a:solidFill>
                  <a:srgbClr val="777777"/>
                </a:solidFill>
                <a:ea typeface="黑体" panose="02010609060101010101" pitchFamily="49" charset="-122"/>
              </a:rPr>
              <a:t>上海融客投资管理有限公司</a:t>
            </a:r>
          </a:p>
        </p:txBody>
      </p:sp>
      <p:sp>
        <p:nvSpPr>
          <p:cNvPr id="4103" name="Rectangle 41">
            <a:extLst>
              <a:ext uri="{FF2B5EF4-FFF2-40B4-BE49-F238E27FC236}">
                <a16:creationId xmlns:a16="http://schemas.microsoft.com/office/drawing/2014/main" id="{FEE4954A-3584-4C3D-858F-B2DE22DC9AA4}"/>
              </a:ext>
            </a:extLst>
          </p:cNvPr>
          <p:cNvSpPr>
            <a:spLocks noChangeArrowheads="1"/>
          </p:cNvSpPr>
          <p:nvPr/>
        </p:nvSpPr>
        <p:spPr bwMode="auto">
          <a:xfrm>
            <a:off x="60326" y="6577015"/>
            <a:ext cx="2208213" cy="236537"/>
          </a:xfrm>
          <a:prstGeom prst="rect">
            <a:avLst/>
          </a:prstGeom>
          <a:noFill/>
          <a:ln>
            <a:noFill/>
          </a:ln>
        </p:spPr>
        <p:txBody>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defRPr/>
            </a:pPr>
            <a:r>
              <a:rPr lang="en-US" sz="900" dirty="0">
                <a:solidFill>
                  <a:schemeClr val="bg1"/>
                </a:solidFill>
                <a:latin typeface="Verdana" panose="020B0604030504040204" pitchFamily="34" charset="0"/>
                <a:ea typeface="宋体" panose="02010600030101010101" pitchFamily="2" charset="-122"/>
              </a:rPr>
              <a:t>www.rongke.com</a:t>
            </a:r>
          </a:p>
        </p:txBody>
      </p:sp>
    </p:spTree>
    <p:extLst>
      <p:ext uri="{BB962C8B-B14F-4D97-AF65-F5344CB8AC3E}">
        <p14:creationId xmlns:p14="http://schemas.microsoft.com/office/powerpoint/2010/main" val="321788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r"/>
  </p:transition>
  <p:txStyles>
    <p:titleStyle>
      <a:lvl1pPr algn="l" rtl="0" eaLnBrk="0" fontAlgn="base" hangingPunct="0">
        <a:spcBef>
          <a:spcPct val="0"/>
        </a:spcBef>
        <a:spcAft>
          <a:spcPct val="0"/>
        </a:spcAft>
        <a:defRPr sz="2100" b="1" kern="1200">
          <a:solidFill>
            <a:srgbClr val="777777"/>
          </a:solidFill>
          <a:latin typeface="+mj-lt"/>
          <a:ea typeface="+mj-ea"/>
          <a:cs typeface="+mj-cs"/>
        </a:defRPr>
      </a:lvl1pPr>
      <a:lvl2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5pPr>
      <a:lvl6pPr marL="3429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6pPr>
      <a:lvl7pPr marL="6858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7pPr>
      <a:lvl8pPr marL="10287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8pPr>
      <a:lvl9pPr marL="13716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9pPr>
    </p:titleStyle>
    <p:bodyStyle>
      <a:lvl1pPr marL="257175" indent="-257175" algn="l" rtl="0" eaLnBrk="0" fontAlgn="base" hangingPunct="0">
        <a:spcBef>
          <a:spcPct val="20000"/>
        </a:spcBef>
        <a:spcAft>
          <a:spcPct val="0"/>
        </a:spcAft>
        <a:buClr>
          <a:schemeClr val="hlink"/>
        </a:buClr>
        <a:buFont typeface="Wingdings" panose="05000000000000000000" pitchFamily="2" charset="2"/>
        <a:buChar char="v"/>
        <a:defRPr sz="2100" kern="1200">
          <a:solidFill>
            <a:srgbClr val="777777"/>
          </a:solidFill>
          <a:latin typeface="+mn-lt"/>
          <a:ea typeface="+mn-ea"/>
          <a:cs typeface="+mn-cs"/>
        </a:defRPr>
      </a:lvl1pPr>
      <a:lvl2pPr marL="557213" indent="-214313" algn="l" rtl="0" eaLnBrk="0" fontAlgn="base" hangingPunct="0">
        <a:spcBef>
          <a:spcPct val="20000"/>
        </a:spcBef>
        <a:spcAft>
          <a:spcPct val="0"/>
        </a:spcAft>
        <a:buClr>
          <a:schemeClr val="hlink"/>
        </a:buClr>
        <a:buFont typeface="Wingdings" panose="05000000000000000000" pitchFamily="2" charset="2"/>
        <a:buChar char="§"/>
        <a:defRPr sz="2100" kern="1200">
          <a:solidFill>
            <a:srgbClr val="777777"/>
          </a:solidFill>
          <a:latin typeface="+mn-lt"/>
          <a:ea typeface="+mn-ea"/>
          <a:cs typeface="+mn-cs"/>
        </a:defRPr>
      </a:lvl2pPr>
      <a:lvl3pPr marL="857250" indent="-171450" algn="l" rtl="0" eaLnBrk="0" fontAlgn="base" hangingPunct="0">
        <a:spcBef>
          <a:spcPct val="20000"/>
        </a:spcBef>
        <a:spcAft>
          <a:spcPct val="0"/>
        </a:spcAft>
        <a:buClr>
          <a:schemeClr val="hlink"/>
        </a:buClr>
        <a:buFont typeface="Wingdings" panose="05000000000000000000" pitchFamily="2" charset="2"/>
        <a:buChar char="•"/>
        <a:defRPr sz="1800" kern="1200">
          <a:solidFill>
            <a:srgbClr val="777777"/>
          </a:solidFill>
          <a:latin typeface="+mn-lt"/>
          <a:ea typeface="+mn-ea"/>
          <a:cs typeface="+mn-cs"/>
        </a:defRPr>
      </a:lvl3pPr>
      <a:lvl4pPr marL="1200150" indent="-171450" algn="l" rtl="0" eaLnBrk="0" fontAlgn="base" hangingPunct="0">
        <a:spcBef>
          <a:spcPct val="20000"/>
        </a:spcBef>
        <a:spcAft>
          <a:spcPct val="0"/>
        </a:spcAft>
        <a:buFont typeface="Wingdings" panose="05000000000000000000" pitchFamily="2" charset="2"/>
        <a:buChar char="–"/>
        <a:defRPr sz="1500" kern="1200">
          <a:solidFill>
            <a:srgbClr val="777777"/>
          </a:solidFill>
          <a:latin typeface="+mn-lt"/>
          <a:ea typeface="+mn-ea"/>
          <a:cs typeface="+mn-cs"/>
        </a:defRPr>
      </a:lvl4pPr>
      <a:lvl5pPr marL="1543050" indent="-171450" algn="l" rtl="0" eaLnBrk="0" fontAlgn="base" hangingPunct="0">
        <a:spcBef>
          <a:spcPct val="20000"/>
        </a:spcBef>
        <a:spcAft>
          <a:spcPct val="0"/>
        </a:spcAft>
        <a:buFont typeface="Wingdings" panose="05000000000000000000" pitchFamily="2" charset="2"/>
        <a:buChar char="»"/>
        <a:defRPr sz="1500" kern="1200">
          <a:solidFill>
            <a:srgbClr val="777777"/>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SBottomband">
            <a:extLst>
              <a:ext uri="{FF2B5EF4-FFF2-40B4-BE49-F238E27FC236}">
                <a16:creationId xmlns:a16="http://schemas.microsoft.com/office/drawing/2014/main" id="{D323C17D-048F-4D85-B66B-3210C4AAD738}"/>
              </a:ext>
            </a:extLst>
          </p:cNvPr>
          <p:cNvSpPr>
            <a:spLocks noChangeArrowheads="1"/>
          </p:cNvSpPr>
          <p:nvPr/>
        </p:nvSpPr>
        <p:spPr bwMode="auto">
          <a:xfrm>
            <a:off x="1" y="6477000"/>
            <a:ext cx="8558213" cy="381000"/>
          </a:xfrm>
          <a:prstGeom prst="rect">
            <a:avLst/>
          </a:prstGeom>
          <a:solidFill>
            <a:srgbClr val="969696"/>
          </a:solidFill>
          <a:ln>
            <a:noFill/>
          </a:ln>
        </p:spPr>
        <p:txBody>
          <a:bodyPr wrap="none" anchor="ct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marL="0" marR="0" lvl="0" indent="0" algn="ctr" defTabSz="685800" rtl="0" eaLnBrk="0" fontAlgn="auto" latinLnBrk="0" hangingPunct="0">
              <a:lnSpc>
                <a:spcPct val="100000"/>
              </a:lnSpc>
              <a:spcBef>
                <a:spcPct val="50000"/>
              </a:spcBef>
              <a:spcAft>
                <a:spcPts val="0"/>
              </a:spcAft>
              <a:buClrTx/>
              <a:buSzTx/>
              <a:buFont typeface="Arial" panose="020B0604020202020204" pitchFamily="34" charset="0"/>
              <a:buNone/>
              <a:tabLst/>
              <a:defRPr/>
            </a:pPr>
            <a:endParaRPr kumimoji="0" lang="zh-CN" altLang="en-US" sz="900" b="0" i="0" u="none" strike="noStrike" kern="1200" cap="none" spc="0" normalizeH="0" baseline="-25000" noProof="0">
              <a:ln>
                <a:noFill/>
              </a:ln>
              <a:solidFill>
                <a:srgbClr val="777777"/>
              </a:solidFill>
              <a:effectLst/>
              <a:uLnTx/>
              <a:uFillTx/>
              <a:latin typeface="Arial" panose="020B0604020202020204" pitchFamily="34" charset="0"/>
              <a:ea typeface="宋体" panose="02010600030101010101" pitchFamily="2" charset="-122"/>
              <a:cs typeface="+mn-cs"/>
            </a:endParaRPr>
          </a:p>
        </p:txBody>
      </p:sp>
      <p:pic>
        <p:nvPicPr>
          <p:cNvPr id="1027" name="Picture 7" descr="bottom">
            <a:extLst>
              <a:ext uri="{FF2B5EF4-FFF2-40B4-BE49-F238E27FC236}">
                <a16:creationId xmlns:a16="http://schemas.microsoft.com/office/drawing/2014/main" id="{65A12F98-B520-480D-98DA-F71BEF36188D}"/>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588"/>
            <a:ext cx="91440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SBottomSquare">
            <a:extLst>
              <a:ext uri="{FF2B5EF4-FFF2-40B4-BE49-F238E27FC236}">
                <a16:creationId xmlns:a16="http://schemas.microsoft.com/office/drawing/2014/main" id="{CCE2D4C0-2E17-424E-BCF8-923AE5618B71}"/>
              </a:ext>
            </a:extLst>
          </p:cNvPr>
          <p:cNvSpPr>
            <a:spLocks noChangeArrowheads="1"/>
          </p:cNvSpPr>
          <p:nvPr/>
        </p:nvSpPr>
        <p:spPr bwMode="auto">
          <a:xfrm>
            <a:off x="8604250" y="6477000"/>
            <a:ext cx="539750" cy="381000"/>
          </a:xfrm>
          <a:prstGeom prst="rect">
            <a:avLst/>
          </a:prstGeom>
          <a:solidFill>
            <a:srgbClr val="6598FF"/>
          </a:solidFill>
          <a:ln>
            <a:noFill/>
          </a:ln>
        </p:spPr>
        <p:txBody>
          <a:bodyPr wrap="none" anchor="ct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marL="0" marR="0" lvl="0" indent="0" algn="ctr" defTabSz="685800" rtl="0" eaLnBrk="0" fontAlgn="auto" latinLnBrk="0" hangingPunct="0">
              <a:lnSpc>
                <a:spcPct val="100000"/>
              </a:lnSpc>
              <a:spcBef>
                <a:spcPts val="0"/>
              </a:spcBef>
              <a:spcAft>
                <a:spcPts val="0"/>
              </a:spcAft>
              <a:buClrTx/>
              <a:buSzTx/>
              <a:buFont typeface="Arial" panose="020B0604020202020204" pitchFamily="34" charset="0"/>
              <a:buNone/>
              <a:tabLst/>
              <a:defRPr/>
            </a:pPr>
            <a:endParaRPr kumimoji="0" lang="en-GB" altLang="en-US" sz="105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029" name="SBottomSquare">
            <a:extLst>
              <a:ext uri="{FF2B5EF4-FFF2-40B4-BE49-F238E27FC236}">
                <a16:creationId xmlns:a16="http://schemas.microsoft.com/office/drawing/2014/main" id="{3711C9EE-CB85-47FC-A6C0-8106D8E2A63C}"/>
              </a:ext>
            </a:extLst>
          </p:cNvPr>
          <p:cNvSpPr>
            <a:spLocks noChangeArrowheads="1"/>
          </p:cNvSpPr>
          <p:nvPr/>
        </p:nvSpPr>
        <p:spPr bwMode="auto">
          <a:xfrm>
            <a:off x="8604250" y="6477000"/>
            <a:ext cx="539750" cy="381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幼圆" panose="02010509060101010101" pitchFamily="49" charset="-122"/>
                <a:ea typeface="宋体" panose="02010600030101010101" pitchFamily="2" charset="-122"/>
              </a:defRPr>
            </a:lvl1pPr>
            <a:lvl2pPr>
              <a:defRPr b="1">
                <a:solidFill>
                  <a:schemeClr val="tx1"/>
                </a:solidFill>
                <a:latin typeface="幼圆" panose="02010509060101010101" pitchFamily="49" charset="-122"/>
                <a:ea typeface="宋体" panose="02010600030101010101" pitchFamily="2" charset="-122"/>
              </a:defRPr>
            </a:lvl2pPr>
            <a:lvl3pPr>
              <a:defRPr b="1">
                <a:solidFill>
                  <a:schemeClr val="tx1"/>
                </a:solidFill>
                <a:latin typeface="幼圆" panose="02010509060101010101" pitchFamily="49" charset="-122"/>
                <a:ea typeface="宋体" panose="02010600030101010101" pitchFamily="2" charset="-122"/>
              </a:defRPr>
            </a:lvl3pPr>
            <a:lvl4pPr>
              <a:defRPr b="1">
                <a:solidFill>
                  <a:schemeClr val="tx1"/>
                </a:solidFill>
                <a:latin typeface="幼圆" panose="02010509060101010101" pitchFamily="49" charset="-122"/>
                <a:ea typeface="宋体" panose="02010600030101010101" pitchFamily="2" charset="-122"/>
              </a:defRPr>
            </a:lvl4pPr>
            <a:lvl5pPr>
              <a:defRPr b="1">
                <a:solidFill>
                  <a:schemeClr val="tx1"/>
                </a:solidFill>
                <a:latin typeface="幼圆" panose="02010509060101010101" pitchFamily="49" charset="-122"/>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fld id="{A614356D-AF49-4C37-8ADA-81BDD80874FE}" type="slidenum">
              <a:rPr kumimoji="0" lang="zh-CN" altLang="en-US" sz="75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rPr>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zh-CN" altLang="en-US" sz="75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pic>
        <p:nvPicPr>
          <p:cNvPr id="1030" name="Picture 35" descr="招牌设计">
            <a:extLst>
              <a:ext uri="{FF2B5EF4-FFF2-40B4-BE49-F238E27FC236}">
                <a16:creationId xmlns:a16="http://schemas.microsoft.com/office/drawing/2014/main" id="{09C3719F-B65C-4655-98A2-5173B8669BE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24701" y="654050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6">
            <a:extLst>
              <a:ext uri="{FF2B5EF4-FFF2-40B4-BE49-F238E27FC236}">
                <a16:creationId xmlns:a16="http://schemas.microsoft.com/office/drawing/2014/main" id="{DEF7BABA-D81E-4B5E-ABA9-03C75EFB4EB2}"/>
              </a:ext>
            </a:extLst>
          </p:cNvPr>
          <p:cNvSpPr txBox="1">
            <a:spLocks noChangeArrowheads="1"/>
          </p:cNvSpPr>
          <p:nvPr/>
        </p:nvSpPr>
        <p:spPr bwMode="auto">
          <a:xfrm>
            <a:off x="7378700" y="6532565"/>
            <a:ext cx="1370013" cy="26545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marL="0" marR="0" lvl="0" indent="0" algn="l" defTabSz="685800" rtl="0" eaLnBrk="1" fontAlgn="auto" latinLnBrk="0" hangingPunct="1">
              <a:lnSpc>
                <a:spcPct val="50000"/>
              </a:lnSpc>
              <a:spcBef>
                <a:spcPct val="50000"/>
              </a:spcBef>
              <a:spcAft>
                <a:spcPts val="0"/>
              </a:spcAft>
              <a:buClrTx/>
              <a:buSzTx/>
              <a:buFont typeface="Arial" panose="020B0604020202020204" pitchFamily="34" charset="0"/>
              <a:buNone/>
              <a:tabLst/>
              <a:defRPr/>
            </a:pPr>
            <a:r>
              <a:rPr kumimoji="0" lang="en-US" sz="75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rPr>
              <a:t>BEST CLIENTS</a:t>
            </a:r>
          </a:p>
          <a:p>
            <a:pPr marL="0" marR="0" lvl="0" indent="0" algn="l" defTabSz="685800" rtl="0" eaLnBrk="1" fontAlgn="auto" latinLnBrk="0" hangingPunct="1">
              <a:lnSpc>
                <a:spcPct val="50000"/>
              </a:lnSpc>
              <a:spcBef>
                <a:spcPct val="50000"/>
              </a:spcBef>
              <a:spcAft>
                <a:spcPts val="0"/>
              </a:spcAft>
              <a:buClrTx/>
              <a:buSzTx/>
              <a:buFont typeface="Arial" panose="020B0604020202020204" pitchFamily="34" charset="0"/>
              <a:buNone/>
              <a:tabLst/>
              <a:defRPr/>
            </a:pPr>
            <a:r>
              <a:rPr kumimoji="0" lang="en-US" sz="75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rPr>
              <a:t>BEST SERVICE</a:t>
            </a:r>
          </a:p>
        </p:txBody>
      </p:sp>
      <p:sp>
        <p:nvSpPr>
          <p:cNvPr id="1032" name="Rectangle 38">
            <a:extLst>
              <a:ext uri="{FF2B5EF4-FFF2-40B4-BE49-F238E27FC236}">
                <a16:creationId xmlns:a16="http://schemas.microsoft.com/office/drawing/2014/main" id="{872BF5CA-A01B-4F30-97C4-45343DC7758D}"/>
              </a:ext>
            </a:extLst>
          </p:cNvPr>
          <p:cNvSpPr>
            <a:spLocks noChangeArrowheads="1"/>
          </p:cNvSpPr>
          <p:nvPr/>
        </p:nvSpPr>
        <p:spPr bwMode="auto">
          <a:xfrm>
            <a:off x="1" y="6524625"/>
            <a:ext cx="2195513" cy="236538"/>
          </a:xfrm>
          <a:prstGeom prst="rect">
            <a:avLst/>
          </a:prstGeom>
          <a:noFill/>
          <a:ln>
            <a:noFill/>
          </a:ln>
        </p:spPr>
        <p:txBody>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mn-cs"/>
              </a:rPr>
              <a:t>www.rongke.com</a:t>
            </a:r>
          </a:p>
        </p:txBody>
      </p:sp>
    </p:spTree>
    <p:extLst>
      <p:ext uri="{BB962C8B-B14F-4D97-AF65-F5344CB8AC3E}">
        <p14:creationId xmlns:p14="http://schemas.microsoft.com/office/powerpoint/2010/main" val="40784834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wipe dir="r"/>
  </p:transition>
  <p:hf sldNum="0" hdr="0" ftr="0" dt="0"/>
  <p:txStyles>
    <p:titleStyle>
      <a:lvl1pPr algn="l" rtl="0" eaLnBrk="0" fontAlgn="base" hangingPunct="0">
        <a:spcBef>
          <a:spcPct val="0"/>
        </a:spcBef>
        <a:spcAft>
          <a:spcPct val="0"/>
        </a:spcAft>
        <a:defRPr sz="2100" b="1" kern="1200">
          <a:solidFill>
            <a:srgbClr val="777777"/>
          </a:solidFill>
          <a:latin typeface="+mj-lt"/>
          <a:ea typeface="+mj-ea"/>
          <a:cs typeface="+mj-cs"/>
        </a:defRPr>
      </a:lvl1pPr>
      <a:lvl2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5pPr>
      <a:lvl6pPr marL="3429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6pPr>
      <a:lvl7pPr marL="6858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7pPr>
      <a:lvl8pPr marL="10287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8pPr>
      <a:lvl9pPr marL="1371600" algn="l" rtl="0" eaLnBrk="0" fontAlgn="base" hangingPunct="0">
        <a:spcBef>
          <a:spcPct val="0"/>
        </a:spcBef>
        <a:spcAft>
          <a:spcPct val="0"/>
        </a:spcAft>
        <a:defRPr sz="2100" b="1">
          <a:solidFill>
            <a:srgbClr val="777777"/>
          </a:solidFill>
          <a:latin typeface="幼圆" panose="02010509060101010101" pitchFamily="49" charset="-122"/>
          <a:ea typeface="幼圆" panose="02010509060101010101" pitchFamily="49" charset="-122"/>
        </a:defRPr>
      </a:lvl9pPr>
    </p:titleStyle>
    <p:bodyStyle>
      <a:lvl1pPr marL="257175" indent="-257175" algn="l" rtl="0" eaLnBrk="0" fontAlgn="base" hangingPunct="0">
        <a:spcBef>
          <a:spcPct val="20000"/>
        </a:spcBef>
        <a:spcAft>
          <a:spcPct val="0"/>
        </a:spcAft>
        <a:buChar char="•"/>
        <a:defRPr sz="2400" kern="1200">
          <a:solidFill>
            <a:srgbClr val="777777"/>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n"/>
        <a:defRPr sz="2100" kern="1200">
          <a:solidFill>
            <a:srgbClr val="777777"/>
          </a:solidFill>
          <a:latin typeface="+mn-lt"/>
          <a:ea typeface="+mn-ea"/>
          <a:cs typeface="+mn-cs"/>
        </a:defRPr>
      </a:lvl2pPr>
      <a:lvl3pPr marL="857250" indent="-171450" algn="l" rtl="0" eaLnBrk="0" fontAlgn="base" hangingPunct="0">
        <a:spcBef>
          <a:spcPct val="20000"/>
        </a:spcBef>
        <a:spcAft>
          <a:spcPct val="0"/>
        </a:spcAft>
        <a:buFont typeface="Wingdings" panose="05000000000000000000" pitchFamily="2" charset="2"/>
        <a:buChar char="n"/>
        <a:defRPr sz="1800" kern="1200">
          <a:solidFill>
            <a:srgbClr val="777777"/>
          </a:solidFill>
          <a:latin typeface="+mn-lt"/>
          <a:ea typeface="+mn-ea"/>
          <a:cs typeface="+mn-cs"/>
        </a:defRPr>
      </a:lvl3pPr>
      <a:lvl4pPr marL="1200150" indent="-171450" algn="l" rtl="0" eaLnBrk="0" fontAlgn="base" hangingPunct="0">
        <a:spcBef>
          <a:spcPct val="20000"/>
        </a:spcBef>
        <a:spcAft>
          <a:spcPct val="0"/>
        </a:spcAft>
        <a:buFont typeface="Wingdings" panose="05000000000000000000" pitchFamily="2" charset="2"/>
        <a:buChar char="n"/>
        <a:defRPr sz="1500" kern="1200">
          <a:solidFill>
            <a:srgbClr val="777777"/>
          </a:solidFill>
          <a:latin typeface="+mn-lt"/>
          <a:ea typeface="+mn-ea"/>
          <a:cs typeface="+mn-cs"/>
        </a:defRPr>
      </a:lvl4pPr>
      <a:lvl5pPr marL="1543050" indent="-171450" algn="l" rtl="0" eaLnBrk="0" fontAlgn="base" hangingPunct="0">
        <a:spcBef>
          <a:spcPct val="20000"/>
        </a:spcBef>
        <a:spcAft>
          <a:spcPct val="0"/>
        </a:spcAft>
        <a:buFont typeface="Wingdings" panose="05000000000000000000" pitchFamily="2" charset="2"/>
        <a:buChar char="n"/>
        <a:defRPr sz="1500" kern="1200">
          <a:solidFill>
            <a:srgbClr val="777777"/>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2682751-A040-4F63-8BC1-EBB72EE8B72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026AC0E-487B-4E74-AA2A-9B560D03516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9B65178-3217-457D-A8E1-A1A34443BE1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1DF3E94-B1DE-4DB0-B817-89FF325CCA67}" type="datetimeFigureOut">
              <a:rPr lang="zh-CN" altLang="en-US" smtClean="0"/>
              <a:t>2018/4/10</a:t>
            </a:fld>
            <a:endParaRPr lang="zh-CN" altLang="en-US"/>
          </a:p>
        </p:txBody>
      </p:sp>
      <p:sp>
        <p:nvSpPr>
          <p:cNvPr id="5" name="页脚占位符 4">
            <a:extLst>
              <a:ext uri="{FF2B5EF4-FFF2-40B4-BE49-F238E27FC236}">
                <a16:creationId xmlns:a16="http://schemas.microsoft.com/office/drawing/2014/main" id="{3075A923-6D6D-466C-BE92-3B63A3A47C7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D718106-4EAB-474B-8B29-1FEECB16A40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D17DF4-8C7B-410F-9BA1-699A539638B1}" type="slidenum">
              <a:rPr lang="zh-CN" altLang="en-US" smtClean="0"/>
              <a:t>‹#›</a:t>
            </a:fld>
            <a:endParaRPr lang="zh-CN" altLang="en-US"/>
          </a:p>
        </p:txBody>
      </p:sp>
    </p:spTree>
    <p:extLst>
      <p:ext uri="{BB962C8B-B14F-4D97-AF65-F5344CB8AC3E}">
        <p14:creationId xmlns:p14="http://schemas.microsoft.com/office/powerpoint/2010/main" val="36409214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1.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5.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C57C238F-25BF-466E-843D-39C2435E6CD7}"/>
              </a:ext>
            </a:extLst>
          </p:cNvPr>
          <p:cNvSpPr>
            <a:spLocks noChangeArrowheads="1"/>
          </p:cNvSpPr>
          <p:nvPr/>
        </p:nvSpPr>
        <p:spPr bwMode="auto">
          <a:xfrm>
            <a:off x="1819737" y="2221925"/>
            <a:ext cx="36734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r>
              <a:rPr lang="en-US" altLang="zh-CN" sz="2800" dirty="0">
                <a:solidFill>
                  <a:srgbClr val="CC0000"/>
                </a:solidFill>
                <a:latin typeface="黑体" panose="02010609060101010101" pitchFamily="49" charset="-122"/>
                <a:ea typeface="黑体" panose="02010609060101010101" pitchFamily="49" charset="-122"/>
              </a:rPr>
              <a:t>『</a:t>
            </a:r>
            <a:r>
              <a:rPr lang="zh-CN" altLang="en-US" sz="2800" dirty="0">
                <a:solidFill>
                  <a:srgbClr val="CC0000"/>
                </a:solidFill>
                <a:ea typeface="黑体" panose="02010609060101010101" pitchFamily="49" charset="-122"/>
              </a:rPr>
              <a:t>融客</a:t>
            </a:r>
            <a:r>
              <a:rPr lang="zh-CN" altLang="en-US" sz="2800" dirty="0">
                <a:solidFill>
                  <a:srgbClr val="CC0000"/>
                </a:solidFill>
                <a:latin typeface="黑体" panose="02010609060101010101" pitchFamily="49" charset="-122"/>
                <a:ea typeface="黑体" panose="02010609060101010101" pitchFamily="49" charset="-122"/>
              </a:rPr>
              <a:t>月报</a:t>
            </a:r>
            <a:r>
              <a:rPr lang="en-US" altLang="zh-CN" sz="2800" dirty="0">
                <a:solidFill>
                  <a:srgbClr val="CC0000"/>
                </a:solidFill>
                <a:latin typeface="黑体" panose="02010609060101010101" pitchFamily="49" charset="-122"/>
                <a:ea typeface="黑体" panose="02010609060101010101" pitchFamily="49" charset="-122"/>
              </a:rPr>
              <a:t>』</a:t>
            </a:r>
            <a:endParaRPr lang="zh-CN" altLang="en-US" sz="2800" dirty="0">
              <a:solidFill>
                <a:srgbClr val="CC0000"/>
              </a:solidFill>
              <a:latin typeface="黑体" panose="02010609060101010101" pitchFamily="49" charset="-122"/>
              <a:ea typeface="黑体" panose="02010609060101010101" pitchFamily="49" charset="-122"/>
            </a:endParaRPr>
          </a:p>
        </p:txBody>
      </p:sp>
      <p:sp>
        <p:nvSpPr>
          <p:cNvPr id="5" name="Text Box 6">
            <a:extLst>
              <a:ext uri="{FF2B5EF4-FFF2-40B4-BE49-F238E27FC236}">
                <a16:creationId xmlns:a16="http://schemas.microsoft.com/office/drawing/2014/main" id="{769498CF-6B8F-4F58-A4D7-F87940CFFB14}"/>
              </a:ext>
            </a:extLst>
          </p:cNvPr>
          <p:cNvSpPr txBox="1">
            <a:spLocks noChangeArrowheads="1"/>
          </p:cNvSpPr>
          <p:nvPr/>
        </p:nvSpPr>
        <p:spPr bwMode="auto">
          <a:xfrm>
            <a:off x="658830" y="2844225"/>
            <a:ext cx="7056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algn="r">
              <a:spcBef>
                <a:spcPct val="50000"/>
              </a:spcBef>
            </a:pPr>
            <a:r>
              <a:rPr lang="en-US" altLang="zh-CN" sz="3200" b="0" dirty="0">
                <a:solidFill>
                  <a:srgbClr val="000066"/>
                </a:solidFill>
                <a:latin typeface="Times New Roman" panose="02020603050405020304" pitchFamily="18" charset="0"/>
                <a:ea typeface="黑体" panose="02010609060101010101" pitchFamily="49" charset="-122"/>
              </a:rPr>
              <a:t>——</a:t>
            </a:r>
            <a:r>
              <a:rPr lang="zh-CN" altLang="en-US" sz="2800" dirty="0">
                <a:solidFill>
                  <a:srgbClr val="000066"/>
                </a:solidFill>
                <a:latin typeface="Times New Roman" panose="02020603050405020304" pitchFamily="18" charset="0"/>
                <a:ea typeface="黑体" panose="02010609060101010101" pitchFamily="49" charset="-122"/>
              </a:rPr>
              <a:t>私募股权投资市场</a:t>
            </a:r>
            <a:r>
              <a:rPr lang="zh-CN" altLang="en-US" sz="1600" dirty="0">
                <a:solidFill>
                  <a:srgbClr val="000066"/>
                </a:solidFill>
                <a:latin typeface="Times New Roman" panose="02020603050405020304" pitchFamily="18" charset="0"/>
                <a:ea typeface="黑体" panose="02010609060101010101" pitchFamily="49" charset="-122"/>
              </a:rPr>
              <a:t>（</a:t>
            </a:r>
            <a:r>
              <a:rPr lang="en-US" altLang="zh-CN" sz="1600" dirty="0">
                <a:solidFill>
                  <a:srgbClr val="000066"/>
                </a:solidFill>
                <a:latin typeface="Times New Roman" panose="02020603050405020304" pitchFamily="18" charset="0"/>
                <a:ea typeface="黑体" panose="02010609060101010101" pitchFamily="49" charset="-122"/>
              </a:rPr>
              <a:t>2018</a:t>
            </a:r>
            <a:r>
              <a:rPr lang="zh-CN" altLang="en-US" sz="1600" dirty="0">
                <a:solidFill>
                  <a:srgbClr val="000066"/>
                </a:solidFill>
                <a:latin typeface="Times New Roman" panose="02020603050405020304" pitchFamily="18" charset="0"/>
                <a:ea typeface="黑体" panose="02010609060101010101" pitchFamily="49" charset="-122"/>
              </a:rPr>
              <a:t>年</a:t>
            </a:r>
            <a:r>
              <a:rPr lang="en-US" altLang="zh-CN" sz="1600" dirty="0">
                <a:solidFill>
                  <a:srgbClr val="000066"/>
                </a:solidFill>
                <a:latin typeface="Times New Roman" panose="02020603050405020304" pitchFamily="18" charset="0"/>
                <a:ea typeface="黑体" panose="02010609060101010101" pitchFamily="49" charset="-122"/>
              </a:rPr>
              <a:t>3</a:t>
            </a:r>
            <a:r>
              <a:rPr lang="zh-CN" altLang="en-US" sz="1600" dirty="0">
                <a:solidFill>
                  <a:srgbClr val="000066"/>
                </a:solidFill>
                <a:latin typeface="Times New Roman" panose="02020603050405020304" pitchFamily="18" charset="0"/>
                <a:ea typeface="黑体" panose="02010609060101010101" pitchFamily="49" charset="-122"/>
              </a:rPr>
              <a:t>月）</a:t>
            </a:r>
          </a:p>
        </p:txBody>
      </p:sp>
    </p:spTree>
    <p:extLst>
      <p:ext uri="{BB962C8B-B14F-4D97-AF65-F5344CB8AC3E}">
        <p14:creationId xmlns:p14="http://schemas.microsoft.com/office/powerpoint/2010/main" val="3869487279"/>
      </p:ext>
    </p:extLst>
  </p:cSld>
  <p:clrMapOvr>
    <a:overrideClrMapping bg1="lt1" tx1="dk1" bg2="lt2" tx2="dk2" accent1="accent1" accent2="accent2" accent3="accent3" accent4="accent4" accent5="accent5" accent6="accent6" hlink="hlink" folHlink="folHlink"/>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45EABE0D-2A39-479F-BAC8-67910BE33B4A}"/>
              </a:ext>
            </a:extLst>
          </p:cNvPr>
          <p:cNvSpPr txBox="1"/>
          <p:nvPr/>
        </p:nvSpPr>
        <p:spPr>
          <a:xfrm>
            <a:off x="1218438" y="5023059"/>
            <a:ext cx="6471666" cy="738664"/>
          </a:xfrm>
          <a:prstGeom prst="rect">
            <a:avLst/>
          </a:prstGeom>
          <a:noFill/>
        </p:spPr>
        <p:txBody>
          <a:bodyPr wrap="square" rtlCol="0">
            <a:spAutoFit/>
          </a:bodyPr>
          <a:lstStyle/>
          <a:p>
            <a:pPr algn="just"/>
            <a:r>
              <a:rPr lang="zh-CN" altLang="en-US" sz="1400" dirty="0">
                <a:latin typeface="微软雅黑" panose="020B0503020204020204" pitchFamily="34" charset="-122"/>
                <a:ea typeface="微软雅黑" panose="020B0503020204020204" pitchFamily="34" charset="-122"/>
              </a:rPr>
              <a:t>       同时，本月仅有</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18</a:t>
            </a:r>
            <a:r>
              <a:rPr lang="zh-CN" altLang="en-US" sz="1400" dirty="0">
                <a:latin typeface="微软雅黑" panose="020B0503020204020204" pitchFamily="34" charset="-122"/>
                <a:ea typeface="微软雅黑" panose="020B0503020204020204" pitchFamily="34" charset="-122"/>
              </a:rPr>
              <a:t>个基金产品因标的公司成功上市实现退出，</a:t>
            </a:r>
            <a:r>
              <a:rPr lang="zh-CN" altLang="en-US" sz="2400" dirty="0">
                <a:solidFill>
                  <a:srgbClr val="0070C0"/>
                </a:solidFill>
                <a:latin typeface="Arial" panose="020B0604020202020204" pitchFamily="34" charset="0"/>
                <a:ea typeface="微软雅黑" panose="020B0503020204020204" pitchFamily="34" charset="-122"/>
                <a:cs typeface="Arial" panose="020B0604020202020204" pitchFamily="34" charset="0"/>
              </a:rPr>
              <a:t>全部</a:t>
            </a:r>
            <a:r>
              <a:rPr lang="zh-CN" altLang="en-US" sz="1400" dirty="0">
                <a:latin typeface="微软雅黑" panose="020B0503020204020204" pitchFamily="34" charset="-122"/>
                <a:ea typeface="微软雅黑" panose="020B0503020204020204" pitchFamily="34" charset="-122"/>
              </a:rPr>
              <a:t>产品均通过</a:t>
            </a:r>
            <a:r>
              <a:rPr lang="en-US" altLang="zh-CN" dirty="0">
                <a:solidFill>
                  <a:srgbClr val="FF0000"/>
                </a:solidFill>
                <a:latin typeface="微软雅黑" panose="020B0503020204020204" pitchFamily="34" charset="-122"/>
                <a:ea typeface="微软雅黑" panose="020B0503020204020204" pitchFamily="34" charset="-122"/>
              </a:rPr>
              <a:t>M&amp;A</a:t>
            </a:r>
            <a:r>
              <a:rPr lang="zh-CN" altLang="en-US" sz="1400" dirty="0">
                <a:latin typeface="微软雅黑" panose="020B0503020204020204" pitchFamily="34" charset="-122"/>
                <a:ea typeface="微软雅黑" panose="020B0503020204020204" pitchFamily="34" charset="-122"/>
              </a:rPr>
              <a:t>途径完成退出。</a:t>
            </a:r>
          </a:p>
        </p:txBody>
      </p:sp>
      <p:grpSp>
        <p:nvGrpSpPr>
          <p:cNvPr id="4" name="组合 3">
            <a:extLst>
              <a:ext uri="{FF2B5EF4-FFF2-40B4-BE49-F238E27FC236}">
                <a16:creationId xmlns:a16="http://schemas.microsoft.com/office/drawing/2014/main" id="{DFD4C0E0-9D7A-49E0-8750-CE6D3EC40070}"/>
              </a:ext>
            </a:extLst>
          </p:cNvPr>
          <p:cNvGrpSpPr/>
          <p:nvPr/>
        </p:nvGrpSpPr>
        <p:grpSpPr>
          <a:xfrm>
            <a:off x="1218438" y="1074260"/>
            <a:ext cx="2468118" cy="369870"/>
            <a:chOff x="7155444" y="740531"/>
            <a:chExt cx="3098165" cy="369870"/>
          </a:xfrm>
        </p:grpSpPr>
        <p:sp>
          <p:nvSpPr>
            <p:cNvPr id="5" name="矩形 4">
              <a:extLst>
                <a:ext uri="{FF2B5EF4-FFF2-40B4-BE49-F238E27FC236}">
                  <a16:creationId xmlns:a16="http://schemas.microsoft.com/office/drawing/2014/main" id="{745728EB-1932-42D2-BB95-C04F2A8CE4E2}"/>
                </a:ext>
              </a:extLst>
            </p:cNvPr>
            <p:cNvSpPr/>
            <p:nvPr/>
          </p:nvSpPr>
          <p:spPr>
            <a:xfrm>
              <a:off x="7155444"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基金退出情况情况</a:t>
              </a:r>
            </a:p>
          </p:txBody>
        </p:sp>
        <p:sp>
          <p:nvSpPr>
            <p:cNvPr id="6" name="等腰三角形 5">
              <a:extLst>
                <a:ext uri="{FF2B5EF4-FFF2-40B4-BE49-F238E27FC236}">
                  <a16:creationId xmlns:a16="http://schemas.microsoft.com/office/drawing/2014/main" id="{32027C38-7474-4F34-A204-BB914F1267A7}"/>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Rectangle 2">
            <a:extLst>
              <a:ext uri="{FF2B5EF4-FFF2-40B4-BE49-F238E27FC236}">
                <a16:creationId xmlns:a16="http://schemas.microsoft.com/office/drawing/2014/main" id="{03DF9D2D-AE5A-4AB7-B9C0-43EE079DF84E}"/>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IPO</a:t>
            </a: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及退出</a:t>
            </a:r>
          </a:p>
        </p:txBody>
      </p:sp>
      <p:graphicFrame>
        <p:nvGraphicFramePr>
          <p:cNvPr id="9" name="图表 8">
            <a:extLst>
              <a:ext uri="{FF2B5EF4-FFF2-40B4-BE49-F238E27FC236}">
                <a16:creationId xmlns:a16="http://schemas.microsoft.com/office/drawing/2014/main" id="{590C5DA7-2CC6-4645-A692-535B08343BB7}"/>
              </a:ext>
            </a:extLst>
          </p:cNvPr>
          <p:cNvGraphicFramePr>
            <a:graphicFrameLocks/>
          </p:cNvGraphicFramePr>
          <p:nvPr>
            <p:extLst>
              <p:ext uri="{D42A27DB-BD31-4B8C-83A1-F6EECF244321}">
                <p14:modId xmlns:p14="http://schemas.microsoft.com/office/powerpoint/2010/main" val="727505513"/>
              </p:ext>
            </p:extLst>
          </p:nvPr>
        </p:nvGraphicFramePr>
        <p:xfrm>
          <a:off x="1498172" y="1582432"/>
          <a:ext cx="6147655" cy="34406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4444"/>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B192C6C-C867-4A40-BD67-F10C5AAB7ABD}"/>
              </a:ext>
            </a:extLst>
          </p:cNvPr>
          <p:cNvGrpSpPr/>
          <p:nvPr/>
        </p:nvGrpSpPr>
        <p:grpSpPr>
          <a:xfrm>
            <a:off x="1337607" y="958527"/>
            <a:ext cx="2482389" cy="369870"/>
            <a:chOff x="7155445" y="740531"/>
            <a:chExt cx="3098164" cy="369870"/>
          </a:xfrm>
        </p:grpSpPr>
        <p:sp>
          <p:nvSpPr>
            <p:cNvPr id="3" name="矩形 2">
              <a:extLst>
                <a:ext uri="{FF2B5EF4-FFF2-40B4-BE49-F238E27FC236}">
                  <a16:creationId xmlns:a16="http://schemas.microsoft.com/office/drawing/2014/main" id="{3D998EF2-C2E1-47F6-A49E-03E08AD1E6E9}"/>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新三板市场概况</a:t>
              </a:r>
            </a:p>
          </p:txBody>
        </p:sp>
        <p:sp>
          <p:nvSpPr>
            <p:cNvPr id="4" name="等腰三角形 3">
              <a:extLst>
                <a:ext uri="{FF2B5EF4-FFF2-40B4-BE49-F238E27FC236}">
                  <a16:creationId xmlns:a16="http://schemas.microsoft.com/office/drawing/2014/main" id="{3E45F51D-D3B3-4534-BF36-2EA891BD3E86}"/>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a:extLst>
              <a:ext uri="{FF2B5EF4-FFF2-40B4-BE49-F238E27FC236}">
                <a16:creationId xmlns:a16="http://schemas.microsoft.com/office/drawing/2014/main" id="{A0CA3F26-CEE2-44B9-931A-95143DC64952}"/>
              </a:ext>
            </a:extLst>
          </p:cNvPr>
          <p:cNvGrpSpPr/>
          <p:nvPr/>
        </p:nvGrpSpPr>
        <p:grpSpPr>
          <a:xfrm>
            <a:off x="1317406" y="1484903"/>
            <a:ext cx="1193916" cy="940284"/>
            <a:chOff x="393862" y="1328632"/>
            <a:chExt cx="1193916" cy="838019"/>
          </a:xfrm>
        </p:grpSpPr>
        <p:grpSp>
          <p:nvGrpSpPr>
            <p:cNvPr id="6" name="组合 5">
              <a:extLst>
                <a:ext uri="{FF2B5EF4-FFF2-40B4-BE49-F238E27FC236}">
                  <a16:creationId xmlns:a16="http://schemas.microsoft.com/office/drawing/2014/main" id="{13478204-CE06-4728-AFC8-400537D2C8E5}"/>
                </a:ext>
              </a:extLst>
            </p:cNvPr>
            <p:cNvGrpSpPr/>
            <p:nvPr/>
          </p:nvGrpSpPr>
          <p:grpSpPr>
            <a:xfrm>
              <a:off x="393862" y="1328632"/>
              <a:ext cx="1193916" cy="667395"/>
              <a:chOff x="517989" y="1205342"/>
              <a:chExt cx="1193916" cy="667395"/>
            </a:xfrm>
          </p:grpSpPr>
          <p:sp>
            <p:nvSpPr>
              <p:cNvPr id="8" name="文本框 7">
                <a:extLst>
                  <a:ext uri="{FF2B5EF4-FFF2-40B4-BE49-F238E27FC236}">
                    <a16:creationId xmlns:a16="http://schemas.microsoft.com/office/drawing/2014/main" id="{EB61FB0A-0FCC-4961-92CC-07B45FE21899}"/>
                  </a:ext>
                </a:extLst>
              </p:cNvPr>
              <p:cNvSpPr txBox="1"/>
              <p:nvPr/>
            </p:nvSpPr>
            <p:spPr>
              <a:xfrm>
                <a:off x="539468" y="1205342"/>
                <a:ext cx="1031051"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挂牌企业总数</a:t>
                </a:r>
              </a:p>
            </p:txBody>
          </p:sp>
          <p:sp>
            <p:nvSpPr>
              <p:cNvPr id="9" name="文本框 8">
                <a:extLst>
                  <a:ext uri="{FF2B5EF4-FFF2-40B4-BE49-F238E27FC236}">
                    <a16:creationId xmlns:a16="http://schemas.microsoft.com/office/drawing/2014/main" id="{B201B6FA-510C-4E91-9D74-D6338F17BF33}"/>
                  </a:ext>
                </a:extLst>
              </p:cNvPr>
              <p:cNvSpPr txBox="1"/>
              <p:nvPr/>
            </p:nvSpPr>
            <p:spPr>
              <a:xfrm>
                <a:off x="1386175" y="1608745"/>
                <a:ext cx="325730"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t>家</a:t>
                </a:r>
              </a:p>
            </p:txBody>
          </p:sp>
          <p:sp>
            <p:nvSpPr>
              <p:cNvPr id="10" name="文本框 9">
                <a:extLst>
                  <a:ext uri="{FF2B5EF4-FFF2-40B4-BE49-F238E27FC236}">
                    <a16:creationId xmlns:a16="http://schemas.microsoft.com/office/drawing/2014/main" id="{8BDC0793-0BF1-4BE1-8BD2-98B467366E0A}"/>
                  </a:ext>
                </a:extLst>
              </p:cNvPr>
              <p:cNvSpPr txBox="1"/>
              <p:nvPr/>
            </p:nvSpPr>
            <p:spPr>
              <a:xfrm>
                <a:off x="517989" y="1461282"/>
                <a:ext cx="954107" cy="411455"/>
              </a:xfrm>
              <a:prstGeom prst="rect">
                <a:avLst/>
              </a:prstGeom>
              <a:noFill/>
            </p:spPr>
            <p:txBody>
              <a:bodyPr wrap="none" rtlCol="0">
                <a:spAutoFit/>
              </a:bodyPr>
              <a:lstStyle/>
              <a:p>
                <a:r>
                  <a:rPr lang="en-US" altLang="zh-CN" sz="2400" dirty="0">
                    <a:solidFill>
                      <a:srgbClr val="FF0000"/>
                    </a:solidFill>
                  </a:rPr>
                  <a:t>11559</a:t>
                </a:r>
                <a:endParaRPr lang="zh-CN" altLang="en-US" sz="2400" dirty="0">
                  <a:solidFill>
                    <a:srgbClr val="FF0000"/>
                  </a:solidFill>
                </a:endParaRPr>
              </a:p>
            </p:txBody>
          </p:sp>
        </p:grpSp>
        <p:sp>
          <p:nvSpPr>
            <p:cNvPr id="7" name="文本框 6">
              <a:extLst>
                <a:ext uri="{FF2B5EF4-FFF2-40B4-BE49-F238E27FC236}">
                  <a16:creationId xmlns:a16="http://schemas.microsoft.com/office/drawing/2014/main" id="{E13DFBB9-9F73-4410-9816-C0F3E6124772}"/>
                </a:ext>
              </a:extLst>
            </p:cNvPr>
            <p:cNvSpPr txBox="1"/>
            <p:nvPr/>
          </p:nvSpPr>
          <p:spPr>
            <a:xfrm>
              <a:off x="930867" y="1892348"/>
              <a:ext cx="442750" cy="274303"/>
            </a:xfrm>
            <a:prstGeom prst="rect">
              <a:avLst/>
            </a:prstGeom>
            <a:noFill/>
          </p:spPr>
          <p:txBody>
            <a:bodyPr wrap="none" rtlCol="0">
              <a:spAutoFit/>
            </a:bodyPr>
            <a:lstStyle/>
            <a:p>
              <a:r>
                <a:rPr lang="en-US" altLang="zh-CN" sz="1400" dirty="0">
                  <a:solidFill>
                    <a:srgbClr val="FF0000"/>
                  </a:solidFill>
                  <a:latin typeface="Arial" panose="020B0604020202020204" pitchFamily="34" charset="0"/>
                  <a:cs typeface="Arial" panose="020B0604020202020204" pitchFamily="34" charset="0"/>
                </a:rPr>
                <a:t>-71</a:t>
              </a:r>
              <a:endParaRPr lang="zh-CN" altLang="en-US" sz="1400" dirty="0">
                <a:solidFill>
                  <a:srgbClr val="FF0000"/>
                </a:solidFill>
                <a:latin typeface="Arial" panose="020B0604020202020204" pitchFamily="34" charset="0"/>
                <a:cs typeface="Arial" panose="020B0604020202020204" pitchFamily="34" charset="0"/>
              </a:endParaRPr>
            </a:p>
          </p:txBody>
        </p:sp>
      </p:grpSp>
      <p:grpSp>
        <p:nvGrpSpPr>
          <p:cNvPr id="11" name="组合 10">
            <a:extLst>
              <a:ext uri="{FF2B5EF4-FFF2-40B4-BE49-F238E27FC236}">
                <a16:creationId xmlns:a16="http://schemas.microsoft.com/office/drawing/2014/main" id="{E9322C8B-9E29-4006-A6BF-E2473C8BE5AA}"/>
              </a:ext>
            </a:extLst>
          </p:cNvPr>
          <p:cNvGrpSpPr/>
          <p:nvPr/>
        </p:nvGrpSpPr>
        <p:grpSpPr>
          <a:xfrm>
            <a:off x="2842503" y="1480603"/>
            <a:ext cx="1995494" cy="982143"/>
            <a:chOff x="1918959" y="1157696"/>
            <a:chExt cx="1995494" cy="982143"/>
          </a:xfrm>
        </p:grpSpPr>
        <p:sp>
          <p:nvSpPr>
            <p:cNvPr id="12" name="矩形: 对角圆角 11">
              <a:extLst>
                <a:ext uri="{FF2B5EF4-FFF2-40B4-BE49-F238E27FC236}">
                  <a16:creationId xmlns:a16="http://schemas.microsoft.com/office/drawing/2014/main" id="{2EA4BD2D-7BB0-44D6-BB4F-D686B1F19CD4}"/>
                </a:ext>
              </a:extLst>
            </p:cNvPr>
            <p:cNvSpPr/>
            <p:nvPr/>
          </p:nvSpPr>
          <p:spPr>
            <a:xfrm>
              <a:off x="1918959" y="1419307"/>
              <a:ext cx="953847" cy="679755"/>
            </a:xfrm>
            <a:prstGeom prst="round2Diag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10260</a:t>
              </a:r>
              <a:endParaRPr lang="zh-CN" altLang="en-US" dirty="0">
                <a:latin typeface="Arial" panose="020B0604020202020204" pitchFamily="34" charset="0"/>
                <a:cs typeface="Arial" panose="020B0604020202020204" pitchFamily="34" charset="0"/>
              </a:endParaRPr>
            </a:p>
          </p:txBody>
        </p:sp>
        <p:sp>
          <p:nvSpPr>
            <p:cNvPr id="13" name="矩形: 对角圆角 12">
              <a:extLst>
                <a:ext uri="{FF2B5EF4-FFF2-40B4-BE49-F238E27FC236}">
                  <a16:creationId xmlns:a16="http://schemas.microsoft.com/office/drawing/2014/main" id="{E9BFC642-B02F-42CE-A0F3-81D4EB4EBB6A}"/>
                </a:ext>
              </a:extLst>
            </p:cNvPr>
            <p:cNvSpPr/>
            <p:nvPr/>
          </p:nvSpPr>
          <p:spPr>
            <a:xfrm>
              <a:off x="2896452" y="1392157"/>
              <a:ext cx="976905" cy="706905"/>
            </a:xfrm>
            <a:prstGeom prst="round2Diag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1299</a:t>
              </a:r>
              <a:endParaRPr lang="zh-CN" altLang="en-US" dirty="0">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id="{2DE025C8-D2B4-4351-A37A-480E4C6B5A8C}"/>
                </a:ext>
              </a:extLst>
            </p:cNvPr>
            <p:cNvSpPr txBox="1"/>
            <p:nvPr/>
          </p:nvSpPr>
          <p:spPr>
            <a:xfrm>
              <a:off x="2389259" y="1157696"/>
              <a:ext cx="1031051"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t>市场分层分布</a:t>
              </a:r>
            </a:p>
          </p:txBody>
        </p:sp>
        <p:sp>
          <p:nvSpPr>
            <p:cNvPr id="15" name="文本框 14">
              <a:extLst>
                <a:ext uri="{FF2B5EF4-FFF2-40B4-BE49-F238E27FC236}">
                  <a16:creationId xmlns:a16="http://schemas.microsoft.com/office/drawing/2014/main" id="{EEEA569F-67A2-498A-856B-0A5CE250ECD9}"/>
                </a:ext>
              </a:extLst>
            </p:cNvPr>
            <p:cNvSpPr txBox="1"/>
            <p:nvPr/>
          </p:nvSpPr>
          <p:spPr>
            <a:xfrm>
              <a:off x="3422010" y="1862840"/>
              <a:ext cx="492443" cy="276999"/>
            </a:xfrm>
            <a:prstGeom prst="rect">
              <a:avLst/>
            </a:prstGeom>
            <a:noFill/>
          </p:spPr>
          <p:txBody>
            <a:bodyPr wrap="none" rtlCol="0">
              <a:spAutoFit/>
            </a:bodyPr>
            <a:lstStyle/>
            <a:p>
              <a:r>
                <a:rPr lang="zh-CN" altLang="en-US" sz="1200" b="1" dirty="0">
                  <a:solidFill>
                    <a:schemeClr val="bg1">
                      <a:lumMod val="85000"/>
                    </a:schemeClr>
                  </a:solidFill>
                  <a:latin typeface="微软雅黑" panose="020B0503020204020204" pitchFamily="34" charset="-122"/>
                  <a:ea typeface="微软雅黑" panose="020B0503020204020204" pitchFamily="34" charset="-122"/>
                </a:rPr>
                <a:t>创新</a:t>
              </a:r>
            </a:p>
          </p:txBody>
        </p:sp>
        <p:sp>
          <p:nvSpPr>
            <p:cNvPr id="16" name="文本框 15">
              <a:extLst>
                <a:ext uri="{FF2B5EF4-FFF2-40B4-BE49-F238E27FC236}">
                  <a16:creationId xmlns:a16="http://schemas.microsoft.com/office/drawing/2014/main" id="{11FF2029-8C62-4408-85B5-64D88780B96D}"/>
                </a:ext>
              </a:extLst>
            </p:cNvPr>
            <p:cNvSpPr txBox="1"/>
            <p:nvPr/>
          </p:nvSpPr>
          <p:spPr>
            <a:xfrm>
              <a:off x="2452878" y="1850444"/>
              <a:ext cx="492443" cy="276999"/>
            </a:xfrm>
            <a:prstGeom prst="rect">
              <a:avLst/>
            </a:prstGeom>
            <a:noFill/>
          </p:spPr>
          <p:txBody>
            <a:bodyPr wrap="none" rtlCol="0">
              <a:spAutoFit/>
            </a:bodyPr>
            <a:lstStyle/>
            <a:p>
              <a:r>
                <a:rPr lang="zh-CN" altLang="en-US" sz="1200" b="1" dirty="0">
                  <a:solidFill>
                    <a:schemeClr val="bg1">
                      <a:lumMod val="85000"/>
                    </a:schemeClr>
                  </a:solidFill>
                  <a:latin typeface="微软雅黑" panose="020B0503020204020204" pitchFamily="34" charset="-122"/>
                  <a:ea typeface="微软雅黑" panose="020B0503020204020204" pitchFamily="34" charset="-122"/>
                </a:rPr>
                <a:t>基础</a:t>
              </a:r>
            </a:p>
          </p:txBody>
        </p:sp>
      </p:grpSp>
      <p:grpSp>
        <p:nvGrpSpPr>
          <p:cNvPr id="17" name="组合 16">
            <a:extLst>
              <a:ext uri="{FF2B5EF4-FFF2-40B4-BE49-F238E27FC236}">
                <a16:creationId xmlns:a16="http://schemas.microsoft.com/office/drawing/2014/main" id="{71F8690C-DFC1-48B1-B5C9-0E1C5146E26A}"/>
              </a:ext>
            </a:extLst>
          </p:cNvPr>
          <p:cNvGrpSpPr/>
          <p:nvPr/>
        </p:nvGrpSpPr>
        <p:grpSpPr>
          <a:xfrm>
            <a:off x="4905833" y="1480603"/>
            <a:ext cx="2395782" cy="1147417"/>
            <a:chOff x="3982289" y="1324332"/>
            <a:chExt cx="2395782" cy="1147417"/>
          </a:xfrm>
        </p:grpSpPr>
        <p:pic>
          <p:nvPicPr>
            <p:cNvPr id="18" name="图片 17">
              <a:extLst>
                <a:ext uri="{FF2B5EF4-FFF2-40B4-BE49-F238E27FC236}">
                  <a16:creationId xmlns:a16="http://schemas.microsoft.com/office/drawing/2014/main" id="{82F2CDC7-694B-45B4-8DD1-03C4F3F117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289" y="1450528"/>
              <a:ext cx="1591763" cy="1021221"/>
            </a:xfrm>
            <a:prstGeom prst="rect">
              <a:avLst/>
            </a:prstGeom>
          </p:spPr>
        </p:pic>
        <p:sp>
          <p:nvSpPr>
            <p:cNvPr id="19" name="文本框 18">
              <a:extLst>
                <a:ext uri="{FF2B5EF4-FFF2-40B4-BE49-F238E27FC236}">
                  <a16:creationId xmlns:a16="http://schemas.microsoft.com/office/drawing/2014/main" id="{53EF8AFA-2673-4F46-9D90-32E6F887CC3A}"/>
                </a:ext>
              </a:extLst>
            </p:cNvPr>
            <p:cNvSpPr txBox="1"/>
            <p:nvPr/>
          </p:nvSpPr>
          <p:spPr>
            <a:xfrm>
              <a:off x="4292366" y="1324332"/>
              <a:ext cx="1031051"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t>转让方式分布</a:t>
              </a:r>
            </a:p>
          </p:txBody>
        </p:sp>
        <p:sp>
          <p:nvSpPr>
            <p:cNvPr id="20" name="箭头: 五边形 19">
              <a:extLst>
                <a:ext uri="{FF2B5EF4-FFF2-40B4-BE49-F238E27FC236}">
                  <a16:creationId xmlns:a16="http://schemas.microsoft.com/office/drawing/2014/main" id="{8977503A-81E5-4EE0-BAD3-4FC57B6ABD46}"/>
                </a:ext>
              </a:extLst>
            </p:cNvPr>
            <p:cNvSpPr/>
            <p:nvPr/>
          </p:nvSpPr>
          <p:spPr>
            <a:xfrm>
              <a:off x="5237162" y="2012243"/>
              <a:ext cx="184935" cy="5901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五边形 20">
              <a:extLst>
                <a:ext uri="{FF2B5EF4-FFF2-40B4-BE49-F238E27FC236}">
                  <a16:creationId xmlns:a16="http://schemas.microsoft.com/office/drawing/2014/main" id="{B55E46EF-1D74-4D0E-9874-088BAE698402}"/>
                </a:ext>
              </a:extLst>
            </p:cNvPr>
            <p:cNvSpPr/>
            <p:nvPr/>
          </p:nvSpPr>
          <p:spPr>
            <a:xfrm>
              <a:off x="5237161" y="2197449"/>
              <a:ext cx="184935" cy="5901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093A9964-54BB-48DB-B87D-D0B7A10E58AE}"/>
                </a:ext>
              </a:extLst>
            </p:cNvPr>
            <p:cNvSpPr txBox="1"/>
            <p:nvPr/>
          </p:nvSpPr>
          <p:spPr>
            <a:xfrm>
              <a:off x="5375874" y="1948986"/>
              <a:ext cx="1002197" cy="215444"/>
            </a:xfrm>
            <a:prstGeom prst="rect">
              <a:avLst/>
            </a:prstGeom>
            <a:noFill/>
          </p:spPr>
          <p:txBody>
            <a:bodyPr wrap="none" rtlCol="0">
              <a:spAutoFit/>
            </a:bodyPr>
            <a:lstStyle/>
            <a:p>
              <a:r>
                <a:rPr lang="zh-CN" altLang="en-US" sz="800" dirty="0">
                  <a:latin typeface="微软雅黑" panose="020B0503020204020204" pitchFamily="34" charset="-122"/>
                  <a:ea typeface="微软雅黑" panose="020B0503020204020204" pitchFamily="34" charset="-122"/>
                </a:rPr>
                <a:t>集合竞价：</a:t>
              </a:r>
              <a:r>
                <a:rPr lang="en-US" altLang="zh-CN" sz="800" dirty="0">
                  <a:latin typeface="微软雅黑" panose="020B0503020204020204" pitchFamily="34" charset="-122"/>
                  <a:ea typeface="微软雅黑" panose="020B0503020204020204" pitchFamily="34" charset="-122"/>
                </a:rPr>
                <a:t>10256</a:t>
              </a:r>
              <a:endParaRPr lang="zh-CN" altLang="en-US" sz="800" dirty="0">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2CA1821D-F91B-4631-A240-00FCA50082A3}"/>
                </a:ext>
              </a:extLst>
            </p:cNvPr>
            <p:cNvSpPr txBox="1"/>
            <p:nvPr/>
          </p:nvSpPr>
          <p:spPr>
            <a:xfrm>
              <a:off x="5378233" y="2100079"/>
              <a:ext cx="941283" cy="215444"/>
            </a:xfrm>
            <a:prstGeom prst="rect">
              <a:avLst/>
            </a:prstGeom>
            <a:noFill/>
          </p:spPr>
          <p:txBody>
            <a:bodyPr wrap="none" rtlCol="0">
              <a:spAutoFit/>
            </a:bodyPr>
            <a:lstStyle/>
            <a:p>
              <a:r>
                <a:rPr lang="zh-CN" altLang="en-US" sz="800" dirty="0">
                  <a:latin typeface="微软雅黑" panose="020B0503020204020204" pitchFamily="34" charset="-122"/>
                  <a:ea typeface="微软雅黑" panose="020B0503020204020204" pitchFamily="34" charset="-122"/>
                </a:rPr>
                <a:t>做市方式：</a:t>
              </a:r>
              <a:r>
                <a:rPr lang="en-US" altLang="zh-CN" sz="800" dirty="0">
                  <a:latin typeface="微软雅黑" panose="020B0503020204020204" pitchFamily="34" charset="-122"/>
                  <a:ea typeface="微软雅黑" panose="020B0503020204020204" pitchFamily="34" charset="-122"/>
                </a:rPr>
                <a:t>1303</a:t>
              </a:r>
              <a:endParaRPr lang="zh-CN" altLang="en-US" sz="800" dirty="0">
                <a:latin typeface="微软雅黑" panose="020B0503020204020204" pitchFamily="34" charset="-122"/>
                <a:ea typeface="微软雅黑" panose="020B0503020204020204" pitchFamily="34" charset="-122"/>
              </a:endParaRPr>
            </a:p>
          </p:txBody>
        </p:sp>
      </p:grpSp>
      <p:sp>
        <p:nvSpPr>
          <p:cNvPr id="24" name="Rectangle 2">
            <a:extLst>
              <a:ext uri="{FF2B5EF4-FFF2-40B4-BE49-F238E27FC236}">
                <a16:creationId xmlns:a16="http://schemas.microsoft.com/office/drawing/2014/main" id="{FB4E71C6-B436-4442-9C65-9EE676C1FB77}"/>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新三板</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sp>
        <p:nvSpPr>
          <p:cNvPr id="28" name="文本框 27">
            <a:extLst>
              <a:ext uri="{FF2B5EF4-FFF2-40B4-BE49-F238E27FC236}">
                <a16:creationId xmlns:a16="http://schemas.microsoft.com/office/drawing/2014/main" id="{CDDCE5CB-BE7D-4CB2-9CC9-4CDD644C1426}"/>
              </a:ext>
            </a:extLst>
          </p:cNvPr>
          <p:cNvSpPr txBox="1"/>
          <p:nvPr/>
        </p:nvSpPr>
        <p:spPr>
          <a:xfrm>
            <a:off x="1337607" y="5299307"/>
            <a:ext cx="6086524" cy="1200329"/>
          </a:xfrm>
          <a:prstGeom prst="rect">
            <a:avLst/>
          </a:prstGeom>
          <a:noFill/>
        </p:spPr>
        <p:txBody>
          <a:bodyPr wrap="square" rtlCol="0">
            <a:spAutoFit/>
          </a:bodyPr>
          <a:lstStyle/>
          <a:p>
            <a:pPr algn="just" defTabSz="914400"/>
            <a:r>
              <a:rPr lang="zh-CN" altLang="en-US" sz="1400" dirty="0">
                <a:solidFill>
                  <a:prstClr val="black"/>
                </a:solidFill>
                <a:latin typeface="微软雅黑" panose="020B0503020204020204" pitchFamily="34" charset="-122"/>
                <a:ea typeface="微软雅黑" panose="020B0503020204020204" pitchFamily="34" charset="-122"/>
              </a:rPr>
              <a:t>      本月新三板挂牌企业总数净减少</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71</a:t>
            </a:r>
            <a:r>
              <a:rPr lang="zh-CN" altLang="en-US" sz="1400" dirty="0">
                <a:solidFill>
                  <a:prstClr val="black"/>
                </a:solidFill>
                <a:latin typeface="微软雅黑" panose="020B0503020204020204" pitchFamily="34" charset="-122"/>
                <a:ea typeface="微软雅黑" panose="020B0503020204020204" pitchFamily="34" charset="-122"/>
              </a:rPr>
              <a:t>家；按市场分布，基础层</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10260</a:t>
            </a:r>
            <a:r>
              <a:rPr lang="zh-CN" altLang="en-US" sz="1400" dirty="0">
                <a:solidFill>
                  <a:prstClr val="black"/>
                </a:solidFill>
                <a:latin typeface="微软雅黑" panose="020B0503020204020204" pitchFamily="34" charset="-122"/>
                <a:ea typeface="微软雅黑" panose="020B0503020204020204" pitchFamily="34" charset="-122"/>
              </a:rPr>
              <a:t>家，创新层</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1299</a:t>
            </a:r>
            <a:r>
              <a:rPr lang="zh-CN" altLang="en-US" sz="1400" dirty="0">
                <a:solidFill>
                  <a:prstClr val="black"/>
                </a:solidFill>
                <a:latin typeface="微软雅黑" panose="020B0503020204020204" pitchFamily="34" charset="-122"/>
                <a:ea typeface="微软雅黑" panose="020B0503020204020204" pitchFamily="34" charset="-122"/>
              </a:rPr>
              <a:t>家；按转让方式分布，竞价交易</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10256</a:t>
            </a:r>
            <a:r>
              <a:rPr lang="zh-CN" altLang="en-US" sz="1400" dirty="0">
                <a:solidFill>
                  <a:prstClr val="black"/>
                </a:solidFill>
                <a:latin typeface="微软雅黑" panose="020B0503020204020204" pitchFamily="34" charset="-122"/>
                <a:ea typeface="微软雅黑" panose="020B0503020204020204" pitchFamily="34" charset="-122"/>
              </a:rPr>
              <a:t>家，做市交易</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1303</a:t>
            </a:r>
            <a:r>
              <a:rPr lang="zh-CN" altLang="en-US" sz="1400" dirty="0">
                <a:solidFill>
                  <a:prstClr val="black"/>
                </a:solidFill>
                <a:latin typeface="微软雅黑" panose="020B0503020204020204" pitchFamily="34" charset="-122"/>
                <a:ea typeface="微软雅黑" panose="020B0503020204020204" pitchFamily="34" charset="-122"/>
              </a:rPr>
              <a:t>家。</a:t>
            </a:r>
          </a:p>
        </p:txBody>
      </p:sp>
      <p:grpSp>
        <p:nvGrpSpPr>
          <p:cNvPr id="32" name="组合 31">
            <a:extLst>
              <a:ext uri="{FF2B5EF4-FFF2-40B4-BE49-F238E27FC236}">
                <a16:creationId xmlns:a16="http://schemas.microsoft.com/office/drawing/2014/main" id="{1BB4D625-3654-472B-8B6C-CFEEF79F3EEA}"/>
              </a:ext>
            </a:extLst>
          </p:cNvPr>
          <p:cNvGrpSpPr/>
          <p:nvPr/>
        </p:nvGrpSpPr>
        <p:grpSpPr>
          <a:xfrm>
            <a:off x="1177802" y="2526879"/>
            <a:ext cx="6788395" cy="2914473"/>
            <a:chOff x="0" y="0"/>
            <a:chExt cx="7334251" cy="3476625"/>
          </a:xfrm>
        </p:grpSpPr>
        <p:graphicFrame>
          <p:nvGraphicFramePr>
            <p:cNvPr id="33" name="图表 32">
              <a:extLst>
                <a:ext uri="{FF2B5EF4-FFF2-40B4-BE49-F238E27FC236}">
                  <a16:creationId xmlns:a16="http://schemas.microsoft.com/office/drawing/2014/main" id="{65DD70D3-15B5-4308-A192-862175E864E9}"/>
                </a:ext>
              </a:extLst>
            </p:cNvPr>
            <p:cNvGraphicFramePr/>
            <p:nvPr/>
          </p:nvGraphicFramePr>
          <p:xfrm>
            <a:off x="0" y="0"/>
            <a:ext cx="7334251" cy="3476625"/>
          </p:xfrm>
          <a:graphic>
            <a:graphicData uri="http://schemas.openxmlformats.org/drawingml/2006/chart">
              <c:chart xmlns:c="http://schemas.openxmlformats.org/drawingml/2006/chart" xmlns:r="http://schemas.openxmlformats.org/officeDocument/2006/relationships" r:id="rId3"/>
            </a:graphicData>
          </a:graphic>
        </p:graphicFrame>
        <p:sp>
          <p:nvSpPr>
            <p:cNvPr id="34" name="矩形 33">
              <a:extLst>
                <a:ext uri="{FF2B5EF4-FFF2-40B4-BE49-F238E27FC236}">
                  <a16:creationId xmlns:a16="http://schemas.microsoft.com/office/drawing/2014/main" id="{5FCFB859-D5CF-4264-839C-B0E24FF21FE0}"/>
                </a:ext>
              </a:extLst>
            </p:cNvPr>
            <p:cNvSpPr/>
            <p:nvPr/>
          </p:nvSpPr>
          <p:spPr>
            <a:xfrm>
              <a:off x="6858001" y="238125"/>
              <a:ext cx="390525" cy="2695575"/>
            </a:xfrm>
            <a:prstGeom prst="rect">
              <a:avLst/>
            </a:prstGeom>
            <a:solidFill>
              <a:sysClr val="window" lastClr="FFFFFF"/>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 lastClr="FFFFFF"/>
                </a:solidFill>
                <a:effectLst/>
                <a:uLnTx/>
                <a:uFillTx/>
                <a:latin typeface="Calibri" panose="020F0502020204030204"/>
                <a:ea typeface="等线" panose="02010600030101010101" pitchFamily="2" charset="-122"/>
                <a:cs typeface="+mn-cs"/>
              </a:endParaRPr>
            </a:p>
          </p:txBody>
        </p:sp>
      </p:grpSp>
    </p:spTree>
    <p:extLst>
      <p:ext uri="{BB962C8B-B14F-4D97-AF65-F5344CB8AC3E}">
        <p14:creationId xmlns:p14="http://schemas.microsoft.com/office/powerpoint/2010/main" val="3550808445"/>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C1C21C4A-679A-41B3-8EB9-4C82392B6C2C}"/>
              </a:ext>
            </a:extLst>
          </p:cNvPr>
          <p:cNvGrpSpPr/>
          <p:nvPr/>
        </p:nvGrpSpPr>
        <p:grpSpPr>
          <a:xfrm>
            <a:off x="1337607" y="958527"/>
            <a:ext cx="2482389" cy="369870"/>
            <a:chOff x="7155445" y="740531"/>
            <a:chExt cx="3098164" cy="369870"/>
          </a:xfrm>
        </p:grpSpPr>
        <p:sp>
          <p:nvSpPr>
            <p:cNvPr id="4" name="矩形 3">
              <a:extLst>
                <a:ext uri="{FF2B5EF4-FFF2-40B4-BE49-F238E27FC236}">
                  <a16:creationId xmlns:a16="http://schemas.microsoft.com/office/drawing/2014/main" id="{1189DE31-5A7F-4E03-87C1-36039B7EFF3C}"/>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新三板摘挂牌概况</a:t>
              </a:r>
            </a:p>
          </p:txBody>
        </p:sp>
        <p:sp>
          <p:nvSpPr>
            <p:cNvPr id="5" name="等腰三角形 4">
              <a:extLst>
                <a:ext uri="{FF2B5EF4-FFF2-40B4-BE49-F238E27FC236}">
                  <a16:creationId xmlns:a16="http://schemas.microsoft.com/office/drawing/2014/main" id="{CF3E3996-F9F9-48C2-8F1B-E5A05551C903}"/>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DC503CDB-B2D2-4BA3-A46B-E9F47464B1AE}"/>
              </a:ext>
            </a:extLst>
          </p:cNvPr>
          <p:cNvSpPr txBox="1"/>
          <p:nvPr/>
        </p:nvSpPr>
        <p:spPr>
          <a:xfrm>
            <a:off x="1337607" y="5153748"/>
            <a:ext cx="6086524" cy="1046440"/>
          </a:xfrm>
          <a:prstGeom prst="rect">
            <a:avLst/>
          </a:prstGeom>
          <a:noFill/>
        </p:spPr>
        <p:txBody>
          <a:bodyPr wrap="square" rtlCol="0">
            <a:spAutoFit/>
          </a:bodyPr>
          <a:lstStyle/>
          <a:p>
            <a:pPr algn="just" defTabSz="914400"/>
            <a:r>
              <a:rPr lang="zh-CN" altLang="en-US" sz="1400" dirty="0">
                <a:solidFill>
                  <a:prstClr val="black"/>
                </a:solidFill>
                <a:latin typeface="微软雅黑" panose="020B0503020204020204" pitchFamily="34" charset="-122"/>
                <a:ea typeface="微软雅黑" panose="020B0503020204020204" pitchFamily="34" charset="-122"/>
              </a:rPr>
              <a:t>      本月新三板挂牌企业总数大幅减少，摘牌家数再次创出新高，截止</a:t>
            </a:r>
            <a:r>
              <a:rPr lang="en-US" altLang="zh-CN" sz="1400" dirty="0">
                <a:solidFill>
                  <a:prstClr val="black"/>
                </a:solidFill>
                <a:latin typeface="微软雅黑" panose="020B0503020204020204" pitchFamily="34" charset="-122"/>
                <a:ea typeface="微软雅黑" panose="020B0503020204020204" pitchFamily="34" charset="-122"/>
              </a:rPr>
              <a:t>2</a:t>
            </a:r>
            <a:r>
              <a:rPr lang="zh-CN" altLang="en-US" sz="1400" dirty="0">
                <a:solidFill>
                  <a:prstClr val="black"/>
                </a:solidFill>
                <a:latin typeface="微软雅黑" panose="020B0503020204020204" pitchFamily="34" charset="-122"/>
                <a:ea typeface="微软雅黑" panose="020B0503020204020204" pitchFamily="34" charset="-122"/>
              </a:rPr>
              <a:t>月</a:t>
            </a:r>
            <a:r>
              <a:rPr lang="en-US" altLang="zh-CN" sz="1400" dirty="0">
                <a:solidFill>
                  <a:prstClr val="black"/>
                </a:solidFill>
                <a:latin typeface="微软雅黑" panose="020B0503020204020204" pitchFamily="34" charset="-122"/>
                <a:ea typeface="微软雅黑" panose="020B0503020204020204" pitchFamily="34" charset="-122"/>
              </a:rPr>
              <a:t>28</a:t>
            </a:r>
            <a:r>
              <a:rPr lang="zh-CN" altLang="en-US" sz="1400" dirty="0">
                <a:solidFill>
                  <a:prstClr val="black"/>
                </a:solidFill>
                <a:latin typeface="微软雅黑" panose="020B0503020204020204" pitchFamily="34" charset="-122"/>
                <a:ea typeface="微软雅黑" panose="020B0503020204020204" pitchFamily="34" charset="-122"/>
              </a:rPr>
              <a:t>日，挂牌企业总数为</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11559</a:t>
            </a:r>
            <a:r>
              <a:rPr lang="zh-CN" altLang="en-US" sz="1400" dirty="0">
                <a:solidFill>
                  <a:prstClr val="black"/>
                </a:solidFill>
                <a:latin typeface="微软雅黑" panose="020B0503020204020204" pitchFamily="34" charset="-122"/>
                <a:ea typeface="微软雅黑" panose="020B0503020204020204" pitchFamily="34" charset="-122"/>
              </a:rPr>
              <a:t>家，净减少</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71</a:t>
            </a:r>
            <a:r>
              <a:rPr lang="zh-CN" altLang="en-US" sz="1400" dirty="0">
                <a:solidFill>
                  <a:prstClr val="black"/>
                </a:solidFill>
                <a:latin typeface="微软雅黑" panose="020B0503020204020204" pitchFamily="34" charset="-122"/>
                <a:ea typeface="微软雅黑" panose="020B0503020204020204" pitchFamily="34" charset="-122"/>
              </a:rPr>
              <a:t>家。本月新增挂牌</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55</a:t>
            </a:r>
            <a:r>
              <a:rPr lang="zh-CN" altLang="en-US" sz="1400" dirty="0">
                <a:solidFill>
                  <a:prstClr val="black"/>
                </a:solidFill>
                <a:latin typeface="微软雅黑" panose="020B0503020204020204" pitchFamily="34" charset="-122"/>
                <a:ea typeface="微软雅黑" panose="020B0503020204020204" pitchFamily="34" charset="-122"/>
              </a:rPr>
              <a:t>家，摘牌</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126</a:t>
            </a:r>
            <a:r>
              <a:rPr lang="zh-CN" altLang="en-US" sz="1400" dirty="0">
                <a:solidFill>
                  <a:prstClr val="black"/>
                </a:solidFill>
                <a:latin typeface="微软雅黑" panose="020B0503020204020204" pitchFamily="34" charset="-122"/>
                <a:ea typeface="微软雅黑" panose="020B0503020204020204" pitchFamily="34" charset="-122"/>
              </a:rPr>
              <a:t>家。其中，转板摘牌</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5</a:t>
            </a:r>
            <a:r>
              <a:rPr lang="zh-CN" altLang="en-US" sz="1400" dirty="0">
                <a:solidFill>
                  <a:prstClr val="black"/>
                </a:solidFill>
                <a:latin typeface="微软雅黑" panose="020B0503020204020204" pitchFamily="34" charset="-122"/>
                <a:ea typeface="微软雅黑" panose="020B0503020204020204" pitchFamily="34" charset="-122"/>
              </a:rPr>
              <a:t>家。</a:t>
            </a:r>
          </a:p>
        </p:txBody>
      </p:sp>
      <p:sp>
        <p:nvSpPr>
          <p:cNvPr id="9" name="Rectangle 2">
            <a:extLst>
              <a:ext uri="{FF2B5EF4-FFF2-40B4-BE49-F238E27FC236}">
                <a16:creationId xmlns:a16="http://schemas.microsoft.com/office/drawing/2014/main" id="{26EE0B21-EBD8-4AD1-9859-EE8367586F64}"/>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新三板</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graphicFrame>
        <p:nvGraphicFramePr>
          <p:cNvPr id="11" name="图表 10">
            <a:extLst>
              <a:ext uri="{FF2B5EF4-FFF2-40B4-BE49-F238E27FC236}">
                <a16:creationId xmlns:a16="http://schemas.microsoft.com/office/drawing/2014/main" id="{3C484993-8DF3-4859-A5A1-A9B5EEA707FE}"/>
              </a:ext>
            </a:extLst>
          </p:cNvPr>
          <p:cNvGraphicFramePr>
            <a:graphicFrameLocks/>
          </p:cNvGraphicFramePr>
          <p:nvPr>
            <p:extLst>
              <p:ext uri="{D42A27DB-BD31-4B8C-83A1-F6EECF244321}">
                <p14:modId xmlns:p14="http://schemas.microsoft.com/office/powerpoint/2010/main" val="1980456333"/>
              </p:ext>
            </p:extLst>
          </p:nvPr>
        </p:nvGraphicFramePr>
        <p:xfrm>
          <a:off x="1406628" y="1328396"/>
          <a:ext cx="6086523" cy="38671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9329840"/>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2182B1A-75B1-41A8-A125-4027E8974A5D}"/>
              </a:ext>
            </a:extLst>
          </p:cNvPr>
          <p:cNvSpPr/>
          <p:nvPr/>
        </p:nvSpPr>
        <p:spPr>
          <a:xfrm>
            <a:off x="1353579" y="1130187"/>
            <a:ext cx="2255601"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新三板市场交易情况</a:t>
            </a:r>
          </a:p>
        </p:txBody>
      </p:sp>
      <p:sp>
        <p:nvSpPr>
          <p:cNvPr id="4" name="文本框 3">
            <a:extLst>
              <a:ext uri="{FF2B5EF4-FFF2-40B4-BE49-F238E27FC236}">
                <a16:creationId xmlns:a16="http://schemas.microsoft.com/office/drawing/2014/main" id="{939A4829-C46E-48CF-8325-10E1E2DAB6FE}"/>
              </a:ext>
            </a:extLst>
          </p:cNvPr>
          <p:cNvSpPr txBox="1"/>
          <p:nvPr/>
        </p:nvSpPr>
        <p:spPr>
          <a:xfrm>
            <a:off x="1353579" y="4583770"/>
            <a:ext cx="6299949" cy="892552"/>
          </a:xfrm>
          <a:prstGeom prst="rect">
            <a:avLst/>
          </a:prstGeom>
          <a:noFill/>
        </p:spPr>
        <p:txBody>
          <a:bodyPr wrap="square" rtlCol="0">
            <a:spAutoFit/>
          </a:bodyPr>
          <a:lstStyle/>
          <a:p>
            <a:pPr algn="just"/>
            <a:r>
              <a:rPr lang="zh-CN" altLang="en-US" sz="1400" dirty="0">
                <a:latin typeface="微软雅黑" panose="020B0503020204020204" pitchFamily="34" charset="-122"/>
                <a:ea typeface="微软雅黑" panose="020B0503020204020204" pitchFamily="34" charset="-122"/>
              </a:rPr>
              <a:t>      本月新三板成交持续回落，三板做市指数持续回落，</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31</a:t>
            </a:r>
            <a:r>
              <a:rPr lang="zh-CN" altLang="en-US" sz="1400" dirty="0">
                <a:latin typeface="微软雅黑" panose="020B0503020204020204" pitchFamily="34" charset="-122"/>
                <a:ea typeface="微软雅黑" panose="020B0503020204020204" pitchFamily="34" charset="-122"/>
              </a:rPr>
              <a:t>日收盘价为</a:t>
            </a:r>
            <a:r>
              <a:rPr lang="en-US" altLang="zh-CN" sz="2400" dirty="0">
                <a:solidFill>
                  <a:srgbClr val="0070C0"/>
                </a:solidFill>
                <a:latin typeface="微软雅黑" panose="020B0503020204020204" pitchFamily="34" charset="-122"/>
                <a:ea typeface="微软雅黑" panose="020B0503020204020204" pitchFamily="34" charset="-122"/>
              </a:rPr>
              <a:t>917.65</a:t>
            </a:r>
            <a:r>
              <a:rPr lang="zh-CN" altLang="en-US" sz="1400" dirty="0">
                <a:latin typeface="微软雅黑" panose="020B0503020204020204" pitchFamily="34" charset="-122"/>
                <a:ea typeface="微软雅黑" panose="020B0503020204020204" pitchFamily="34" charset="-122"/>
              </a:rPr>
              <a:t>点。三板成指在本月保持平走，收于</a:t>
            </a:r>
            <a:r>
              <a:rPr lang="en-US" altLang="zh-CN" sz="2400" dirty="0">
                <a:solidFill>
                  <a:srgbClr val="0070C0"/>
                </a:solidFill>
                <a:latin typeface="微软雅黑" panose="020B0503020204020204" pitchFamily="34" charset="-122"/>
                <a:ea typeface="微软雅黑" panose="020B0503020204020204" pitchFamily="34" charset="-122"/>
              </a:rPr>
              <a:t>1068.76</a:t>
            </a:r>
            <a:r>
              <a:rPr lang="zh-CN" altLang="en-US" sz="1400" dirty="0">
                <a:latin typeface="微软雅黑" panose="020B0503020204020204" pitchFamily="34" charset="-122"/>
                <a:ea typeface="微软雅黑" panose="020B0503020204020204" pitchFamily="34" charset="-122"/>
              </a:rPr>
              <a:t>点。两大指数均持续保持低位震荡。</a:t>
            </a:r>
            <a:endParaRPr lang="en-US" altLang="zh-CN" sz="1400" dirty="0">
              <a:latin typeface="微软雅黑" panose="020B0503020204020204" pitchFamily="34" charset="-122"/>
              <a:ea typeface="微软雅黑" panose="020B0503020204020204" pitchFamily="34" charset="-122"/>
            </a:endParaRPr>
          </a:p>
        </p:txBody>
      </p:sp>
      <p:sp>
        <p:nvSpPr>
          <p:cNvPr id="5" name="Rectangle 2">
            <a:extLst>
              <a:ext uri="{FF2B5EF4-FFF2-40B4-BE49-F238E27FC236}">
                <a16:creationId xmlns:a16="http://schemas.microsoft.com/office/drawing/2014/main" id="{9780CD0C-A820-45D8-BCCF-61D3FB6622EE}"/>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新三板</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graphicFrame>
        <p:nvGraphicFramePr>
          <p:cNvPr id="7" name="图表 6">
            <a:extLst>
              <a:ext uri="{FF2B5EF4-FFF2-40B4-BE49-F238E27FC236}">
                <a16:creationId xmlns:a16="http://schemas.microsoft.com/office/drawing/2014/main" id="{BCDE3308-4D89-4A47-957E-21B9E5CC830A}"/>
              </a:ext>
            </a:extLst>
          </p:cNvPr>
          <p:cNvGraphicFramePr>
            <a:graphicFrameLocks/>
          </p:cNvGraphicFramePr>
          <p:nvPr>
            <p:extLst>
              <p:ext uri="{D42A27DB-BD31-4B8C-83A1-F6EECF244321}">
                <p14:modId xmlns:p14="http://schemas.microsoft.com/office/powerpoint/2010/main" val="4065263909"/>
              </p:ext>
            </p:extLst>
          </p:nvPr>
        </p:nvGraphicFramePr>
        <p:xfrm>
          <a:off x="1353579" y="1567595"/>
          <a:ext cx="6299948" cy="3016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1519846"/>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0948A535-F4C2-465E-A999-6043EF1D140E}"/>
              </a:ext>
            </a:extLst>
          </p:cNvPr>
          <p:cNvSpPr/>
          <p:nvPr/>
        </p:nvSpPr>
        <p:spPr>
          <a:xfrm>
            <a:off x="1193292" y="965595"/>
            <a:ext cx="2255601"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新三板市场成交情况</a:t>
            </a:r>
          </a:p>
        </p:txBody>
      </p:sp>
      <p:sp>
        <p:nvSpPr>
          <p:cNvPr id="6" name="文本框 5">
            <a:extLst>
              <a:ext uri="{FF2B5EF4-FFF2-40B4-BE49-F238E27FC236}">
                <a16:creationId xmlns:a16="http://schemas.microsoft.com/office/drawing/2014/main" id="{54E99430-4D62-4502-AF3D-D4F4414F66EC}"/>
              </a:ext>
            </a:extLst>
          </p:cNvPr>
          <p:cNvSpPr txBox="1"/>
          <p:nvPr/>
        </p:nvSpPr>
        <p:spPr>
          <a:xfrm>
            <a:off x="1193292" y="4766650"/>
            <a:ext cx="6634180" cy="1200329"/>
          </a:xfrm>
          <a:prstGeom prst="rect">
            <a:avLst/>
          </a:prstGeom>
          <a:noFill/>
        </p:spPr>
        <p:txBody>
          <a:bodyPr wrap="square" rtlCol="0">
            <a:spAutoFit/>
          </a:bodyPr>
          <a:lstStyle/>
          <a:p>
            <a:pPr algn="just"/>
            <a:r>
              <a:rPr lang="zh-CN" altLang="en-US" sz="1400" dirty="0">
                <a:latin typeface="微软雅黑" panose="020B0503020204020204" pitchFamily="34" charset="-122"/>
                <a:ea typeface="微软雅黑" panose="020B0503020204020204" pitchFamily="34" charset="-122"/>
              </a:rPr>
              <a:t>       分市场方面，各市场交投持续低迷，本月做市成交量较上月下上升</a:t>
            </a:r>
            <a:r>
              <a:rPr lang="en-US" altLang="zh-CN" sz="2400" dirty="0">
                <a:solidFill>
                  <a:srgbClr val="0070C0"/>
                </a:solidFill>
                <a:latin typeface="微软雅黑" panose="020B0503020204020204" pitchFamily="34" charset="-122"/>
                <a:ea typeface="微软雅黑" panose="020B0503020204020204" pitchFamily="34" charset="-122"/>
              </a:rPr>
              <a:t>26.2%</a:t>
            </a:r>
            <a:r>
              <a:rPr lang="zh-CN" altLang="en-US" sz="1400" dirty="0">
                <a:latin typeface="微软雅黑" panose="020B0503020204020204" pitchFamily="34" charset="-122"/>
                <a:ea typeface="微软雅黑" panose="020B0503020204020204" pitchFamily="34" charset="-122"/>
              </a:rPr>
              <a:t>，共成交</a:t>
            </a:r>
            <a:r>
              <a:rPr lang="en-US" altLang="zh-CN" sz="2400" dirty="0">
                <a:solidFill>
                  <a:srgbClr val="0070C0"/>
                </a:solidFill>
                <a:latin typeface="微软雅黑" panose="020B0503020204020204" pitchFamily="34" charset="-122"/>
                <a:ea typeface="微软雅黑" panose="020B0503020204020204" pitchFamily="34" charset="-122"/>
              </a:rPr>
              <a:t>6.09</a:t>
            </a:r>
            <a:r>
              <a:rPr lang="zh-CN" altLang="en-US" sz="1400" dirty="0">
                <a:latin typeface="微软雅黑" panose="020B0503020204020204" pitchFamily="34" charset="-122"/>
                <a:ea typeface="微软雅黑" panose="020B0503020204020204" pitchFamily="34" charset="-122"/>
              </a:rPr>
              <a:t>亿股，集合竞价下降</a:t>
            </a:r>
            <a:r>
              <a:rPr lang="en-US" altLang="zh-CN" sz="2400" dirty="0">
                <a:solidFill>
                  <a:srgbClr val="0070C0"/>
                </a:solidFill>
                <a:latin typeface="微软雅黑" panose="020B0503020204020204" pitchFamily="34" charset="-122"/>
                <a:ea typeface="微软雅黑" panose="020B0503020204020204" pitchFamily="34" charset="-122"/>
              </a:rPr>
              <a:t>77.4%</a:t>
            </a:r>
            <a:r>
              <a:rPr lang="zh-CN" altLang="en-US" sz="1400" dirty="0">
                <a:latin typeface="微软雅黑" panose="020B0503020204020204" pitchFamily="34" charset="-122"/>
                <a:ea typeface="微软雅黑" panose="020B0503020204020204" pitchFamily="34" charset="-122"/>
              </a:rPr>
              <a:t>，共成交</a:t>
            </a:r>
            <a:r>
              <a:rPr lang="en-US" altLang="zh-CN" sz="2400" dirty="0">
                <a:solidFill>
                  <a:srgbClr val="0070C0"/>
                </a:solidFill>
                <a:latin typeface="微软雅黑" panose="020B0503020204020204" pitchFamily="34" charset="-122"/>
                <a:ea typeface="微软雅黑" panose="020B0503020204020204" pitchFamily="34" charset="-122"/>
              </a:rPr>
              <a:t>1.34</a:t>
            </a:r>
            <a:r>
              <a:rPr lang="zh-CN" altLang="en-US" sz="1400" dirty="0">
                <a:latin typeface="微软雅黑" panose="020B0503020204020204" pitchFamily="34" charset="-122"/>
                <a:ea typeface="微软雅黑" panose="020B0503020204020204" pitchFamily="34" charset="-122"/>
              </a:rPr>
              <a:t>亿股；创新层本月上升</a:t>
            </a:r>
            <a:r>
              <a:rPr lang="en-US" altLang="zh-CN" sz="2400" dirty="0">
                <a:solidFill>
                  <a:srgbClr val="0070C0"/>
                </a:solidFill>
                <a:latin typeface="微软雅黑" panose="020B0503020204020204" pitchFamily="34" charset="-122"/>
                <a:ea typeface="微软雅黑" panose="020B0503020204020204" pitchFamily="34" charset="-122"/>
              </a:rPr>
              <a:t>5.8%</a:t>
            </a:r>
            <a:r>
              <a:rPr lang="zh-CN" altLang="en-US" sz="1400" dirty="0">
                <a:latin typeface="微软雅黑" panose="020B0503020204020204" pitchFamily="34" charset="-122"/>
                <a:ea typeface="微软雅黑" panose="020B0503020204020204" pitchFamily="34" charset="-122"/>
              </a:rPr>
              <a:t>，共成交</a:t>
            </a:r>
            <a:r>
              <a:rPr lang="en-US" altLang="zh-CN" sz="2400" dirty="0">
                <a:solidFill>
                  <a:srgbClr val="0070C0"/>
                </a:solidFill>
                <a:latin typeface="微软雅黑" panose="020B0503020204020204" pitchFamily="34" charset="-122"/>
                <a:ea typeface="微软雅黑" panose="020B0503020204020204" pitchFamily="34" charset="-122"/>
              </a:rPr>
              <a:t>4.2</a:t>
            </a:r>
            <a:r>
              <a:rPr lang="zh-CN" altLang="en-US" sz="1400" dirty="0">
                <a:latin typeface="微软雅黑" panose="020B0503020204020204" pitchFamily="34" charset="-122"/>
                <a:ea typeface="微软雅黑" panose="020B0503020204020204" pitchFamily="34" charset="-122"/>
              </a:rPr>
              <a:t>亿股，基础层上升</a:t>
            </a:r>
            <a:r>
              <a:rPr lang="en-US" altLang="zh-CN" sz="2400" dirty="0">
                <a:solidFill>
                  <a:srgbClr val="0070C0"/>
                </a:solidFill>
                <a:latin typeface="微软雅黑" panose="020B0503020204020204" pitchFamily="34" charset="-122"/>
                <a:ea typeface="微软雅黑" panose="020B0503020204020204" pitchFamily="34" charset="-122"/>
              </a:rPr>
              <a:t>65.7%</a:t>
            </a:r>
            <a:r>
              <a:rPr lang="zh-CN" altLang="en-US" sz="1400" dirty="0">
                <a:latin typeface="微软雅黑" panose="020B0503020204020204" pitchFamily="34" charset="-122"/>
                <a:ea typeface="微软雅黑" panose="020B0503020204020204" pitchFamily="34" charset="-122"/>
              </a:rPr>
              <a:t>，成交</a:t>
            </a:r>
            <a:r>
              <a:rPr lang="en-US" altLang="zh-CN" sz="2400" dirty="0">
                <a:solidFill>
                  <a:srgbClr val="0070C0"/>
                </a:solidFill>
                <a:latin typeface="微软雅黑" panose="020B0503020204020204" pitchFamily="34" charset="-122"/>
                <a:ea typeface="微软雅黑" panose="020B0503020204020204" pitchFamily="34" charset="-122"/>
              </a:rPr>
              <a:t>3.23</a:t>
            </a:r>
            <a:r>
              <a:rPr lang="zh-CN" altLang="en-US" sz="1400" dirty="0">
                <a:latin typeface="微软雅黑" panose="020B0503020204020204" pitchFamily="34" charset="-122"/>
                <a:ea typeface="微软雅黑" panose="020B0503020204020204" pitchFamily="34" charset="-122"/>
              </a:rPr>
              <a:t>亿股。</a:t>
            </a:r>
          </a:p>
        </p:txBody>
      </p:sp>
      <p:sp>
        <p:nvSpPr>
          <p:cNvPr id="7" name="Rectangle 2">
            <a:extLst>
              <a:ext uri="{FF2B5EF4-FFF2-40B4-BE49-F238E27FC236}">
                <a16:creationId xmlns:a16="http://schemas.microsoft.com/office/drawing/2014/main" id="{059E3C12-06AD-40FB-A4CC-6509E269D66B}"/>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新三板</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grpSp>
        <p:nvGrpSpPr>
          <p:cNvPr id="14" name="组合 13">
            <a:extLst>
              <a:ext uri="{FF2B5EF4-FFF2-40B4-BE49-F238E27FC236}">
                <a16:creationId xmlns:a16="http://schemas.microsoft.com/office/drawing/2014/main" id="{F3E7E2C8-3F70-4957-BBCD-A98024C268FE}"/>
              </a:ext>
            </a:extLst>
          </p:cNvPr>
          <p:cNvGrpSpPr/>
          <p:nvPr/>
        </p:nvGrpSpPr>
        <p:grpSpPr>
          <a:xfrm>
            <a:off x="1193292" y="1335464"/>
            <a:ext cx="6757416" cy="3452813"/>
            <a:chOff x="0" y="0"/>
            <a:chExt cx="6267450" cy="3452813"/>
          </a:xfrm>
        </p:grpSpPr>
        <p:graphicFrame>
          <p:nvGraphicFramePr>
            <p:cNvPr id="15" name="图表 14">
              <a:extLst>
                <a:ext uri="{FF2B5EF4-FFF2-40B4-BE49-F238E27FC236}">
                  <a16:creationId xmlns:a16="http://schemas.microsoft.com/office/drawing/2014/main" id="{B7384B88-4E5C-4D86-954D-3049FCC7CA03}"/>
                </a:ext>
              </a:extLst>
            </p:cNvPr>
            <p:cNvGraphicFramePr/>
            <p:nvPr/>
          </p:nvGraphicFramePr>
          <p:xfrm>
            <a:off x="0" y="0"/>
            <a:ext cx="6267450" cy="3452813"/>
          </p:xfrm>
          <a:graphic>
            <a:graphicData uri="http://schemas.openxmlformats.org/drawingml/2006/chart">
              <c:chart xmlns:c="http://schemas.openxmlformats.org/drawingml/2006/chart" xmlns:r="http://schemas.openxmlformats.org/officeDocument/2006/relationships" r:id="rId2"/>
            </a:graphicData>
          </a:graphic>
        </p:graphicFrame>
        <p:sp>
          <p:nvSpPr>
            <p:cNvPr id="16" name="矩形 15">
              <a:extLst>
                <a:ext uri="{FF2B5EF4-FFF2-40B4-BE49-F238E27FC236}">
                  <a16:creationId xmlns:a16="http://schemas.microsoft.com/office/drawing/2014/main" id="{32C254CE-387E-4868-8A7D-F259D25B5385}"/>
                </a:ext>
              </a:extLst>
            </p:cNvPr>
            <p:cNvSpPr/>
            <p:nvPr/>
          </p:nvSpPr>
          <p:spPr>
            <a:xfrm>
              <a:off x="5695950" y="471488"/>
              <a:ext cx="457200" cy="2543175"/>
            </a:xfrm>
            <a:prstGeom prst="rect">
              <a:avLst/>
            </a:prstGeom>
            <a:solidFill>
              <a:sysClr val="window" lastClr="FFFFFF"/>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 lastClr="FFFFFF"/>
                </a:solidFill>
                <a:effectLst/>
                <a:uLnTx/>
                <a:uFillTx/>
                <a:latin typeface="Calibri" panose="020F0502020204030204"/>
                <a:ea typeface="等线" panose="02010600030101010101" pitchFamily="2" charset="-122"/>
                <a:cs typeface="+mn-cs"/>
              </a:endParaRPr>
            </a:p>
          </p:txBody>
        </p:sp>
      </p:grpSp>
    </p:spTree>
    <p:extLst>
      <p:ext uri="{BB962C8B-B14F-4D97-AF65-F5344CB8AC3E}">
        <p14:creationId xmlns:p14="http://schemas.microsoft.com/office/powerpoint/2010/main" val="4212566346"/>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DB46E0E-B68F-4283-9C6C-11C47D9D3F35}"/>
              </a:ext>
            </a:extLst>
          </p:cNvPr>
          <p:cNvSpPr/>
          <p:nvPr/>
        </p:nvSpPr>
        <p:spPr>
          <a:xfrm>
            <a:off x="1542165" y="1532523"/>
            <a:ext cx="2874387"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新三板市场成交前列个股</a:t>
            </a:r>
          </a:p>
        </p:txBody>
      </p:sp>
      <p:sp>
        <p:nvSpPr>
          <p:cNvPr id="4" name="Rectangle 2">
            <a:extLst>
              <a:ext uri="{FF2B5EF4-FFF2-40B4-BE49-F238E27FC236}">
                <a16:creationId xmlns:a16="http://schemas.microsoft.com/office/drawing/2014/main" id="{9E79DA23-31DA-4A0E-805B-5A1F5188C844}"/>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新三板</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graphicFrame>
        <p:nvGraphicFramePr>
          <p:cNvPr id="6" name="表格 5">
            <a:extLst>
              <a:ext uri="{FF2B5EF4-FFF2-40B4-BE49-F238E27FC236}">
                <a16:creationId xmlns:a16="http://schemas.microsoft.com/office/drawing/2014/main" id="{26E0B28F-268B-446B-AB38-5694A8FB64F6}"/>
              </a:ext>
            </a:extLst>
          </p:cNvPr>
          <p:cNvGraphicFramePr>
            <a:graphicFrameLocks noGrp="1"/>
          </p:cNvGraphicFramePr>
          <p:nvPr>
            <p:extLst>
              <p:ext uri="{D42A27DB-BD31-4B8C-83A1-F6EECF244321}">
                <p14:modId xmlns:p14="http://schemas.microsoft.com/office/powerpoint/2010/main" val="423843772"/>
              </p:ext>
            </p:extLst>
          </p:nvPr>
        </p:nvGraphicFramePr>
        <p:xfrm>
          <a:off x="1540410" y="2027520"/>
          <a:ext cx="6063180" cy="2802960"/>
        </p:xfrm>
        <a:graphic>
          <a:graphicData uri="http://schemas.openxmlformats.org/drawingml/2006/table">
            <a:tbl>
              <a:tblPr/>
              <a:tblGrid>
                <a:gridCol w="1010530">
                  <a:extLst>
                    <a:ext uri="{9D8B030D-6E8A-4147-A177-3AD203B41FA5}">
                      <a16:colId xmlns:a16="http://schemas.microsoft.com/office/drawing/2014/main" val="1364227800"/>
                    </a:ext>
                  </a:extLst>
                </a:gridCol>
                <a:gridCol w="1010530">
                  <a:extLst>
                    <a:ext uri="{9D8B030D-6E8A-4147-A177-3AD203B41FA5}">
                      <a16:colId xmlns:a16="http://schemas.microsoft.com/office/drawing/2014/main" val="2174175177"/>
                    </a:ext>
                  </a:extLst>
                </a:gridCol>
                <a:gridCol w="1010530">
                  <a:extLst>
                    <a:ext uri="{9D8B030D-6E8A-4147-A177-3AD203B41FA5}">
                      <a16:colId xmlns:a16="http://schemas.microsoft.com/office/drawing/2014/main" val="2378089589"/>
                    </a:ext>
                  </a:extLst>
                </a:gridCol>
                <a:gridCol w="1010530">
                  <a:extLst>
                    <a:ext uri="{9D8B030D-6E8A-4147-A177-3AD203B41FA5}">
                      <a16:colId xmlns:a16="http://schemas.microsoft.com/office/drawing/2014/main" val="3431690725"/>
                    </a:ext>
                  </a:extLst>
                </a:gridCol>
                <a:gridCol w="1010530">
                  <a:extLst>
                    <a:ext uri="{9D8B030D-6E8A-4147-A177-3AD203B41FA5}">
                      <a16:colId xmlns:a16="http://schemas.microsoft.com/office/drawing/2014/main" val="532395314"/>
                    </a:ext>
                  </a:extLst>
                </a:gridCol>
                <a:gridCol w="1010530">
                  <a:extLst>
                    <a:ext uri="{9D8B030D-6E8A-4147-A177-3AD203B41FA5}">
                      <a16:colId xmlns:a16="http://schemas.microsoft.com/office/drawing/2014/main" val="3253770410"/>
                    </a:ext>
                  </a:extLst>
                </a:gridCol>
              </a:tblGrid>
              <a:tr h="303305">
                <a:tc gridSpan="6">
                  <a:txBody>
                    <a:bodyPr/>
                    <a:lstStyle/>
                    <a:p>
                      <a:pPr algn="ctr" fontAlgn="ctr"/>
                      <a:r>
                        <a:rPr lang="en-US" altLang="zh-CN" sz="1400" b="1" i="0" u="none" strike="noStrike">
                          <a:solidFill>
                            <a:srgbClr val="000000"/>
                          </a:solidFill>
                          <a:effectLst/>
                          <a:latin typeface="微软雅黑" panose="020B0503020204020204" pitchFamily="34" charset="-122"/>
                          <a:ea typeface="微软雅黑" panose="020B0503020204020204" pitchFamily="34" charset="-122"/>
                        </a:rPr>
                        <a:t>2018</a:t>
                      </a:r>
                      <a:r>
                        <a:rPr lang="zh-CN" altLang="en-US" sz="1400" b="1" i="0" u="none" strike="noStrike">
                          <a:solidFill>
                            <a:srgbClr val="000000"/>
                          </a:solidFill>
                          <a:effectLst/>
                          <a:latin typeface="微软雅黑" panose="020B0503020204020204" pitchFamily="34" charset="-122"/>
                          <a:ea typeface="微软雅黑" panose="020B0503020204020204" pitchFamily="34" charset="-122"/>
                        </a:rPr>
                        <a:t>年</a:t>
                      </a:r>
                      <a:r>
                        <a:rPr lang="en-US" altLang="zh-CN" sz="1400" b="1" i="0" u="none" strike="noStrike">
                          <a:solidFill>
                            <a:srgbClr val="000000"/>
                          </a:solidFill>
                          <a:effectLst/>
                          <a:latin typeface="微软雅黑" panose="020B0503020204020204" pitchFamily="34" charset="-122"/>
                          <a:ea typeface="微软雅黑" panose="020B0503020204020204" pitchFamily="34" charset="-122"/>
                        </a:rPr>
                        <a:t>3</a:t>
                      </a:r>
                      <a:r>
                        <a:rPr lang="zh-CN" altLang="en-US" sz="1400" b="1" i="0" u="none" strike="noStrike">
                          <a:solidFill>
                            <a:srgbClr val="000000"/>
                          </a:solidFill>
                          <a:effectLst/>
                          <a:latin typeface="微软雅黑" panose="020B0503020204020204" pitchFamily="34" charset="-122"/>
                          <a:ea typeface="微软雅黑" panose="020B0503020204020204" pitchFamily="34" charset="-122"/>
                        </a:rPr>
                        <a:t>月新三板成交量前五</a:t>
                      </a:r>
                    </a:p>
                  </a:txBody>
                  <a:tcPr marL="0" marR="0" marT="0"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395431549"/>
                  </a:ext>
                </a:extLst>
              </a:tr>
              <a:tr h="324223">
                <a:tc gridSpan="3">
                  <a:txBody>
                    <a:bodyPr/>
                    <a:lstStyle/>
                    <a:p>
                      <a:pPr algn="ctr" fontAlgn="ctr"/>
                      <a:r>
                        <a:rPr lang="zh-CN" altLang="en-US" sz="1200" b="1" i="0" u="none" strike="noStrike">
                          <a:solidFill>
                            <a:srgbClr val="FFFFFF"/>
                          </a:solidFill>
                          <a:effectLst/>
                          <a:latin typeface="华文细黑" panose="02010600040101010101" pitchFamily="2" charset="-122"/>
                          <a:ea typeface="华文细黑" panose="02010600040101010101" pitchFamily="2" charset="-122"/>
                        </a:rPr>
                        <a:t>创新层</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zh-CN" altLang="en-US" sz="1200" b="1" i="0" u="none" strike="noStrike">
                          <a:solidFill>
                            <a:srgbClr val="FFFFFF"/>
                          </a:solidFill>
                          <a:effectLst/>
                          <a:latin typeface="华文细黑" panose="02010600040101010101" pitchFamily="2" charset="-122"/>
                          <a:ea typeface="华文细黑" panose="02010600040101010101" pitchFamily="2" charset="-122"/>
                        </a:rPr>
                        <a:t>基础层</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266289586"/>
                  </a:ext>
                </a:extLst>
              </a:tr>
              <a:tr h="324223">
                <a:tc>
                  <a:txBody>
                    <a:bodyPr/>
                    <a:lstStyle/>
                    <a:p>
                      <a:pPr algn="ctr" fontAlgn="ctr"/>
                      <a:r>
                        <a:rPr lang="zh-CN" altLang="en-US" sz="1200" b="1" i="0" u="none" strike="noStrike">
                          <a:solidFill>
                            <a:srgbClr val="FFFFFF"/>
                          </a:solidFill>
                          <a:effectLst/>
                          <a:latin typeface="华文细黑" panose="02010600040101010101" pitchFamily="2" charset="-122"/>
                          <a:ea typeface="华文细黑" panose="02010600040101010101" pitchFamily="2" charset="-122"/>
                        </a:rPr>
                        <a:t>证券代码</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ctr" fontAlgn="ctr"/>
                      <a:r>
                        <a:rPr lang="zh-CN" altLang="en-US" sz="1200" b="1" i="0" u="none" strike="noStrike">
                          <a:solidFill>
                            <a:srgbClr val="FFFFFF"/>
                          </a:solidFill>
                          <a:effectLst/>
                          <a:latin typeface="华文细黑" panose="02010600040101010101" pitchFamily="2" charset="-122"/>
                          <a:ea typeface="华文细黑" panose="02010600040101010101" pitchFamily="2" charset="-122"/>
                        </a:rPr>
                        <a:t>证券简称</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ctr" fontAlgn="ctr"/>
                      <a:r>
                        <a:rPr lang="zh-CN" altLang="en-US" sz="1200" b="1" i="0" u="none" strike="noStrike">
                          <a:solidFill>
                            <a:srgbClr val="FFFFFF"/>
                          </a:solidFill>
                          <a:effectLst/>
                          <a:latin typeface="华文细黑" panose="02010600040101010101" pitchFamily="2" charset="-122"/>
                          <a:ea typeface="华文细黑" panose="02010600040101010101" pitchFamily="2" charset="-122"/>
                        </a:rPr>
                        <a:t>成交额</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ctr" fontAlgn="ctr"/>
                      <a:r>
                        <a:rPr lang="zh-CN" altLang="en-US" sz="1200" b="1" i="0" u="none" strike="noStrike">
                          <a:solidFill>
                            <a:srgbClr val="FFFFFF"/>
                          </a:solidFill>
                          <a:effectLst/>
                          <a:latin typeface="华文细黑" panose="02010600040101010101" pitchFamily="2" charset="-122"/>
                          <a:ea typeface="华文细黑" panose="02010600040101010101" pitchFamily="2" charset="-122"/>
                        </a:rPr>
                        <a:t>证券代码</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ctr" fontAlgn="ctr"/>
                      <a:r>
                        <a:rPr lang="zh-CN" altLang="en-US" sz="1200" b="1" i="0" u="none" strike="noStrike">
                          <a:solidFill>
                            <a:srgbClr val="FFFFFF"/>
                          </a:solidFill>
                          <a:effectLst/>
                          <a:latin typeface="华文细黑" panose="02010600040101010101" pitchFamily="2" charset="-122"/>
                          <a:ea typeface="华文细黑" panose="02010600040101010101" pitchFamily="2" charset="-122"/>
                        </a:rPr>
                        <a:t>证券简称</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ctr" fontAlgn="ctr"/>
                      <a:r>
                        <a:rPr lang="zh-CN" altLang="en-US" sz="1200" b="1" i="0" u="none" strike="noStrike">
                          <a:solidFill>
                            <a:srgbClr val="FFFFFF"/>
                          </a:solidFill>
                          <a:effectLst/>
                          <a:latin typeface="华文细黑" panose="02010600040101010101" pitchFamily="2" charset="-122"/>
                          <a:ea typeface="华文细黑" panose="02010600040101010101" pitchFamily="2" charset="-122"/>
                        </a:rPr>
                        <a:t>成交额</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B0F0"/>
                    </a:solidFill>
                  </a:tcPr>
                </a:tc>
                <a:extLst>
                  <a:ext uri="{0D108BD9-81ED-4DB2-BD59-A6C34878D82A}">
                    <a16:rowId xmlns:a16="http://schemas.microsoft.com/office/drawing/2014/main" val="811110877"/>
                  </a:ext>
                </a:extLst>
              </a:tr>
              <a:tr h="324223">
                <a:tc>
                  <a:txBody>
                    <a:bodyPr/>
                    <a:lstStyle/>
                    <a:p>
                      <a:pPr algn="ctr" fontAlgn="ctr"/>
                      <a:r>
                        <a:rPr lang="en-US" sz="1200" b="0" i="0" u="none" strike="noStrike">
                          <a:solidFill>
                            <a:srgbClr val="000000"/>
                          </a:solidFill>
                          <a:effectLst/>
                          <a:latin typeface="Arial" panose="020B0604020202020204" pitchFamily="34" charset="0"/>
                          <a:ea typeface="等线" panose="02010600030101010101" pitchFamily="2" charset="-122"/>
                        </a:rPr>
                        <a:t>830899.OC</a:t>
                      </a:r>
                    </a:p>
                  </a:txBody>
                  <a:tcPr marL="0" marR="0" marT="0" marB="0" anchor="ctr">
                    <a:lnL>
                      <a:noFill/>
                    </a:lnL>
                    <a:lnR>
                      <a:noFill/>
                    </a:lnR>
                    <a:lnT>
                      <a:noFill/>
                    </a:lnT>
                    <a:lnB>
                      <a:noFill/>
                    </a:lnB>
                  </a:tcPr>
                </a:tc>
                <a:tc>
                  <a:txBody>
                    <a:bodyPr/>
                    <a:lstStyle/>
                    <a:p>
                      <a:pPr algn="ctr" fontAlgn="ctr"/>
                      <a:r>
                        <a:rPr lang="zh-CN" altLang="en-US" sz="1200" b="0" i="0" u="none" strike="noStrike">
                          <a:solidFill>
                            <a:srgbClr val="000000"/>
                          </a:solidFill>
                          <a:effectLst/>
                          <a:latin typeface="华文细黑" panose="02010600040101010101" pitchFamily="2" charset="-122"/>
                          <a:ea typeface="华文细黑" panose="02010600040101010101" pitchFamily="2" charset="-122"/>
                        </a:rPr>
                        <a:t>联讯证券</a:t>
                      </a:r>
                    </a:p>
                  </a:txBody>
                  <a:tcPr marL="0" marR="0" marT="0"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Arial" panose="020B0604020202020204" pitchFamily="34" charset="0"/>
                          <a:ea typeface="等线" panose="02010600030101010101" pitchFamily="2" charset="-122"/>
                        </a:rPr>
                        <a:t>23,033.97</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Arial" panose="020B0604020202020204" pitchFamily="34" charset="0"/>
                          <a:ea typeface="等线" panose="02010600030101010101" pitchFamily="2" charset="-122"/>
                        </a:rPr>
                        <a:t>430719.OC</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zh-CN" altLang="en-US" sz="1200" b="0" i="0" u="none" strike="noStrike">
                          <a:solidFill>
                            <a:srgbClr val="000000"/>
                          </a:solidFill>
                          <a:effectLst/>
                          <a:latin typeface="华文细黑" panose="02010600040101010101" pitchFamily="2" charset="-122"/>
                          <a:ea typeface="华文细黑" panose="02010600040101010101" pitchFamily="2" charset="-122"/>
                        </a:rPr>
                        <a:t>九鼎集团</a:t>
                      </a:r>
                    </a:p>
                  </a:txBody>
                  <a:tcPr marL="0" marR="0" marT="0"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Arial" panose="020B0604020202020204" pitchFamily="34" charset="0"/>
                          <a:ea typeface="等线" panose="02010600030101010101" pitchFamily="2" charset="-122"/>
                        </a:rPr>
                        <a:t>18,394.59</a:t>
                      </a:r>
                    </a:p>
                  </a:txBody>
                  <a:tcPr marL="0" marR="0" marT="0" marB="0" anchor="ctr">
                    <a:lnL>
                      <a:noFill/>
                    </a:lnL>
                    <a:lnR>
                      <a:noFill/>
                    </a:lnR>
                    <a:lnT>
                      <a:noFill/>
                    </a:lnT>
                    <a:lnB>
                      <a:noFill/>
                    </a:lnB>
                  </a:tcPr>
                </a:tc>
                <a:extLst>
                  <a:ext uri="{0D108BD9-81ED-4DB2-BD59-A6C34878D82A}">
                    <a16:rowId xmlns:a16="http://schemas.microsoft.com/office/drawing/2014/main" val="1006086085"/>
                  </a:ext>
                </a:extLst>
              </a:tr>
              <a:tr h="324223">
                <a:tc>
                  <a:txBody>
                    <a:bodyPr/>
                    <a:lstStyle/>
                    <a:p>
                      <a:pPr algn="ctr" fontAlgn="ctr"/>
                      <a:r>
                        <a:rPr lang="en-US" sz="1200" b="0" i="0" u="none" strike="noStrike">
                          <a:solidFill>
                            <a:srgbClr val="000000"/>
                          </a:solidFill>
                          <a:effectLst/>
                          <a:latin typeface="Arial" panose="020B0604020202020204" pitchFamily="34" charset="0"/>
                          <a:ea typeface="等线" panose="02010600030101010101" pitchFamily="2" charset="-122"/>
                        </a:rPr>
                        <a:t>831562.OC</a:t>
                      </a:r>
                    </a:p>
                  </a:txBody>
                  <a:tcPr marL="0" marR="0" marT="0" marB="0" anchor="ctr">
                    <a:lnL>
                      <a:noFill/>
                    </a:lnL>
                    <a:lnR>
                      <a:noFill/>
                    </a:lnR>
                    <a:lnT>
                      <a:noFill/>
                    </a:lnT>
                    <a:lnB>
                      <a:noFill/>
                    </a:lnB>
                  </a:tcPr>
                </a:tc>
                <a:tc>
                  <a:txBody>
                    <a:bodyPr/>
                    <a:lstStyle/>
                    <a:p>
                      <a:pPr algn="ctr" fontAlgn="ctr"/>
                      <a:r>
                        <a:rPr lang="zh-CN" altLang="en-US" sz="1200" b="0" i="0" u="none" strike="noStrike">
                          <a:solidFill>
                            <a:srgbClr val="000000"/>
                          </a:solidFill>
                          <a:effectLst/>
                          <a:latin typeface="华文细黑" panose="02010600040101010101" pitchFamily="2" charset="-122"/>
                          <a:ea typeface="华文细黑" panose="02010600040101010101" pitchFamily="2" charset="-122"/>
                        </a:rPr>
                        <a:t>山水环境</a:t>
                      </a:r>
                    </a:p>
                  </a:txBody>
                  <a:tcPr marL="0" marR="0" marT="0"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Arial" panose="020B0604020202020204" pitchFamily="34" charset="0"/>
                          <a:ea typeface="等线" panose="02010600030101010101" pitchFamily="2" charset="-122"/>
                        </a:rPr>
                        <a:t>6,046.53</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Arial" panose="020B0604020202020204" pitchFamily="34" charset="0"/>
                          <a:ea typeface="等线" panose="02010600030101010101" pitchFamily="2" charset="-122"/>
                        </a:rPr>
                        <a:t>430558.OC</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zh-CN" altLang="en-US" sz="1200" b="0" i="0" u="none" strike="noStrike">
                          <a:solidFill>
                            <a:srgbClr val="000000"/>
                          </a:solidFill>
                          <a:effectLst/>
                          <a:latin typeface="华文细黑" panose="02010600040101010101" pitchFamily="2" charset="-122"/>
                          <a:ea typeface="华文细黑" panose="02010600040101010101" pitchFamily="2" charset="-122"/>
                        </a:rPr>
                        <a:t>均信担保</a:t>
                      </a:r>
                    </a:p>
                  </a:txBody>
                  <a:tcPr marL="0" marR="0" marT="0"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Arial" panose="020B0604020202020204" pitchFamily="34" charset="0"/>
                          <a:ea typeface="等线" panose="02010600030101010101" pitchFamily="2" charset="-122"/>
                        </a:rPr>
                        <a:t>2,702.55</a:t>
                      </a:r>
                    </a:p>
                  </a:txBody>
                  <a:tcPr marL="0" marR="0" marT="0" marB="0" anchor="ctr">
                    <a:lnL>
                      <a:noFill/>
                    </a:lnL>
                    <a:lnR>
                      <a:noFill/>
                    </a:lnR>
                    <a:lnT>
                      <a:noFill/>
                    </a:lnT>
                    <a:lnB>
                      <a:noFill/>
                    </a:lnB>
                  </a:tcPr>
                </a:tc>
                <a:extLst>
                  <a:ext uri="{0D108BD9-81ED-4DB2-BD59-A6C34878D82A}">
                    <a16:rowId xmlns:a16="http://schemas.microsoft.com/office/drawing/2014/main" val="2052022778"/>
                  </a:ext>
                </a:extLst>
              </a:tr>
              <a:tr h="324223">
                <a:tc>
                  <a:txBody>
                    <a:bodyPr/>
                    <a:lstStyle/>
                    <a:p>
                      <a:pPr algn="ctr" fontAlgn="ctr"/>
                      <a:r>
                        <a:rPr lang="en-US" sz="1200" b="0" i="0" u="none" strike="noStrike">
                          <a:solidFill>
                            <a:srgbClr val="000000"/>
                          </a:solidFill>
                          <a:effectLst/>
                          <a:latin typeface="Arial" panose="020B0604020202020204" pitchFamily="34" charset="0"/>
                          <a:ea typeface="等线" panose="02010600030101010101" pitchFamily="2" charset="-122"/>
                        </a:rPr>
                        <a:t>831550.OC</a:t>
                      </a:r>
                    </a:p>
                  </a:txBody>
                  <a:tcPr marL="0" marR="0" marT="0" marB="0" anchor="ctr">
                    <a:lnL>
                      <a:noFill/>
                    </a:lnL>
                    <a:lnR>
                      <a:noFill/>
                    </a:lnR>
                    <a:lnT>
                      <a:noFill/>
                    </a:lnT>
                    <a:lnB>
                      <a:noFill/>
                    </a:lnB>
                  </a:tcPr>
                </a:tc>
                <a:tc>
                  <a:txBody>
                    <a:bodyPr/>
                    <a:lstStyle/>
                    <a:p>
                      <a:pPr algn="ctr" fontAlgn="ctr"/>
                      <a:r>
                        <a:rPr lang="zh-CN" altLang="en-US" sz="1200" b="0" i="0" u="none" strike="noStrike">
                          <a:solidFill>
                            <a:srgbClr val="000000"/>
                          </a:solidFill>
                          <a:effectLst/>
                          <a:latin typeface="华文细黑" panose="02010600040101010101" pitchFamily="2" charset="-122"/>
                          <a:ea typeface="华文细黑" panose="02010600040101010101" pitchFamily="2" charset="-122"/>
                        </a:rPr>
                        <a:t>成大生物</a:t>
                      </a:r>
                    </a:p>
                  </a:txBody>
                  <a:tcPr marL="0" marR="0" marT="0"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Arial" panose="020B0604020202020204" pitchFamily="34" charset="0"/>
                          <a:ea typeface="等线" panose="02010600030101010101" pitchFamily="2" charset="-122"/>
                        </a:rPr>
                        <a:t>5,510.28</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Arial" panose="020B0604020202020204" pitchFamily="34" charset="0"/>
                          <a:ea typeface="等线" panose="02010600030101010101" pitchFamily="2" charset="-122"/>
                        </a:rPr>
                        <a:t>832533.OC</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zh-CN" altLang="en-US" sz="1200" b="0" i="0" u="none" strike="noStrike">
                          <a:solidFill>
                            <a:srgbClr val="000000"/>
                          </a:solidFill>
                          <a:effectLst/>
                          <a:latin typeface="华文细黑" panose="02010600040101010101" pitchFamily="2" charset="-122"/>
                          <a:ea typeface="华文细黑" panose="02010600040101010101" pitchFamily="2" charset="-122"/>
                        </a:rPr>
                        <a:t>利美康</a:t>
                      </a:r>
                    </a:p>
                  </a:txBody>
                  <a:tcPr marL="0" marR="0" marT="0"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Arial" panose="020B0604020202020204" pitchFamily="34" charset="0"/>
                          <a:ea typeface="等线" panose="02010600030101010101" pitchFamily="2" charset="-122"/>
                        </a:rPr>
                        <a:t>1,871.06</a:t>
                      </a:r>
                    </a:p>
                  </a:txBody>
                  <a:tcPr marL="0" marR="0" marT="0" marB="0" anchor="ctr">
                    <a:lnL>
                      <a:noFill/>
                    </a:lnL>
                    <a:lnR>
                      <a:noFill/>
                    </a:lnR>
                    <a:lnT>
                      <a:noFill/>
                    </a:lnT>
                    <a:lnB>
                      <a:noFill/>
                    </a:lnB>
                  </a:tcPr>
                </a:tc>
                <a:extLst>
                  <a:ext uri="{0D108BD9-81ED-4DB2-BD59-A6C34878D82A}">
                    <a16:rowId xmlns:a16="http://schemas.microsoft.com/office/drawing/2014/main" val="1134041940"/>
                  </a:ext>
                </a:extLst>
              </a:tr>
              <a:tr h="324223">
                <a:tc>
                  <a:txBody>
                    <a:bodyPr/>
                    <a:lstStyle/>
                    <a:p>
                      <a:pPr algn="ctr" fontAlgn="ctr"/>
                      <a:r>
                        <a:rPr lang="en-US" sz="1200" b="0" i="0" u="none" strike="noStrike">
                          <a:solidFill>
                            <a:srgbClr val="000000"/>
                          </a:solidFill>
                          <a:effectLst/>
                          <a:latin typeface="Arial" panose="020B0604020202020204" pitchFamily="34" charset="0"/>
                          <a:ea typeface="等线" panose="02010600030101010101" pitchFamily="2" charset="-122"/>
                        </a:rPr>
                        <a:t>833684.OC</a:t>
                      </a:r>
                    </a:p>
                  </a:txBody>
                  <a:tcPr marL="0" marR="0" marT="0" marB="0" anchor="ctr">
                    <a:lnL>
                      <a:noFill/>
                    </a:lnL>
                    <a:lnR>
                      <a:noFill/>
                    </a:lnR>
                    <a:lnT>
                      <a:noFill/>
                    </a:lnT>
                    <a:lnB>
                      <a:noFill/>
                    </a:lnB>
                  </a:tcPr>
                </a:tc>
                <a:tc>
                  <a:txBody>
                    <a:bodyPr/>
                    <a:lstStyle/>
                    <a:p>
                      <a:pPr algn="ctr" fontAlgn="ctr"/>
                      <a:r>
                        <a:rPr lang="zh-CN" altLang="en-US" sz="1200" b="0" i="0" u="none" strike="noStrike">
                          <a:solidFill>
                            <a:srgbClr val="000000"/>
                          </a:solidFill>
                          <a:effectLst/>
                          <a:latin typeface="华文细黑" panose="02010600040101010101" pitchFamily="2" charset="-122"/>
                          <a:ea typeface="华文细黑" panose="02010600040101010101" pitchFamily="2" charset="-122"/>
                        </a:rPr>
                        <a:t>联赢激光</a:t>
                      </a:r>
                    </a:p>
                  </a:txBody>
                  <a:tcPr marL="0" marR="0" marT="0"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Arial" panose="020B0604020202020204" pitchFamily="34" charset="0"/>
                          <a:ea typeface="等线" panose="02010600030101010101" pitchFamily="2" charset="-122"/>
                        </a:rPr>
                        <a:t>5,123.91</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Arial" panose="020B0604020202020204" pitchFamily="34" charset="0"/>
                          <a:ea typeface="等线" panose="02010600030101010101" pitchFamily="2" charset="-122"/>
                        </a:rPr>
                        <a:t>833082.OC</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zh-CN" altLang="en-US" sz="1200" b="0" i="0" u="none" strike="noStrike">
                          <a:solidFill>
                            <a:srgbClr val="000000"/>
                          </a:solidFill>
                          <a:effectLst/>
                          <a:latin typeface="华文细黑" panose="02010600040101010101" pitchFamily="2" charset="-122"/>
                          <a:ea typeface="华文细黑" panose="02010600040101010101" pitchFamily="2" charset="-122"/>
                        </a:rPr>
                        <a:t>龙凤山</a:t>
                      </a:r>
                    </a:p>
                  </a:txBody>
                  <a:tcPr marL="0" marR="0" marT="0"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Arial" panose="020B0604020202020204" pitchFamily="34" charset="0"/>
                          <a:ea typeface="等线" panose="02010600030101010101" pitchFamily="2" charset="-122"/>
                        </a:rPr>
                        <a:t>1,230.00</a:t>
                      </a:r>
                    </a:p>
                  </a:txBody>
                  <a:tcPr marL="0" marR="0" marT="0" marB="0" anchor="ctr">
                    <a:lnL>
                      <a:noFill/>
                    </a:lnL>
                    <a:lnR>
                      <a:noFill/>
                    </a:lnR>
                    <a:lnT>
                      <a:noFill/>
                    </a:lnT>
                    <a:lnB>
                      <a:noFill/>
                    </a:lnB>
                  </a:tcPr>
                </a:tc>
                <a:extLst>
                  <a:ext uri="{0D108BD9-81ED-4DB2-BD59-A6C34878D82A}">
                    <a16:rowId xmlns:a16="http://schemas.microsoft.com/office/drawing/2014/main" val="1534153029"/>
                  </a:ext>
                </a:extLst>
              </a:tr>
              <a:tr h="324223">
                <a:tc>
                  <a:txBody>
                    <a:bodyPr/>
                    <a:lstStyle/>
                    <a:p>
                      <a:pPr algn="ctr" fontAlgn="ctr"/>
                      <a:r>
                        <a:rPr lang="en-US" sz="1200" b="0" i="0" u="none" strike="noStrike">
                          <a:solidFill>
                            <a:srgbClr val="000000"/>
                          </a:solidFill>
                          <a:effectLst/>
                          <a:latin typeface="Arial" panose="020B0604020202020204" pitchFamily="34" charset="0"/>
                          <a:ea typeface="等线" panose="02010600030101010101" pitchFamily="2" charset="-122"/>
                        </a:rPr>
                        <a:t>833330.OC</a:t>
                      </a:r>
                    </a:p>
                  </a:txBody>
                  <a:tcPr marL="0" marR="0" marT="0" marB="0" anchor="ctr">
                    <a:lnL>
                      <a:noFill/>
                    </a:lnL>
                    <a:lnR>
                      <a:noFill/>
                    </a:lnR>
                    <a:lnT>
                      <a:noFill/>
                    </a:lnT>
                    <a:lnB>
                      <a:noFill/>
                    </a:lnB>
                  </a:tcPr>
                </a:tc>
                <a:tc>
                  <a:txBody>
                    <a:bodyPr/>
                    <a:lstStyle/>
                    <a:p>
                      <a:pPr algn="ctr" fontAlgn="ctr"/>
                      <a:r>
                        <a:rPr lang="zh-CN" altLang="en-US" sz="1200" b="0" i="0" u="none" strike="noStrike">
                          <a:solidFill>
                            <a:srgbClr val="000000"/>
                          </a:solidFill>
                          <a:effectLst/>
                          <a:latin typeface="华文细黑" panose="02010600040101010101" pitchFamily="2" charset="-122"/>
                          <a:ea typeface="华文细黑" panose="02010600040101010101" pitchFamily="2" charset="-122"/>
                        </a:rPr>
                        <a:t>君实生物</a:t>
                      </a:r>
                    </a:p>
                  </a:txBody>
                  <a:tcPr marL="0" marR="0" marT="0"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Arial" panose="020B0604020202020204" pitchFamily="34" charset="0"/>
                          <a:ea typeface="等线" panose="02010600030101010101" pitchFamily="2" charset="-122"/>
                        </a:rPr>
                        <a:t>4,325.54</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Arial" panose="020B0604020202020204" pitchFamily="34" charset="0"/>
                          <a:ea typeface="等线" panose="02010600030101010101" pitchFamily="2" charset="-122"/>
                        </a:rPr>
                        <a:t>835106.OC</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zh-CN" altLang="en-US" sz="1200" b="0" i="0" u="none" strike="noStrike">
                          <a:solidFill>
                            <a:srgbClr val="000000"/>
                          </a:solidFill>
                          <a:effectLst/>
                          <a:latin typeface="华文细黑" panose="02010600040101010101" pitchFamily="2" charset="-122"/>
                          <a:ea typeface="华文细黑" panose="02010600040101010101" pitchFamily="2" charset="-122"/>
                        </a:rPr>
                        <a:t>天图物流</a:t>
                      </a:r>
                    </a:p>
                  </a:txBody>
                  <a:tcPr marL="0" marR="0" marT="0"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Arial" panose="020B0604020202020204" pitchFamily="34" charset="0"/>
                          <a:ea typeface="等线" panose="02010600030101010101" pitchFamily="2" charset="-122"/>
                        </a:rPr>
                        <a:t>1,212.00</a:t>
                      </a:r>
                    </a:p>
                  </a:txBody>
                  <a:tcPr marL="0" marR="0" marT="0" marB="0" anchor="ctr">
                    <a:lnL>
                      <a:noFill/>
                    </a:lnL>
                    <a:lnR>
                      <a:noFill/>
                    </a:lnR>
                    <a:lnT>
                      <a:noFill/>
                    </a:lnT>
                    <a:lnB>
                      <a:noFill/>
                    </a:lnB>
                  </a:tcPr>
                </a:tc>
                <a:extLst>
                  <a:ext uri="{0D108BD9-81ED-4DB2-BD59-A6C34878D82A}">
                    <a16:rowId xmlns:a16="http://schemas.microsoft.com/office/drawing/2014/main" val="3659946261"/>
                  </a:ext>
                </a:extLst>
              </a:tr>
              <a:tr h="230094">
                <a:tc>
                  <a:txBody>
                    <a:bodyPr/>
                    <a:lstStyle/>
                    <a:p>
                      <a:pPr algn="l" fontAlgn="b"/>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lnL>
                      <a:noFill/>
                    </a:lnL>
                    <a:lnR>
                      <a:noFill/>
                    </a:lnR>
                    <a:lnT>
                      <a:noFill/>
                    </a:lnT>
                    <a:lnB>
                      <a:noFill/>
                    </a:lnB>
                  </a:tcPr>
                </a:tc>
                <a:tc>
                  <a:txBody>
                    <a:bodyPr/>
                    <a:lstStyle/>
                    <a:p>
                      <a:pPr algn="l" fontAlgn="b"/>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lnL>
                      <a:noFill/>
                    </a:lnL>
                    <a:lnR>
                      <a:noFill/>
                    </a:lnR>
                    <a:lnT>
                      <a:noFill/>
                    </a:lnT>
                    <a:lnB>
                      <a:noFill/>
                    </a:lnB>
                  </a:tcPr>
                </a:tc>
                <a:tc>
                  <a:txBody>
                    <a:bodyPr/>
                    <a:lstStyle/>
                    <a:p>
                      <a:pPr algn="r" fontAlgn="ctr"/>
                      <a:r>
                        <a:rPr lang="zh-CN" altLang="en-US" sz="1000" b="1" i="0" u="none" strike="noStrike" dirty="0">
                          <a:solidFill>
                            <a:srgbClr val="000000"/>
                          </a:solidFill>
                          <a:effectLst/>
                          <a:latin typeface="微软雅黑" panose="020B0503020204020204" pitchFamily="34" charset="-122"/>
                          <a:ea typeface="微软雅黑" panose="020B0503020204020204" pitchFamily="34" charset="-122"/>
                        </a:rPr>
                        <a:t>单位：万元</a:t>
                      </a:r>
                    </a:p>
                  </a:txBody>
                  <a:tcPr marL="0" marR="0" marT="0" marB="0" anchor="ctr">
                    <a:lnL>
                      <a:noFill/>
                    </a:lnL>
                    <a:lnR>
                      <a:noFill/>
                    </a:lnR>
                    <a:lnT>
                      <a:noFill/>
                    </a:lnT>
                    <a:lnB>
                      <a:noFill/>
                    </a:lnB>
                  </a:tcPr>
                </a:tc>
                <a:extLst>
                  <a:ext uri="{0D108BD9-81ED-4DB2-BD59-A6C34878D82A}">
                    <a16:rowId xmlns:a16="http://schemas.microsoft.com/office/drawing/2014/main" val="3977007009"/>
                  </a:ext>
                </a:extLst>
              </a:tr>
            </a:tbl>
          </a:graphicData>
        </a:graphic>
      </p:graphicFrame>
    </p:spTree>
    <p:extLst>
      <p:ext uri="{BB962C8B-B14F-4D97-AF65-F5344CB8AC3E}">
        <p14:creationId xmlns:p14="http://schemas.microsoft.com/office/powerpoint/2010/main" val="198324296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676AEDD-5A1C-45E5-801D-7E79DB6AF837}"/>
              </a:ext>
            </a:extLst>
          </p:cNvPr>
          <p:cNvSpPr txBox="1"/>
          <p:nvPr/>
        </p:nvSpPr>
        <p:spPr>
          <a:xfrm>
            <a:off x="215945" y="124690"/>
            <a:ext cx="1422184" cy="461665"/>
          </a:xfrm>
          <a:prstGeom prst="rect">
            <a:avLst/>
          </a:prstGeom>
          <a:noFill/>
        </p:spPr>
        <p:txBody>
          <a:bodyPr wrap="none" rtlCol="0">
            <a:spAutoFit/>
          </a:bodyPr>
          <a:lstStyle/>
          <a:p>
            <a:r>
              <a:rPr lang="zh-CN" altLang="en-US" sz="2400" dirty="0">
                <a:solidFill>
                  <a:srgbClr val="000798"/>
                </a:solidFill>
                <a:latin typeface="微软雅黑" panose="020B0503020204020204" pitchFamily="34" charset="-122"/>
                <a:ea typeface="微软雅黑" panose="020B0503020204020204" pitchFamily="34" charset="-122"/>
                <a:cs typeface="+mj-cs"/>
              </a:rPr>
              <a:t>本月小结</a:t>
            </a:r>
          </a:p>
        </p:txBody>
      </p:sp>
      <p:sp>
        <p:nvSpPr>
          <p:cNvPr id="3" name="文本框 2">
            <a:extLst>
              <a:ext uri="{FF2B5EF4-FFF2-40B4-BE49-F238E27FC236}">
                <a16:creationId xmlns:a16="http://schemas.microsoft.com/office/drawing/2014/main" id="{B1D5931A-7BD1-4077-A0C8-2A1351F278EF}"/>
              </a:ext>
            </a:extLst>
          </p:cNvPr>
          <p:cNvSpPr txBox="1"/>
          <p:nvPr/>
        </p:nvSpPr>
        <p:spPr>
          <a:xfrm>
            <a:off x="989298" y="961783"/>
            <a:ext cx="7165403" cy="5013360"/>
          </a:xfrm>
          <a:prstGeom prst="rect">
            <a:avLst/>
          </a:prstGeom>
          <a:noFill/>
        </p:spPr>
        <p:txBody>
          <a:bodyPr wrap="square" rtlCol="0">
            <a:spAutoFit/>
          </a:bodyPr>
          <a:lstStyle/>
          <a:p>
            <a:pPr>
              <a:lnSpc>
                <a:spcPct val="150000"/>
              </a:lnSpc>
            </a:pPr>
            <a:r>
              <a:rPr lang="zh-CN" altLang="en-US" dirty="0"/>
              <a:t>    从一级市场的投资情况来看，互联网</a:t>
            </a:r>
            <a:r>
              <a:rPr lang="en-US" altLang="zh-CN" dirty="0"/>
              <a:t>+</a:t>
            </a:r>
            <a:r>
              <a:rPr lang="zh-CN" altLang="en-US" dirty="0"/>
              <a:t>模式依旧是时下最为流行的行业，其与消费零售以及各种现代服务业结合最为紧密。此外，新能源汽车类企业在近半年来不断的涌现，本月出现了两家电动车企业的融资，其中，原汽车之家创始人李想的“车和家”更是主打互联网汽车的旗号，推出了“小而美”和“大而强”两个产品。此外，在战略投资方面，各家巨头纷纷出手，市场延续着火热的局面。</a:t>
            </a:r>
            <a:endParaRPr lang="en-US" altLang="zh-CN" dirty="0"/>
          </a:p>
          <a:p>
            <a:pPr>
              <a:lnSpc>
                <a:spcPct val="150000"/>
              </a:lnSpc>
            </a:pPr>
            <a:r>
              <a:rPr lang="en-US" altLang="zh-CN" dirty="0"/>
              <a:t>    </a:t>
            </a:r>
            <a:r>
              <a:rPr lang="zh-CN" altLang="en-US" dirty="0"/>
              <a:t>在</a:t>
            </a:r>
            <a:r>
              <a:rPr lang="en-US" altLang="zh-CN" dirty="0"/>
              <a:t>IPO</a:t>
            </a:r>
            <a:r>
              <a:rPr lang="zh-CN" altLang="en-US" dirty="0"/>
              <a:t>市场方面，节后新上市数量持续萎缩，发审委过会节奏放慢。同时，随着独角兽回</a:t>
            </a:r>
            <a:r>
              <a:rPr lang="en-US" altLang="zh-CN" dirty="0"/>
              <a:t>A</a:t>
            </a:r>
            <a:r>
              <a:rPr lang="zh-CN" altLang="en-US" dirty="0"/>
              <a:t>的临近，预计未来会有一批质量较高的以</a:t>
            </a:r>
            <a:r>
              <a:rPr lang="en-US" altLang="zh-CN" dirty="0"/>
              <a:t>CDR</a:t>
            </a:r>
            <a:r>
              <a:rPr lang="zh-CN" altLang="en-US" dirty="0"/>
              <a:t>的形式回</a:t>
            </a:r>
            <a:r>
              <a:rPr lang="en-US" altLang="zh-CN" dirty="0"/>
              <a:t>A</a:t>
            </a:r>
            <a:r>
              <a:rPr lang="zh-CN" altLang="en-US" dirty="0"/>
              <a:t>上市。</a:t>
            </a:r>
            <a:endParaRPr lang="en-US" altLang="zh-CN" dirty="0"/>
          </a:p>
          <a:p>
            <a:pPr>
              <a:lnSpc>
                <a:spcPct val="150000"/>
              </a:lnSpc>
            </a:pPr>
            <a:r>
              <a:rPr lang="en-US" altLang="zh-CN" dirty="0"/>
              <a:t>    </a:t>
            </a:r>
            <a:r>
              <a:rPr lang="zh-CN" altLang="en-US" dirty="0"/>
              <a:t>新三板市场维持着较为冷清的局面，本月摘牌创纪录的达到</a:t>
            </a:r>
            <a:r>
              <a:rPr lang="en-US" altLang="zh-CN" dirty="0"/>
              <a:t>126</a:t>
            </a:r>
            <a:r>
              <a:rPr lang="zh-CN" altLang="en-US"/>
              <a:t>家。成交量方面，协议转让变更为竞价转让后交易量持续萎缩，市场成交主要集中在做市转让，且本月成交量有所上升。</a:t>
            </a:r>
            <a:endParaRPr lang="en-US" altLang="zh-CN" dirty="0"/>
          </a:p>
        </p:txBody>
      </p:sp>
    </p:spTree>
    <p:extLst>
      <p:ext uri="{BB962C8B-B14F-4D97-AF65-F5344CB8AC3E}">
        <p14:creationId xmlns:p14="http://schemas.microsoft.com/office/powerpoint/2010/main" val="1580579252"/>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8197D0F-18D0-4CCA-8F4C-912B60F9BAC5}"/>
              </a:ext>
            </a:extLst>
          </p:cNvPr>
          <p:cNvSpPr>
            <a:spLocks noChangeArrowheads="1"/>
          </p:cNvSpPr>
          <p:nvPr/>
        </p:nvSpPr>
        <p:spPr bwMode="auto">
          <a:xfrm>
            <a:off x="202889" y="998191"/>
            <a:ext cx="78501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r>
              <a:rPr lang="zh-CN" altLang="en-US" sz="2200" dirty="0">
                <a:solidFill>
                  <a:srgbClr val="000066"/>
                </a:solidFill>
                <a:latin typeface="Times New Roman" panose="02020603050405020304" pitchFamily="18" charset="0"/>
                <a:ea typeface="幼圆" panose="02010509060101010101" pitchFamily="49" charset="-122"/>
              </a:rPr>
              <a:t>财务顾问及财务投资</a:t>
            </a:r>
            <a:endParaRPr lang="zh-CN" altLang="en-US" sz="2200" b="0" dirty="0">
              <a:solidFill>
                <a:srgbClr val="000000"/>
              </a:solidFill>
            </a:endParaRPr>
          </a:p>
        </p:txBody>
      </p:sp>
      <p:sp>
        <p:nvSpPr>
          <p:cNvPr id="3" name="内容占位符 2">
            <a:extLst>
              <a:ext uri="{FF2B5EF4-FFF2-40B4-BE49-F238E27FC236}">
                <a16:creationId xmlns:a16="http://schemas.microsoft.com/office/drawing/2014/main" id="{2365A770-5DA3-4955-87CB-7CFCD8EFE1CA}"/>
              </a:ext>
            </a:extLst>
          </p:cNvPr>
          <p:cNvSpPr txBox="1">
            <a:spLocks noChangeArrowheads="1"/>
          </p:cNvSpPr>
          <p:nvPr/>
        </p:nvSpPr>
        <p:spPr bwMode="auto">
          <a:xfrm>
            <a:off x="533400" y="15107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lnSpc>
                <a:spcPct val="150000"/>
              </a:lnSpc>
              <a:spcBef>
                <a:spcPct val="20000"/>
              </a:spcBef>
            </a:pPr>
            <a:r>
              <a:rPr lang="zh-CN" altLang="en-US" sz="1600" b="0" dirty="0">
                <a:solidFill>
                  <a:srgbClr val="0058B0"/>
                </a:solidFill>
                <a:ea typeface="幼圆" panose="02010509060101010101" pitchFamily="49" charset="-122"/>
              </a:rPr>
              <a:t>上市对于企业和股东仅是发展的一个里程碑</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对接资本市场后</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企业和股东需要适应更高的监管要求、更完善的公司治理、更复杂的资本运作。我们针对此类需求</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整合了服务资源</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将财务顾问和财务投资作为载体</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致力为客户提供定制化的市值管理服务。</a:t>
            </a:r>
          </a:p>
          <a:p>
            <a:pPr eaLnBrk="1" hangingPunct="1">
              <a:lnSpc>
                <a:spcPct val="150000"/>
              </a:lnSpc>
              <a:spcBef>
                <a:spcPct val="20000"/>
              </a:spcBef>
            </a:pPr>
            <a:endParaRPr lang="zh-CN" altLang="en-US" sz="1600" b="0" dirty="0">
              <a:solidFill>
                <a:srgbClr val="0058B0"/>
              </a:solidFill>
              <a:ea typeface="幼圆" panose="02010509060101010101" pitchFamily="49" charset="-122"/>
            </a:endParaRPr>
          </a:p>
          <a:p>
            <a:pPr eaLnBrk="1" hangingPunct="1">
              <a:lnSpc>
                <a:spcPct val="150000"/>
              </a:lnSpc>
              <a:spcBef>
                <a:spcPct val="20000"/>
              </a:spcBef>
            </a:pPr>
            <a:r>
              <a:rPr lang="zh-CN" altLang="en-US" sz="1600" b="0" dirty="0">
                <a:solidFill>
                  <a:srgbClr val="0058B0"/>
                </a:solidFill>
                <a:ea typeface="幼圆" panose="02010509060101010101" pitchFamily="49" charset="-122"/>
              </a:rPr>
              <a:t>我们的财务顾问团队依托自身专业背景及资源整合优势</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根据上市公司及其股东的需要</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提供投融资、资本运作、资产及债务重组、财务管理、发展战略等活动提供的咨询、分析、方案设计等服务。包括的服务有：上市公司再融资、股权激励、并购、股权融资、市值维护、战略投资等。</a:t>
            </a:r>
          </a:p>
          <a:p>
            <a:pPr eaLnBrk="1" hangingPunct="1">
              <a:lnSpc>
                <a:spcPct val="150000"/>
              </a:lnSpc>
              <a:spcBef>
                <a:spcPct val="20000"/>
              </a:spcBef>
            </a:pPr>
            <a:endParaRPr lang="zh-CN" altLang="en-US" sz="1600" b="0" dirty="0">
              <a:solidFill>
                <a:srgbClr val="0058B0"/>
              </a:solidFill>
              <a:ea typeface="幼圆" panose="02010509060101010101" pitchFamily="49" charset="-122"/>
            </a:endParaRPr>
          </a:p>
          <a:p>
            <a:pPr eaLnBrk="1" hangingPunct="1">
              <a:lnSpc>
                <a:spcPct val="150000"/>
              </a:lnSpc>
              <a:spcBef>
                <a:spcPct val="20000"/>
              </a:spcBef>
            </a:pPr>
            <a:r>
              <a:rPr lang="zh-CN" altLang="en-US" sz="1600" b="0" dirty="0">
                <a:solidFill>
                  <a:srgbClr val="0058B0"/>
                </a:solidFill>
                <a:ea typeface="幼圆" panose="02010509060101010101" pitchFamily="49" charset="-122"/>
              </a:rPr>
              <a:t>我们的投资团队依托自身专业背景和独特判断</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根据市值管理的各项需求</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设计投资结构</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进行各种形式的市值管理投资。其中包括：并购投资、再融资投资、战略投资、固定收益投资等。</a:t>
            </a:r>
          </a:p>
        </p:txBody>
      </p:sp>
      <p:sp>
        <p:nvSpPr>
          <p:cNvPr id="4" name="矩形 2">
            <a:extLst>
              <a:ext uri="{FF2B5EF4-FFF2-40B4-BE49-F238E27FC236}">
                <a16:creationId xmlns:a16="http://schemas.microsoft.com/office/drawing/2014/main" id="{88FF1F1B-7DA4-47DA-BEB6-6DD22F3D4188}"/>
              </a:ext>
            </a:extLst>
          </p:cNvPr>
          <p:cNvSpPr>
            <a:spLocks noChangeArrowheads="1"/>
          </p:cNvSpPr>
          <p:nvPr/>
        </p:nvSpPr>
        <p:spPr bwMode="auto">
          <a:xfrm>
            <a:off x="166255" y="99752"/>
            <a:ext cx="2031325"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r>
              <a:rPr lang="zh-CN" altLang="en-US" sz="2400" b="0" dirty="0">
                <a:solidFill>
                  <a:srgbClr val="000798"/>
                </a:solidFill>
                <a:latin typeface="微软雅黑" panose="020B0503020204020204" pitchFamily="34" charset="-122"/>
                <a:ea typeface="微软雅黑" panose="020B0503020204020204" pitchFamily="34" charset="-122"/>
                <a:cs typeface="+mj-cs"/>
              </a:rPr>
              <a:t>公司主要业务</a:t>
            </a:r>
          </a:p>
        </p:txBody>
      </p:sp>
    </p:spTree>
    <p:extLst>
      <p:ext uri="{BB962C8B-B14F-4D97-AF65-F5344CB8AC3E}">
        <p14:creationId xmlns:p14="http://schemas.microsoft.com/office/powerpoint/2010/main" val="175107700"/>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descr="rongkeLogo.jpg">
            <a:extLst>
              <a:ext uri="{FF2B5EF4-FFF2-40B4-BE49-F238E27FC236}">
                <a16:creationId xmlns:a16="http://schemas.microsoft.com/office/drawing/2014/main" id="{D4B2D0EA-E803-43AE-93CB-E2A73BCD9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70687"/>
            <a:ext cx="5000625"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B319BC0F-AF1B-4053-AD77-0E509670F4A5}"/>
              </a:ext>
            </a:extLst>
          </p:cNvPr>
          <p:cNvSpPr>
            <a:spLocks noChangeArrowheads="1"/>
          </p:cNvSpPr>
          <p:nvPr/>
        </p:nvSpPr>
        <p:spPr bwMode="auto">
          <a:xfrm>
            <a:off x="397803" y="1370459"/>
            <a:ext cx="6072188"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lnSpc>
                <a:spcPct val="150000"/>
              </a:lnSpc>
            </a:pPr>
            <a:r>
              <a:rPr lang="zh-CN" altLang="en-US" sz="1400" dirty="0">
                <a:solidFill>
                  <a:srgbClr val="0070C0"/>
                </a:solidFill>
                <a:ea typeface="幼圆" panose="02010509060101010101" pitchFamily="49" charset="-122"/>
              </a:rPr>
              <a:t>编制人：陆韩骏</a:t>
            </a:r>
          </a:p>
          <a:p>
            <a:pPr eaLnBrk="1" hangingPunct="1">
              <a:lnSpc>
                <a:spcPct val="150000"/>
              </a:lnSpc>
            </a:pPr>
            <a:r>
              <a:rPr lang="zh-CN" altLang="en-US" sz="1400" dirty="0">
                <a:solidFill>
                  <a:srgbClr val="0070C0"/>
                </a:solidFill>
                <a:ea typeface="幼圆" panose="02010509060101010101" pitchFamily="49" charset="-122"/>
              </a:rPr>
              <a:t>联系人：陆韩骏</a:t>
            </a:r>
            <a:endParaRPr lang="en-US" altLang="zh-CN" sz="1400" dirty="0">
              <a:solidFill>
                <a:srgbClr val="0070C0"/>
              </a:solidFill>
              <a:ea typeface="幼圆" panose="02010509060101010101" pitchFamily="49" charset="-122"/>
            </a:endParaRPr>
          </a:p>
          <a:p>
            <a:pPr eaLnBrk="1" hangingPunct="1">
              <a:lnSpc>
                <a:spcPct val="150000"/>
              </a:lnSpc>
            </a:pPr>
            <a:r>
              <a:rPr lang="zh-CN" altLang="en-US" sz="1400" dirty="0">
                <a:solidFill>
                  <a:srgbClr val="0070C0"/>
                </a:solidFill>
                <a:ea typeface="幼圆" panose="02010509060101010101" pitchFamily="49" charset="-122"/>
              </a:rPr>
              <a:t>职务：项目经理</a:t>
            </a:r>
            <a:endParaRPr lang="en-US" altLang="zh-CN" sz="1400" dirty="0">
              <a:solidFill>
                <a:srgbClr val="0070C0"/>
              </a:solidFill>
              <a:ea typeface="幼圆" panose="02010509060101010101" pitchFamily="49" charset="-122"/>
            </a:endParaRPr>
          </a:p>
          <a:p>
            <a:pPr eaLnBrk="1" hangingPunct="1">
              <a:lnSpc>
                <a:spcPct val="150000"/>
              </a:lnSpc>
            </a:pPr>
            <a:r>
              <a:rPr lang="zh-CN" altLang="en-US" sz="1400" dirty="0">
                <a:solidFill>
                  <a:srgbClr val="0070C0"/>
                </a:solidFill>
                <a:ea typeface="幼圆" panose="02010509060101010101" pitchFamily="49" charset="-122"/>
              </a:rPr>
              <a:t>公司地址：上海市东湖路</a:t>
            </a:r>
            <a:r>
              <a:rPr lang="en-US" altLang="zh-CN" sz="1400" dirty="0">
                <a:solidFill>
                  <a:srgbClr val="0070C0"/>
                </a:solidFill>
                <a:ea typeface="幼圆" panose="02010509060101010101" pitchFamily="49" charset="-122"/>
              </a:rPr>
              <a:t>70</a:t>
            </a:r>
            <a:r>
              <a:rPr lang="zh-CN" altLang="en-US" sz="1400" dirty="0">
                <a:solidFill>
                  <a:srgbClr val="0070C0"/>
                </a:solidFill>
                <a:ea typeface="幼圆" panose="02010509060101010101" pitchFamily="49" charset="-122"/>
              </a:rPr>
              <a:t>号东湖宾馆</a:t>
            </a:r>
            <a:r>
              <a:rPr lang="en-US" altLang="zh-CN" sz="1400" dirty="0">
                <a:solidFill>
                  <a:srgbClr val="0070C0"/>
                </a:solidFill>
                <a:ea typeface="幼圆" panose="02010509060101010101" pitchFamily="49" charset="-122"/>
              </a:rPr>
              <a:t>3</a:t>
            </a:r>
            <a:r>
              <a:rPr lang="zh-CN" altLang="en-US" sz="1400" dirty="0">
                <a:solidFill>
                  <a:srgbClr val="0070C0"/>
                </a:solidFill>
                <a:ea typeface="幼圆" panose="02010509060101010101" pitchFamily="49" charset="-122"/>
              </a:rPr>
              <a:t>号楼</a:t>
            </a:r>
            <a:r>
              <a:rPr lang="en-US" altLang="zh-CN" sz="1400" dirty="0">
                <a:solidFill>
                  <a:srgbClr val="0070C0"/>
                </a:solidFill>
                <a:ea typeface="幼圆" panose="02010509060101010101" pitchFamily="49" charset="-122"/>
              </a:rPr>
              <a:t>3</a:t>
            </a:r>
            <a:r>
              <a:rPr lang="zh-CN" altLang="en-US" sz="1400" dirty="0">
                <a:solidFill>
                  <a:srgbClr val="0070C0"/>
                </a:solidFill>
                <a:ea typeface="幼圆" panose="02010509060101010101" pitchFamily="49" charset="-122"/>
              </a:rPr>
              <a:t>楼</a:t>
            </a:r>
            <a:endParaRPr lang="en-US" altLang="zh-CN" sz="1400" dirty="0">
              <a:solidFill>
                <a:srgbClr val="0070C0"/>
              </a:solidFill>
              <a:ea typeface="幼圆" panose="02010509060101010101" pitchFamily="49" charset="-122"/>
            </a:endParaRPr>
          </a:p>
          <a:p>
            <a:pPr eaLnBrk="1" hangingPunct="1">
              <a:lnSpc>
                <a:spcPct val="150000"/>
              </a:lnSpc>
            </a:pPr>
            <a:r>
              <a:rPr lang="zh-CN" altLang="en-US" sz="1400" dirty="0">
                <a:solidFill>
                  <a:srgbClr val="0070C0"/>
                </a:solidFill>
                <a:ea typeface="幼圆" panose="02010509060101010101" pitchFamily="49" charset="-122"/>
              </a:rPr>
              <a:t>公司电话：</a:t>
            </a:r>
            <a:r>
              <a:rPr lang="en-US" altLang="zh-CN" sz="1400" dirty="0">
                <a:solidFill>
                  <a:srgbClr val="0070C0"/>
                </a:solidFill>
                <a:ea typeface="幼圆" panose="02010509060101010101" pitchFamily="49" charset="-122"/>
              </a:rPr>
              <a:t>8621—54668032—605</a:t>
            </a:r>
          </a:p>
          <a:p>
            <a:pPr eaLnBrk="1" hangingPunct="1">
              <a:lnSpc>
                <a:spcPct val="150000"/>
              </a:lnSpc>
            </a:pPr>
            <a:r>
              <a:rPr lang="zh-CN" altLang="en-US" sz="1400" dirty="0">
                <a:solidFill>
                  <a:srgbClr val="0070C0"/>
                </a:solidFill>
                <a:ea typeface="幼圆" panose="02010509060101010101" pitchFamily="49" charset="-122"/>
              </a:rPr>
              <a:t>公司传真：</a:t>
            </a:r>
            <a:r>
              <a:rPr lang="en-US" altLang="zh-CN" sz="1400" dirty="0">
                <a:solidFill>
                  <a:srgbClr val="0070C0"/>
                </a:solidFill>
                <a:ea typeface="幼圆" panose="02010509060101010101" pitchFamily="49" charset="-122"/>
              </a:rPr>
              <a:t>8621—54669508</a:t>
            </a:r>
          </a:p>
          <a:p>
            <a:pPr eaLnBrk="1" hangingPunct="1">
              <a:lnSpc>
                <a:spcPct val="150000"/>
              </a:lnSpc>
            </a:pPr>
            <a:r>
              <a:rPr lang="zh-CN" altLang="en-US" sz="1400" dirty="0">
                <a:solidFill>
                  <a:srgbClr val="0070C0"/>
                </a:solidFill>
                <a:ea typeface="幼圆" panose="02010509060101010101" pitchFamily="49" charset="-122"/>
              </a:rPr>
              <a:t>网址：</a:t>
            </a:r>
            <a:r>
              <a:rPr lang="en-US" altLang="zh-CN" sz="1400" dirty="0">
                <a:solidFill>
                  <a:srgbClr val="0070C0"/>
                </a:solidFill>
                <a:ea typeface="幼圆" panose="02010509060101010101" pitchFamily="49" charset="-122"/>
              </a:rPr>
              <a:t>http://www.rongke.com</a:t>
            </a:r>
          </a:p>
          <a:p>
            <a:pPr eaLnBrk="1" hangingPunct="1">
              <a:lnSpc>
                <a:spcPct val="150000"/>
              </a:lnSpc>
            </a:pPr>
            <a:endParaRPr lang="en-US" altLang="zh-CN" sz="1400" dirty="0">
              <a:solidFill>
                <a:srgbClr val="0070C0"/>
              </a:solidFill>
              <a:ea typeface="幼圆" panose="02010509060101010101" pitchFamily="49" charset="-122"/>
            </a:endParaRPr>
          </a:p>
          <a:p>
            <a:pPr eaLnBrk="1" hangingPunct="1">
              <a:lnSpc>
                <a:spcPct val="150000"/>
              </a:lnSpc>
            </a:pPr>
            <a:endParaRPr lang="zh-CN" altLang="zh-CN" sz="1100" dirty="0">
              <a:solidFill>
                <a:srgbClr val="0070C0"/>
              </a:solidFill>
              <a:ea typeface="幼圆" panose="02010509060101010101" pitchFamily="49" charset="-122"/>
            </a:endParaRPr>
          </a:p>
        </p:txBody>
      </p:sp>
      <p:sp>
        <p:nvSpPr>
          <p:cNvPr id="4" name="文本框 3">
            <a:extLst>
              <a:ext uri="{FF2B5EF4-FFF2-40B4-BE49-F238E27FC236}">
                <a16:creationId xmlns:a16="http://schemas.microsoft.com/office/drawing/2014/main" id="{67BC1C1A-FD48-4C65-B424-7BD6ED2A496D}"/>
              </a:ext>
            </a:extLst>
          </p:cNvPr>
          <p:cNvSpPr txBox="1"/>
          <p:nvPr/>
        </p:nvSpPr>
        <p:spPr>
          <a:xfrm>
            <a:off x="397803" y="908794"/>
            <a:ext cx="1415772"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defPPr>
              <a:defRPr lang="en-US"/>
            </a:defPPr>
            <a:lvl1pPr>
              <a:buFont typeface="Arial" panose="020B0604020202020204" pitchFamily="34" charset="0"/>
              <a:defRPr sz="2400" b="0">
                <a:solidFill>
                  <a:srgbClr val="000798"/>
                </a:solidFill>
                <a:latin typeface="微软雅黑" panose="020B0503020204020204" pitchFamily="34" charset="-122"/>
                <a:ea typeface="微软雅黑" panose="020B0503020204020204" pitchFamily="34" charset="-122"/>
                <a:cs typeface="+mj-cs"/>
              </a:defRPr>
            </a:lvl1pPr>
            <a:lvl2pPr marL="742950" indent="-285750">
              <a:buFont typeface="Arial" panose="020B0604020202020204" pitchFamily="34" charset="0"/>
              <a:defRPr b="1">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latin typeface="幼圆" panose="02010509060101010101" pitchFamily="49" charset="-122"/>
                <a:ea typeface="宋体" panose="02010600030101010101" pitchFamily="2" charset="-122"/>
              </a:defRPr>
            </a:lvl9pPr>
          </a:lstStyle>
          <a:p>
            <a:r>
              <a:rPr lang="zh-CN" altLang="en-US" dirty="0"/>
              <a:t>联系我们</a:t>
            </a:r>
          </a:p>
        </p:txBody>
      </p:sp>
      <p:sp>
        <p:nvSpPr>
          <p:cNvPr id="5" name="文本框 4">
            <a:extLst>
              <a:ext uri="{FF2B5EF4-FFF2-40B4-BE49-F238E27FC236}">
                <a16:creationId xmlns:a16="http://schemas.microsoft.com/office/drawing/2014/main" id="{AADC0165-AA59-4EA8-A0B2-2BE9880E2CB3}"/>
              </a:ext>
            </a:extLst>
          </p:cNvPr>
          <p:cNvSpPr txBox="1"/>
          <p:nvPr/>
        </p:nvSpPr>
        <p:spPr>
          <a:xfrm flipH="1">
            <a:off x="4749204" y="2315570"/>
            <a:ext cx="800219" cy="461665"/>
          </a:xfrm>
          <a:prstGeom prst="rect">
            <a:avLst/>
          </a:prstGeom>
          <a:noFill/>
        </p:spPr>
        <p:txBody>
          <a:bodyPr wrap="square" rtlCol="0">
            <a:spAutoFit/>
          </a:bodyPr>
          <a:lstStyle>
            <a:defPPr>
              <a:defRPr lang="zh-CN"/>
            </a:defPPr>
            <a:lvl1pPr>
              <a:defRPr sz="2400">
                <a:solidFill>
                  <a:schemeClr val="accent5">
                    <a:lumMod val="75000"/>
                  </a:schemeClr>
                </a:solidFill>
              </a:defRPr>
            </a:lvl1pPr>
          </a:lstStyle>
          <a:p>
            <a:r>
              <a:rPr lang="zh-CN" altLang="en-US" b="1" dirty="0">
                <a:solidFill>
                  <a:srgbClr val="FF0000"/>
                </a:solidFill>
                <a:latin typeface="微软雅黑" panose="020B0503020204020204" pitchFamily="34" charset="-122"/>
                <a:ea typeface="微软雅黑" panose="020B0503020204020204" pitchFamily="34" charset="-122"/>
              </a:rPr>
              <a:t>声明：</a:t>
            </a:r>
          </a:p>
        </p:txBody>
      </p:sp>
      <p:sp>
        <p:nvSpPr>
          <p:cNvPr id="6" name="文本框 5">
            <a:extLst>
              <a:ext uri="{FF2B5EF4-FFF2-40B4-BE49-F238E27FC236}">
                <a16:creationId xmlns:a16="http://schemas.microsoft.com/office/drawing/2014/main" id="{A18F4CC5-AC8A-4AFF-97D1-235619546D00}"/>
              </a:ext>
            </a:extLst>
          </p:cNvPr>
          <p:cNvSpPr txBox="1"/>
          <p:nvPr/>
        </p:nvSpPr>
        <p:spPr>
          <a:xfrm>
            <a:off x="4749204" y="3005250"/>
            <a:ext cx="3745572" cy="646331"/>
          </a:xfrm>
          <a:prstGeom prst="rect">
            <a:avLst/>
          </a:prstGeom>
          <a:noFill/>
        </p:spPr>
        <p:txBody>
          <a:bodyPr wrap="square" rtlCol="0">
            <a:spAutoFit/>
          </a:bodyPr>
          <a:lstStyle/>
          <a:p>
            <a:r>
              <a:rPr lang="zh-CN" altLang="en-US" b="1" dirty="0"/>
              <a:t>   本</a:t>
            </a:r>
            <a:r>
              <a:rPr lang="en-US" altLang="zh-CN" b="1" dirty="0"/>
              <a:t>PPT</a:t>
            </a:r>
            <a:r>
              <a:rPr lang="zh-CN" altLang="en-US" b="1" dirty="0"/>
              <a:t>内所有数据均来源于万得</a:t>
            </a:r>
            <a:r>
              <a:rPr lang="en-US" altLang="zh-CN" b="1" dirty="0"/>
              <a:t>wind</a:t>
            </a:r>
            <a:r>
              <a:rPr lang="zh-CN" altLang="en-US" b="1" dirty="0"/>
              <a:t>金融数据客户端。</a:t>
            </a:r>
          </a:p>
        </p:txBody>
      </p:sp>
    </p:spTree>
    <p:extLst>
      <p:ext uri="{BB962C8B-B14F-4D97-AF65-F5344CB8AC3E}">
        <p14:creationId xmlns:p14="http://schemas.microsoft.com/office/powerpoint/2010/main" val="107806869"/>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7D6EE1C6-7EBC-465B-AE94-30DF34FFF258}"/>
              </a:ext>
            </a:extLst>
          </p:cNvPr>
          <p:cNvSpPr/>
          <p:nvPr/>
        </p:nvSpPr>
        <p:spPr>
          <a:xfrm>
            <a:off x="2822451" y="1199916"/>
            <a:ext cx="842481" cy="842481"/>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5">
                    <a:lumMod val="75000"/>
                  </a:schemeClr>
                </a:solidFill>
                <a:latin typeface="华文新魏" panose="02010800040101010101" pitchFamily="2" charset="-122"/>
                <a:ea typeface="华文新魏" panose="02010800040101010101" pitchFamily="2" charset="-122"/>
              </a:rPr>
              <a:t>募</a:t>
            </a:r>
          </a:p>
        </p:txBody>
      </p:sp>
      <p:sp>
        <p:nvSpPr>
          <p:cNvPr id="3" name="椭圆 2">
            <a:extLst>
              <a:ext uri="{FF2B5EF4-FFF2-40B4-BE49-F238E27FC236}">
                <a16:creationId xmlns:a16="http://schemas.microsoft.com/office/drawing/2014/main" id="{B6C0594D-E4DC-4867-ACD9-AC9FDDBDF537}"/>
              </a:ext>
            </a:extLst>
          </p:cNvPr>
          <p:cNvSpPr/>
          <p:nvPr/>
        </p:nvSpPr>
        <p:spPr>
          <a:xfrm>
            <a:off x="2822450" y="2492747"/>
            <a:ext cx="842481" cy="842481"/>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5">
                    <a:lumMod val="75000"/>
                  </a:schemeClr>
                </a:solidFill>
                <a:latin typeface="华文新魏" panose="02010800040101010101" pitchFamily="2" charset="-122"/>
                <a:ea typeface="华文新魏" panose="02010800040101010101" pitchFamily="2" charset="-122"/>
              </a:rPr>
              <a:t>投</a:t>
            </a:r>
          </a:p>
        </p:txBody>
      </p:sp>
      <p:sp>
        <p:nvSpPr>
          <p:cNvPr id="4" name="椭圆 3">
            <a:extLst>
              <a:ext uri="{FF2B5EF4-FFF2-40B4-BE49-F238E27FC236}">
                <a16:creationId xmlns:a16="http://schemas.microsoft.com/office/drawing/2014/main" id="{8948C89F-0E6D-4C5D-81C4-2E3CCB640C2C}"/>
              </a:ext>
            </a:extLst>
          </p:cNvPr>
          <p:cNvSpPr/>
          <p:nvPr/>
        </p:nvSpPr>
        <p:spPr>
          <a:xfrm>
            <a:off x="2822449" y="3785578"/>
            <a:ext cx="842481" cy="842481"/>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5">
                    <a:lumMod val="75000"/>
                  </a:schemeClr>
                </a:solidFill>
                <a:latin typeface="华文新魏" panose="02010800040101010101" pitchFamily="2" charset="-122"/>
                <a:ea typeface="华文新魏" panose="02010800040101010101" pitchFamily="2" charset="-122"/>
              </a:rPr>
              <a:t>IPO</a:t>
            </a:r>
            <a:endParaRPr lang="zh-CN" altLang="en-US" dirty="0">
              <a:solidFill>
                <a:schemeClr val="accent5">
                  <a:lumMod val="75000"/>
                </a:schemeClr>
              </a:solidFill>
              <a:latin typeface="华文新魏" panose="02010800040101010101" pitchFamily="2" charset="-122"/>
              <a:ea typeface="华文新魏" panose="02010800040101010101" pitchFamily="2" charset="-122"/>
            </a:endParaRPr>
          </a:p>
        </p:txBody>
      </p:sp>
      <p:sp>
        <p:nvSpPr>
          <p:cNvPr id="5" name="文本框 4">
            <a:extLst>
              <a:ext uri="{FF2B5EF4-FFF2-40B4-BE49-F238E27FC236}">
                <a16:creationId xmlns:a16="http://schemas.microsoft.com/office/drawing/2014/main" id="{25CD12AA-A70E-45E0-A09D-6EFF5BE33BA7}"/>
              </a:ext>
            </a:extLst>
          </p:cNvPr>
          <p:cNvSpPr txBox="1"/>
          <p:nvPr/>
        </p:nvSpPr>
        <p:spPr>
          <a:xfrm>
            <a:off x="3891820" y="1199916"/>
            <a:ext cx="2413568" cy="646331"/>
          </a:xfrm>
          <a:prstGeom prst="rect">
            <a:avLst/>
          </a:prstGeom>
          <a:noFill/>
        </p:spPr>
        <p:txBody>
          <a:bodyPr wrap="square" rtlCol="0">
            <a:spAutoFit/>
          </a:bodyPr>
          <a:lstStyle/>
          <a:p>
            <a:pPr algn="just"/>
            <a:r>
              <a:rPr lang="zh-CN" altLang="en-US" dirty="0">
                <a:solidFill>
                  <a:srgbClr val="002060"/>
                </a:solidFill>
                <a:latin typeface="微软雅黑" panose="020B0503020204020204" pitchFamily="34" charset="-122"/>
                <a:ea typeface="微软雅黑" panose="020B0503020204020204" pitchFamily="34" charset="-122"/>
              </a:rPr>
              <a:t>募集市场维持稳定，与上月基本持平。</a:t>
            </a:r>
          </a:p>
        </p:txBody>
      </p:sp>
      <p:sp>
        <p:nvSpPr>
          <p:cNvPr id="6" name="文本框 5">
            <a:extLst>
              <a:ext uri="{FF2B5EF4-FFF2-40B4-BE49-F238E27FC236}">
                <a16:creationId xmlns:a16="http://schemas.microsoft.com/office/drawing/2014/main" id="{B09E7999-5DE9-4E62-8354-AD157F094374}"/>
              </a:ext>
            </a:extLst>
          </p:cNvPr>
          <p:cNvSpPr txBox="1"/>
          <p:nvPr/>
        </p:nvSpPr>
        <p:spPr>
          <a:xfrm>
            <a:off x="3891820" y="2590821"/>
            <a:ext cx="2315549" cy="646331"/>
          </a:xfrm>
          <a:prstGeom prst="rect">
            <a:avLst/>
          </a:prstGeom>
          <a:noFill/>
        </p:spPr>
        <p:txBody>
          <a:bodyPr wrap="square" rtlCol="0">
            <a:spAutoFit/>
          </a:bodyPr>
          <a:lstStyle>
            <a:defPPr>
              <a:defRPr lang="zh-CN"/>
            </a:defPPr>
            <a:lvl1pPr algn="just">
              <a:defRPr>
                <a:solidFill>
                  <a:srgbClr val="002060"/>
                </a:solidFill>
                <a:latin typeface="微软雅黑" panose="020B0503020204020204" pitchFamily="34" charset="-122"/>
                <a:ea typeface="微软雅黑" panose="020B0503020204020204" pitchFamily="34" charset="-122"/>
              </a:defRPr>
            </a:lvl1pPr>
          </a:lstStyle>
          <a:p>
            <a:r>
              <a:rPr lang="zh-CN" altLang="en-US" dirty="0"/>
              <a:t>战略投资市场持续活跃，</a:t>
            </a:r>
            <a:r>
              <a:rPr lang="en-US" altLang="zh-CN" dirty="0"/>
              <a:t>BAT</a:t>
            </a:r>
            <a:r>
              <a:rPr lang="zh-CN" altLang="en-US" dirty="0"/>
              <a:t>分路出击</a:t>
            </a:r>
          </a:p>
        </p:txBody>
      </p:sp>
      <p:sp>
        <p:nvSpPr>
          <p:cNvPr id="7" name="文本框 6">
            <a:extLst>
              <a:ext uri="{FF2B5EF4-FFF2-40B4-BE49-F238E27FC236}">
                <a16:creationId xmlns:a16="http://schemas.microsoft.com/office/drawing/2014/main" id="{49DF9CBF-44CD-45B6-9CBD-19FBCACC7ADD}"/>
              </a:ext>
            </a:extLst>
          </p:cNvPr>
          <p:cNvSpPr txBox="1"/>
          <p:nvPr/>
        </p:nvSpPr>
        <p:spPr>
          <a:xfrm>
            <a:off x="3891821" y="3883652"/>
            <a:ext cx="2413570" cy="646331"/>
          </a:xfrm>
          <a:prstGeom prst="rect">
            <a:avLst/>
          </a:prstGeom>
          <a:noFill/>
        </p:spPr>
        <p:txBody>
          <a:bodyPr wrap="square" rtlCol="0">
            <a:spAutoFit/>
          </a:bodyPr>
          <a:lstStyle>
            <a:defPPr>
              <a:defRPr lang="zh-CN"/>
            </a:defPPr>
            <a:lvl1pPr algn="just">
              <a:defRPr>
                <a:solidFill>
                  <a:srgbClr val="002060"/>
                </a:solidFill>
                <a:latin typeface="微软雅黑" panose="020B0503020204020204" pitchFamily="34" charset="-122"/>
                <a:ea typeface="微软雅黑" panose="020B0503020204020204" pitchFamily="34" charset="-122"/>
              </a:defRPr>
            </a:lvl1pPr>
          </a:lstStyle>
          <a:p>
            <a:r>
              <a:rPr lang="en-US" altLang="zh-CN" dirty="0"/>
              <a:t>A</a:t>
            </a:r>
            <a:r>
              <a:rPr lang="zh-CN" altLang="en-US" dirty="0"/>
              <a:t>股</a:t>
            </a:r>
            <a:r>
              <a:rPr lang="en-US" altLang="zh-CN" dirty="0"/>
              <a:t>IPO</a:t>
            </a:r>
            <a:r>
              <a:rPr lang="zh-CN" altLang="en-US" dirty="0"/>
              <a:t>持续收缩，静待独角兽归来。</a:t>
            </a:r>
          </a:p>
        </p:txBody>
      </p:sp>
      <p:sp>
        <p:nvSpPr>
          <p:cNvPr id="8" name="椭圆 7">
            <a:extLst>
              <a:ext uri="{FF2B5EF4-FFF2-40B4-BE49-F238E27FC236}">
                <a16:creationId xmlns:a16="http://schemas.microsoft.com/office/drawing/2014/main" id="{285E841F-3602-4AB6-8EF8-7C91753DB5A6}"/>
              </a:ext>
            </a:extLst>
          </p:cNvPr>
          <p:cNvSpPr/>
          <p:nvPr/>
        </p:nvSpPr>
        <p:spPr>
          <a:xfrm>
            <a:off x="2822448" y="5078409"/>
            <a:ext cx="842481" cy="842481"/>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accent5">
                    <a:lumMod val="75000"/>
                  </a:schemeClr>
                </a:solidFill>
                <a:latin typeface="华文新魏" panose="02010800040101010101" pitchFamily="2" charset="-122"/>
                <a:ea typeface="华文新魏" panose="02010800040101010101" pitchFamily="2" charset="-122"/>
              </a:rPr>
              <a:t>新三板</a:t>
            </a:r>
          </a:p>
        </p:txBody>
      </p:sp>
      <p:sp>
        <p:nvSpPr>
          <p:cNvPr id="9" name="文本框 8">
            <a:extLst>
              <a:ext uri="{FF2B5EF4-FFF2-40B4-BE49-F238E27FC236}">
                <a16:creationId xmlns:a16="http://schemas.microsoft.com/office/drawing/2014/main" id="{1FB283D0-622D-415F-8F2B-161011CA3B59}"/>
              </a:ext>
            </a:extLst>
          </p:cNvPr>
          <p:cNvSpPr txBox="1"/>
          <p:nvPr/>
        </p:nvSpPr>
        <p:spPr>
          <a:xfrm>
            <a:off x="3891820" y="5176483"/>
            <a:ext cx="2413570" cy="646331"/>
          </a:xfrm>
          <a:prstGeom prst="rect">
            <a:avLst/>
          </a:prstGeom>
          <a:noFill/>
        </p:spPr>
        <p:txBody>
          <a:bodyPr wrap="square" rtlCol="0">
            <a:spAutoFit/>
          </a:bodyPr>
          <a:lstStyle>
            <a:defPPr>
              <a:defRPr lang="zh-CN"/>
            </a:defPPr>
            <a:lvl1pPr algn="just">
              <a:defRPr>
                <a:solidFill>
                  <a:srgbClr val="002060"/>
                </a:solidFill>
                <a:latin typeface="微软雅黑" panose="020B0503020204020204" pitchFamily="34" charset="-122"/>
                <a:ea typeface="微软雅黑" panose="020B0503020204020204" pitchFamily="34" charset="-122"/>
              </a:defRPr>
            </a:lvl1pPr>
          </a:lstStyle>
          <a:p>
            <a:r>
              <a:rPr lang="zh-CN" altLang="en-US" dirty="0"/>
              <a:t>新三板再现大规模摘牌，个别成交有起色。</a:t>
            </a:r>
          </a:p>
        </p:txBody>
      </p:sp>
    </p:spTree>
    <p:extLst>
      <p:ext uri="{BB962C8B-B14F-4D97-AF65-F5344CB8AC3E}">
        <p14:creationId xmlns:p14="http://schemas.microsoft.com/office/powerpoint/2010/main" val="351473924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箭头: 下 2">
            <a:extLst>
              <a:ext uri="{FF2B5EF4-FFF2-40B4-BE49-F238E27FC236}">
                <a16:creationId xmlns:a16="http://schemas.microsoft.com/office/drawing/2014/main" id="{CFB6DA05-94BA-443E-A6FE-4462F654B786}"/>
              </a:ext>
            </a:extLst>
          </p:cNvPr>
          <p:cNvSpPr/>
          <p:nvPr/>
        </p:nvSpPr>
        <p:spPr>
          <a:xfrm rot="10800000">
            <a:off x="1461323" y="4649369"/>
            <a:ext cx="702923" cy="1509372"/>
          </a:xfrm>
          <a:prstGeom prst="downArrow">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a:extLst>
              <a:ext uri="{FF2B5EF4-FFF2-40B4-BE49-F238E27FC236}">
                <a16:creationId xmlns:a16="http://schemas.microsoft.com/office/drawing/2014/main" id="{E990AC4D-A159-44AF-8FF0-7AB2982D65C6}"/>
              </a:ext>
            </a:extLst>
          </p:cNvPr>
          <p:cNvSpPr txBox="1"/>
          <p:nvPr/>
        </p:nvSpPr>
        <p:spPr>
          <a:xfrm>
            <a:off x="3571438" y="4541886"/>
            <a:ext cx="4181912" cy="1415772"/>
          </a:xfrm>
          <a:prstGeom prst="rect">
            <a:avLst/>
          </a:prstGeom>
          <a:noFill/>
        </p:spPr>
        <p:txBody>
          <a:bodyPr wrap="square" rtlCol="0">
            <a:spAutoFit/>
          </a:bodyPr>
          <a:lstStyle/>
          <a:p>
            <a:pPr algn="just"/>
            <a:r>
              <a:rPr lang="zh-CN" altLang="en-US" sz="1400" dirty="0">
                <a:latin typeface="微软雅黑" panose="020B0503020204020204" pitchFamily="34" charset="-122"/>
                <a:ea typeface="微软雅黑" panose="020B0503020204020204" pitchFamily="34" charset="-122"/>
              </a:rPr>
              <a:t>本月共发生</a:t>
            </a:r>
            <a:r>
              <a:rPr lang="en-US" altLang="zh-CN" sz="2400" dirty="0">
                <a:solidFill>
                  <a:srgbClr val="0070C0"/>
                </a:solidFill>
                <a:latin typeface="微软雅黑" panose="020B0503020204020204" pitchFamily="34" charset="-122"/>
                <a:ea typeface="微软雅黑" panose="020B0503020204020204" pitchFamily="34" charset="-122"/>
              </a:rPr>
              <a:t>40</a:t>
            </a:r>
            <a:r>
              <a:rPr lang="zh-CN" altLang="en-US" sz="1400" dirty="0">
                <a:latin typeface="微软雅黑" panose="020B0503020204020204" pitchFamily="34" charset="-122"/>
                <a:ea typeface="微软雅黑" panose="020B0503020204020204" pitchFamily="34" charset="-122"/>
              </a:rPr>
              <a:t>起基金募集事件，共募集资金</a:t>
            </a:r>
            <a:r>
              <a:rPr lang="en-US" altLang="zh-CN" sz="2400" dirty="0">
                <a:solidFill>
                  <a:srgbClr val="0070C0"/>
                </a:solidFill>
                <a:latin typeface="微软雅黑" panose="020B0503020204020204" pitchFamily="34" charset="-122"/>
                <a:ea typeface="微软雅黑" panose="020B0503020204020204" pitchFamily="34" charset="-122"/>
              </a:rPr>
              <a:t>276.5</a:t>
            </a:r>
            <a:r>
              <a:rPr lang="zh-CN" altLang="en-US" sz="1400" dirty="0">
                <a:latin typeface="微软雅黑" panose="020B0503020204020204" pitchFamily="34" charset="-122"/>
                <a:ea typeface="微软雅黑" panose="020B0503020204020204" pitchFamily="34" charset="-122"/>
              </a:rPr>
              <a:t>亿，节后首月，募集数量较上月有所回升，但规模不及上月。与去年同期相比，事件数量减少</a:t>
            </a:r>
            <a:r>
              <a:rPr lang="en-US" altLang="zh-CN" sz="2400" dirty="0">
                <a:solidFill>
                  <a:srgbClr val="0070C0"/>
                </a:solidFill>
                <a:latin typeface="微软雅黑" panose="020B0503020204020204" pitchFamily="34" charset="-122"/>
                <a:ea typeface="微软雅黑" panose="020B0503020204020204" pitchFamily="34" charset="-122"/>
              </a:rPr>
              <a:t>4.8%</a:t>
            </a:r>
            <a:r>
              <a:rPr lang="zh-CN" altLang="en-US" sz="1400" dirty="0">
                <a:latin typeface="微软雅黑" panose="020B0503020204020204" pitchFamily="34" charset="-122"/>
                <a:ea typeface="微软雅黑" panose="020B0503020204020204" pitchFamily="34" charset="-122"/>
              </a:rPr>
              <a:t>，规模减下降</a:t>
            </a:r>
            <a:r>
              <a:rPr lang="en-US" altLang="zh-CN" sz="2400" dirty="0">
                <a:solidFill>
                  <a:srgbClr val="0070C0"/>
                </a:solidFill>
                <a:latin typeface="微软雅黑" panose="020B0503020204020204" pitchFamily="34" charset="-122"/>
                <a:ea typeface="微软雅黑" panose="020B0503020204020204" pitchFamily="34" charset="-122"/>
              </a:rPr>
              <a:t>24.5%</a:t>
            </a:r>
            <a:r>
              <a:rPr lang="zh-CN" altLang="en-US" sz="1400" dirty="0">
                <a:latin typeface="微软雅黑" panose="020B0503020204020204" pitchFamily="34" charset="-122"/>
                <a:ea typeface="微软雅黑" panose="020B0503020204020204" pitchFamily="34" charset="-122"/>
              </a:rPr>
              <a:t>；</a:t>
            </a:r>
          </a:p>
        </p:txBody>
      </p:sp>
      <p:sp>
        <p:nvSpPr>
          <p:cNvPr id="5" name="文本框 4">
            <a:extLst>
              <a:ext uri="{FF2B5EF4-FFF2-40B4-BE49-F238E27FC236}">
                <a16:creationId xmlns:a16="http://schemas.microsoft.com/office/drawing/2014/main" id="{95B9FC9D-2ADF-4502-A883-7037D5F85BE4}"/>
              </a:ext>
            </a:extLst>
          </p:cNvPr>
          <p:cNvSpPr txBox="1"/>
          <p:nvPr/>
        </p:nvSpPr>
        <p:spPr>
          <a:xfrm>
            <a:off x="2244749" y="4771693"/>
            <a:ext cx="1620273" cy="461665"/>
          </a:xfrm>
          <a:prstGeom prst="rect">
            <a:avLst/>
          </a:prstGeom>
          <a:noFill/>
        </p:spPr>
        <p:txBody>
          <a:bodyPr wrap="square" rtlCol="0">
            <a:spAutoFit/>
          </a:bodyPr>
          <a:lstStyle/>
          <a:p>
            <a:r>
              <a:rPr lang="en-US" altLang="zh-CN" sz="2400" dirty="0">
                <a:solidFill>
                  <a:srgbClr val="FF0000"/>
                </a:solidFill>
                <a:latin typeface="Arial" panose="020B0604020202020204" pitchFamily="34" charset="0"/>
                <a:cs typeface="Arial" panose="020B0604020202020204" pitchFamily="34" charset="0"/>
              </a:rPr>
              <a:t>+14.3%</a:t>
            </a:r>
            <a:endParaRPr lang="zh-CN" altLang="en-US" sz="2400" dirty="0">
              <a:solidFill>
                <a:srgbClr val="FF0000"/>
              </a:solidFill>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0BFB81D4-2433-4C0C-AFE0-0DDF8F9F3751}"/>
              </a:ext>
            </a:extLst>
          </p:cNvPr>
          <p:cNvSpPr txBox="1"/>
          <p:nvPr/>
        </p:nvSpPr>
        <p:spPr>
          <a:xfrm>
            <a:off x="2265235" y="5465217"/>
            <a:ext cx="1160895" cy="461665"/>
          </a:xfrm>
          <a:prstGeom prst="rect">
            <a:avLst/>
          </a:prstGeom>
          <a:noFill/>
        </p:spPr>
        <p:txBody>
          <a:bodyPr wrap="none" rtlCol="0">
            <a:spAutoFit/>
          </a:bodyPr>
          <a:lstStyle>
            <a:defPPr>
              <a:defRPr lang="zh-CN"/>
            </a:defPPr>
            <a:lvl1pPr>
              <a:defRPr>
                <a:solidFill>
                  <a:srgbClr val="0070C0"/>
                </a:solidFill>
                <a:latin typeface="Arial" panose="020B0604020202020204" pitchFamily="34" charset="0"/>
                <a:cs typeface="Arial" panose="020B0604020202020204" pitchFamily="34" charset="0"/>
              </a:defRPr>
            </a:lvl1pPr>
          </a:lstStyle>
          <a:p>
            <a:r>
              <a:rPr lang="en-US" altLang="zh-CN" sz="2400" dirty="0">
                <a:solidFill>
                  <a:srgbClr val="FF0000"/>
                </a:solidFill>
              </a:rPr>
              <a:t>-30.2%</a:t>
            </a:r>
            <a:endParaRPr lang="zh-CN" altLang="en-US" sz="2400" dirty="0">
              <a:solidFill>
                <a:srgbClr val="FF0000"/>
              </a:solidFill>
            </a:endParaRPr>
          </a:p>
        </p:txBody>
      </p:sp>
      <p:sp>
        <p:nvSpPr>
          <p:cNvPr id="7" name="文本框 6">
            <a:extLst>
              <a:ext uri="{FF2B5EF4-FFF2-40B4-BE49-F238E27FC236}">
                <a16:creationId xmlns:a16="http://schemas.microsoft.com/office/drawing/2014/main" id="{5A8AA4E6-CA6C-40CC-B35F-26F7BD7EE4FB}"/>
              </a:ext>
            </a:extLst>
          </p:cNvPr>
          <p:cNvSpPr txBox="1"/>
          <p:nvPr/>
        </p:nvSpPr>
        <p:spPr>
          <a:xfrm>
            <a:off x="2244749" y="5157440"/>
            <a:ext cx="1261884" cy="307777"/>
          </a:xfrm>
          <a:prstGeom prst="rect">
            <a:avLst/>
          </a:prstGeom>
          <a:noFill/>
        </p:spPr>
        <p:txBody>
          <a:bodyPr wrap="none" rtlCol="0">
            <a:spAutoFit/>
          </a:bodyPr>
          <a:lstStyle/>
          <a:p>
            <a:r>
              <a:rPr lang="zh-CN" altLang="en-US" sz="1400" dirty="0"/>
              <a:t>募集事件数量</a:t>
            </a:r>
          </a:p>
        </p:txBody>
      </p:sp>
      <p:sp>
        <p:nvSpPr>
          <p:cNvPr id="8" name="文本框 7">
            <a:extLst>
              <a:ext uri="{FF2B5EF4-FFF2-40B4-BE49-F238E27FC236}">
                <a16:creationId xmlns:a16="http://schemas.microsoft.com/office/drawing/2014/main" id="{64EED94C-C403-45E4-A2E1-C79F760161C9}"/>
              </a:ext>
            </a:extLst>
          </p:cNvPr>
          <p:cNvSpPr txBox="1"/>
          <p:nvPr/>
        </p:nvSpPr>
        <p:spPr>
          <a:xfrm>
            <a:off x="2244749" y="5850964"/>
            <a:ext cx="1261884" cy="307777"/>
          </a:xfrm>
          <a:prstGeom prst="rect">
            <a:avLst/>
          </a:prstGeom>
          <a:noFill/>
        </p:spPr>
        <p:txBody>
          <a:bodyPr wrap="none" rtlCol="0">
            <a:spAutoFit/>
          </a:bodyPr>
          <a:lstStyle>
            <a:defPPr>
              <a:defRPr lang="zh-CN"/>
            </a:defPPr>
            <a:lvl1pPr>
              <a:defRPr sz="1400"/>
            </a:lvl1pPr>
          </a:lstStyle>
          <a:p>
            <a:r>
              <a:rPr lang="zh-CN" altLang="en-US" dirty="0"/>
              <a:t>募集事件规模</a:t>
            </a:r>
          </a:p>
        </p:txBody>
      </p:sp>
      <p:grpSp>
        <p:nvGrpSpPr>
          <p:cNvPr id="9" name="组合 8">
            <a:extLst>
              <a:ext uri="{FF2B5EF4-FFF2-40B4-BE49-F238E27FC236}">
                <a16:creationId xmlns:a16="http://schemas.microsoft.com/office/drawing/2014/main" id="{2164D974-02B7-4EC6-9273-2669A403EFC0}"/>
              </a:ext>
            </a:extLst>
          </p:cNvPr>
          <p:cNvGrpSpPr/>
          <p:nvPr/>
        </p:nvGrpSpPr>
        <p:grpSpPr>
          <a:xfrm>
            <a:off x="1477021" y="4107073"/>
            <a:ext cx="3725916" cy="369870"/>
            <a:chOff x="7155445" y="740531"/>
            <a:chExt cx="3098164" cy="369870"/>
          </a:xfrm>
        </p:grpSpPr>
        <p:sp>
          <p:nvSpPr>
            <p:cNvPr id="10" name="矩形 9">
              <a:extLst>
                <a:ext uri="{FF2B5EF4-FFF2-40B4-BE49-F238E27FC236}">
                  <a16:creationId xmlns:a16="http://schemas.microsoft.com/office/drawing/2014/main" id="{3A5F7518-96B5-44A9-9034-E179CA8C2750}"/>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募集数量及规模较上月基本持平</a:t>
              </a:r>
            </a:p>
          </p:txBody>
        </p:sp>
        <p:sp>
          <p:nvSpPr>
            <p:cNvPr id="11" name="等腰三角形 10">
              <a:extLst>
                <a:ext uri="{FF2B5EF4-FFF2-40B4-BE49-F238E27FC236}">
                  <a16:creationId xmlns:a16="http://schemas.microsoft.com/office/drawing/2014/main" id="{9B32B8FC-BE3D-4717-A775-63EE15789B2F}"/>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Rectangle 2">
            <a:extLst>
              <a:ext uri="{FF2B5EF4-FFF2-40B4-BE49-F238E27FC236}">
                <a16:creationId xmlns:a16="http://schemas.microsoft.com/office/drawing/2014/main" id="{E432048B-F459-4924-BB64-1CFE8924D7FB}"/>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募集</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graphicFrame>
        <p:nvGraphicFramePr>
          <p:cNvPr id="15" name="图表 14">
            <a:extLst>
              <a:ext uri="{FF2B5EF4-FFF2-40B4-BE49-F238E27FC236}">
                <a16:creationId xmlns:a16="http://schemas.microsoft.com/office/drawing/2014/main" id="{F3ABA38B-CF81-487E-AEA6-7F34BF1A3A9E}"/>
              </a:ext>
            </a:extLst>
          </p:cNvPr>
          <p:cNvGraphicFramePr>
            <a:graphicFrameLocks/>
          </p:cNvGraphicFramePr>
          <p:nvPr>
            <p:extLst>
              <p:ext uri="{D42A27DB-BD31-4B8C-83A1-F6EECF244321}">
                <p14:modId xmlns:p14="http://schemas.microsoft.com/office/powerpoint/2010/main" val="452093195"/>
              </p:ext>
            </p:extLst>
          </p:nvPr>
        </p:nvGraphicFramePr>
        <p:xfrm>
          <a:off x="1450792" y="935508"/>
          <a:ext cx="6362700" cy="3024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447834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75515EE7-682F-4655-97CD-B141671A78B9}"/>
              </a:ext>
            </a:extLst>
          </p:cNvPr>
          <p:cNvSpPr txBox="1"/>
          <p:nvPr/>
        </p:nvSpPr>
        <p:spPr>
          <a:xfrm>
            <a:off x="765894" y="4626284"/>
            <a:ext cx="7436274" cy="1200329"/>
          </a:xfrm>
          <a:prstGeom prst="rect">
            <a:avLst/>
          </a:prstGeom>
          <a:noFill/>
        </p:spPr>
        <p:txBody>
          <a:bodyPr wrap="square" rtlCol="0">
            <a:spAutoFit/>
          </a:bodyPr>
          <a:lstStyle/>
          <a:p>
            <a:pPr algn="just"/>
            <a:r>
              <a:rPr lang="zh-CN" altLang="en-US" sz="1400" dirty="0">
                <a:latin typeface="微软雅黑" panose="020B0503020204020204" pitchFamily="34" charset="-122"/>
                <a:ea typeface="微软雅黑" panose="020B0503020204020204" pitchFamily="34" charset="-122"/>
              </a:rPr>
              <a:t>       本月创业投资基金募集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15</a:t>
            </a:r>
            <a:r>
              <a:rPr lang="zh-CN" altLang="en-US" sz="1400" dirty="0">
                <a:latin typeface="微软雅黑" panose="020B0503020204020204" pitchFamily="34" charset="-122"/>
                <a:ea typeface="微软雅黑" panose="020B0503020204020204" pitchFamily="34" charset="-122"/>
              </a:rPr>
              <a:t>起，共募集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141.79</a:t>
            </a:r>
            <a:r>
              <a:rPr lang="zh-CN" altLang="en-US" sz="1400" dirty="0">
                <a:latin typeface="微软雅黑" panose="020B0503020204020204" pitchFamily="34" charset="-122"/>
                <a:ea typeface="微软雅黑" panose="020B0503020204020204" pitchFamily="34" charset="-122"/>
              </a:rPr>
              <a:t>亿元；成长基金募集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18</a:t>
            </a:r>
            <a:r>
              <a:rPr lang="zh-CN" altLang="en-US" sz="1400" dirty="0">
                <a:latin typeface="微软雅黑" panose="020B0503020204020204" pitchFamily="34" charset="-122"/>
                <a:ea typeface="微软雅黑" panose="020B0503020204020204" pitchFamily="34" charset="-122"/>
              </a:rPr>
              <a:t>起，共募集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90.61</a:t>
            </a:r>
            <a:r>
              <a:rPr lang="zh-CN" altLang="en-US" sz="1400" dirty="0">
                <a:latin typeface="微软雅黑" panose="020B0503020204020204" pitchFamily="34" charset="-122"/>
                <a:ea typeface="微软雅黑" panose="020B0503020204020204" pitchFamily="34" charset="-122"/>
              </a:rPr>
              <a:t>亿；并购基金募集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6</a:t>
            </a:r>
            <a:r>
              <a:rPr lang="zh-CN" altLang="en-US" sz="1400" dirty="0">
                <a:latin typeface="微软雅黑" panose="020B0503020204020204" pitchFamily="34" charset="-122"/>
                <a:ea typeface="微软雅黑" panose="020B0503020204020204" pitchFamily="34" charset="-122"/>
              </a:rPr>
              <a:t>起，共募集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34.05</a:t>
            </a:r>
            <a:r>
              <a:rPr lang="zh-CN" altLang="en-US" sz="1400" dirty="0">
                <a:latin typeface="微软雅黑" panose="020B0503020204020204" pitchFamily="34" charset="-122"/>
                <a:ea typeface="微软雅黑" panose="020B0503020204020204" pitchFamily="34" charset="-122"/>
              </a:rPr>
              <a:t>亿元；</a:t>
            </a:r>
            <a:r>
              <a:rPr lang="en-US" altLang="zh-CN" sz="1400" dirty="0" err="1">
                <a:latin typeface="微软雅黑" panose="020B0503020204020204" pitchFamily="34" charset="-122"/>
                <a:ea typeface="微软雅黑" panose="020B0503020204020204" pitchFamily="34" charset="-122"/>
              </a:rPr>
              <a:t>MultiStage</a:t>
            </a:r>
            <a:r>
              <a:rPr lang="zh-CN" altLang="en-US" sz="1400" dirty="0">
                <a:latin typeface="微软雅黑" panose="020B0503020204020204" pitchFamily="34" charset="-122"/>
                <a:ea typeface="微软雅黑" panose="020B0503020204020204" pitchFamily="34" charset="-122"/>
              </a:rPr>
              <a:t>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a:t>
            </a:r>
            <a:r>
              <a:rPr lang="zh-CN" altLang="en-US" sz="1400" dirty="0">
                <a:latin typeface="微软雅黑" panose="020B0503020204020204" pitchFamily="34" charset="-122"/>
                <a:ea typeface="微软雅黑" panose="020B0503020204020204" pitchFamily="34" charset="-122"/>
              </a:rPr>
              <a:t>起，共募集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10.00</a:t>
            </a:r>
            <a:r>
              <a:rPr lang="zh-CN" altLang="en-US" sz="1400" dirty="0">
                <a:latin typeface="微软雅黑" panose="020B0503020204020204" pitchFamily="34" charset="-122"/>
                <a:ea typeface="微软雅黑" panose="020B0503020204020204" pitchFamily="34" charset="-122"/>
              </a:rPr>
              <a:t>亿元；</a:t>
            </a:r>
            <a:endParaRPr lang="en-US" altLang="zh-CN" sz="1400" dirty="0">
              <a:latin typeface="微软雅黑" panose="020B0503020204020204" pitchFamily="34" charset="-122"/>
              <a:ea typeface="微软雅黑" panose="020B0503020204020204" pitchFamily="34" charset="-122"/>
            </a:endParaRPr>
          </a:p>
        </p:txBody>
      </p:sp>
      <p:grpSp>
        <p:nvGrpSpPr>
          <p:cNvPr id="6" name="组合 5">
            <a:extLst>
              <a:ext uri="{FF2B5EF4-FFF2-40B4-BE49-F238E27FC236}">
                <a16:creationId xmlns:a16="http://schemas.microsoft.com/office/drawing/2014/main" id="{3CCC65A3-FE33-4B9D-8BDE-ED554235274C}"/>
              </a:ext>
            </a:extLst>
          </p:cNvPr>
          <p:cNvGrpSpPr/>
          <p:nvPr/>
        </p:nvGrpSpPr>
        <p:grpSpPr>
          <a:xfrm>
            <a:off x="765894" y="4110314"/>
            <a:ext cx="3352377" cy="369870"/>
            <a:chOff x="7155445" y="740531"/>
            <a:chExt cx="3098164" cy="369870"/>
          </a:xfrm>
        </p:grpSpPr>
        <p:sp>
          <p:nvSpPr>
            <p:cNvPr id="7" name="矩形 6">
              <a:extLst>
                <a:ext uri="{FF2B5EF4-FFF2-40B4-BE49-F238E27FC236}">
                  <a16:creationId xmlns:a16="http://schemas.microsoft.com/office/drawing/2014/main" id="{FEF3E50B-A09D-4AFB-AD3D-8476E584A61D}"/>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按募集方式分类与上月相当</a:t>
              </a:r>
            </a:p>
          </p:txBody>
        </p:sp>
        <p:sp>
          <p:nvSpPr>
            <p:cNvPr id="8" name="等腰三角形 7">
              <a:extLst>
                <a:ext uri="{FF2B5EF4-FFF2-40B4-BE49-F238E27FC236}">
                  <a16:creationId xmlns:a16="http://schemas.microsoft.com/office/drawing/2014/main" id="{33FA0AF2-434F-42C7-AEC3-25E2BC72B838}"/>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Rectangle 2">
            <a:extLst>
              <a:ext uri="{FF2B5EF4-FFF2-40B4-BE49-F238E27FC236}">
                <a16:creationId xmlns:a16="http://schemas.microsoft.com/office/drawing/2014/main" id="{7AA7E87C-C50C-4D12-8A6B-10A141B694F4}"/>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募集</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graphicFrame>
        <p:nvGraphicFramePr>
          <p:cNvPr id="3" name="表格 2">
            <a:extLst>
              <a:ext uri="{FF2B5EF4-FFF2-40B4-BE49-F238E27FC236}">
                <a16:creationId xmlns:a16="http://schemas.microsoft.com/office/drawing/2014/main" id="{0B20D82D-2853-4959-8760-7E49D68D962A}"/>
              </a:ext>
            </a:extLst>
          </p:cNvPr>
          <p:cNvGraphicFramePr>
            <a:graphicFrameLocks noGrp="1"/>
          </p:cNvGraphicFramePr>
          <p:nvPr>
            <p:extLst>
              <p:ext uri="{D42A27DB-BD31-4B8C-83A1-F6EECF244321}">
                <p14:modId xmlns:p14="http://schemas.microsoft.com/office/powerpoint/2010/main" val="2077482258"/>
              </p:ext>
            </p:extLst>
          </p:nvPr>
        </p:nvGraphicFramePr>
        <p:xfrm>
          <a:off x="1319532" y="1224694"/>
          <a:ext cx="6328997" cy="2600023"/>
        </p:xfrm>
        <a:graphic>
          <a:graphicData uri="http://schemas.openxmlformats.org/drawingml/2006/table">
            <a:tbl>
              <a:tblPr/>
              <a:tblGrid>
                <a:gridCol w="2460380">
                  <a:extLst>
                    <a:ext uri="{9D8B030D-6E8A-4147-A177-3AD203B41FA5}">
                      <a16:colId xmlns:a16="http://schemas.microsoft.com/office/drawing/2014/main" val="2791339627"/>
                    </a:ext>
                  </a:extLst>
                </a:gridCol>
                <a:gridCol w="1186962">
                  <a:extLst>
                    <a:ext uri="{9D8B030D-6E8A-4147-A177-3AD203B41FA5}">
                      <a16:colId xmlns:a16="http://schemas.microsoft.com/office/drawing/2014/main" val="3330165226"/>
                    </a:ext>
                  </a:extLst>
                </a:gridCol>
                <a:gridCol w="2681655">
                  <a:extLst>
                    <a:ext uri="{9D8B030D-6E8A-4147-A177-3AD203B41FA5}">
                      <a16:colId xmlns:a16="http://schemas.microsoft.com/office/drawing/2014/main" val="2895456611"/>
                    </a:ext>
                  </a:extLst>
                </a:gridCol>
              </a:tblGrid>
              <a:tr h="369234">
                <a:tc gridSpan="3">
                  <a:txBody>
                    <a:bodyPr/>
                    <a:lstStyle/>
                    <a:p>
                      <a:pPr algn="ctr" fontAlgn="ctr"/>
                      <a:r>
                        <a:rPr lang="en-US" altLang="zh-CN" sz="2000" b="0" i="0" u="none" strike="noStrike">
                          <a:solidFill>
                            <a:srgbClr val="000000"/>
                          </a:solidFill>
                          <a:effectLst/>
                          <a:latin typeface="华文新魏" panose="02010800040101010101" pitchFamily="2" charset="-122"/>
                          <a:ea typeface="华文新魏" panose="02010800040101010101" pitchFamily="2" charset="-122"/>
                        </a:rPr>
                        <a:t>2018</a:t>
                      </a:r>
                      <a:r>
                        <a:rPr lang="zh-CN" altLang="en-US" sz="2000" b="0" i="0" u="none" strike="noStrike">
                          <a:solidFill>
                            <a:srgbClr val="000000"/>
                          </a:solidFill>
                          <a:effectLst/>
                          <a:latin typeface="华文新魏" panose="02010800040101010101" pitchFamily="2" charset="-122"/>
                          <a:ea typeface="华文新魏" panose="02010800040101010101" pitchFamily="2" charset="-122"/>
                        </a:rPr>
                        <a:t>年</a:t>
                      </a:r>
                      <a:r>
                        <a:rPr lang="en-US" altLang="zh-CN" sz="2000" b="0" i="0" u="none" strike="noStrike">
                          <a:solidFill>
                            <a:srgbClr val="000000"/>
                          </a:solidFill>
                          <a:effectLst/>
                          <a:latin typeface="华文新魏" panose="02010800040101010101" pitchFamily="2" charset="-122"/>
                          <a:ea typeface="华文新魏" panose="02010800040101010101" pitchFamily="2" charset="-122"/>
                        </a:rPr>
                        <a:t>3</a:t>
                      </a:r>
                      <a:r>
                        <a:rPr lang="zh-CN" altLang="en-US" sz="2000" b="0" i="0" u="none" strike="noStrike">
                          <a:solidFill>
                            <a:srgbClr val="000000"/>
                          </a:solidFill>
                          <a:effectLst/>
                          <a:latin typeface="华文新魏" panose="02010800040101010101" pitchFamily="2" charset="-122"/>
                          <a:ea typeface="华文新魏" panose="02010800040101010101" pitchFamily="2" charset="-122"/>
                        </a:rPr>
                        <a:t>月募集基金的数量及规模</a:t>
                      </a:r>
                    </a:p>
                  </a:txBody>
                  <a:tcPr marL="9525" marR="9525" marT="9525"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040339169"/>
                  </a:ext>
                </a:extLst>
              </a:tr>
              <a:tr h="369234">
                <a:tc>
                  <a:txBody>
                    <a:bodyPr/>
                    <a:lstStyle/>
                    <a:p>
                      <a:pPr algn="ctr" fontAlgn="ctr"/>
                      <a:r>
                        <a:rPr lang="zh-CN" altLang="en-US" sz="1800" b="1" i="0" u="none" strike="noStrike">
                          <a:solidFill>
                            <a:srgbClr val="FFFFFF"/>
                          </a:solidFill>
                          <a:effectLst/>
                          <a:latin typeface="微软雅黑" panose="020B0503020204020204" pitchFamily="34" charset="-122"/>
                          <a:ea typeface="微软雅黑" panose="020B0503020204020204" pitchFamily="34" charset="-122"/>
                        </a:rPr>
                        <a:t>类型</a:t>
                      </a:r>
                    </a:p>
                  </a:txBody>
                  <a:tcPr marL="9525" marR="9525" marT="9525" marB="0" anchor="ctr">
                    <a:lnL>
                      <a:noFill/>
                    </a:lnL>
                    <a:lnR>
                      <a:noFill/>
                    </a:lnR>
                    <a:lnT>
                      <a:noFill/>
                    </a:lnT>
                    <a:lnB>
                      <a:noFill/>
                    </a:lnB>
                    <a:solidFill>
                      <a:srgbClr val="5B9BD5"/>
                    </a:solidFill>
                  </a:tcPr>
                </a:tc>
                <a:tc>
                  <a:txBody>
                    <a:bodyPr/>
                    <a:lstStyle/>
                    <a:p>
                      <a:pPr algn="ctr" fontAlgn="ctr"/>
                      <a:r>
                        <a:rPr lang="zh-CN" altLang="en-US" sz="1800" b="1" i="0" u="none" strike="noStrike">
                          <a:solidFill>
                            <a:srgbClr val="FFFFFF"/>
                          </a:solidFill>
                          <a:effectLst/>
                          <a:latin typeface="微软雅黑" panose="020B0503020204020204" pitchFamily="34" charset="-122"/>
                          <a:ea typeface="微软雅黑" panose="020B0503020204020204" pitchFamily="34" charset="-122"/>
                        </a:rPr>
                        <a:t>数量</a:t>
                      </a:r>
                    </a:p>
                  </a:txBody>
                  <a:tcPr marL="9525" marR="9525" marT="9525" marB="0" anchor="ctr">
                    <a:lnL>
                      <a:noFill/>
                    </a:lnL>
                    <a:lnR>
                      <a:noFill/>
                    </a:lnR>
                    <a:lnT>
                      <a:noFill/>
                    </a:lnT>
                    <a:lnB>
                      <a:noFill/>
                    </a:lnB>
                    <a:solidFill>
                      <a:srgbClr val="5B9BD5"/>
                    </a:solidFill>
                  </a:tcPr>
                </a:tc>
                <a:tc>
                  <a:txBody>
                    <a:bodyPr/>
                    <a:lstStyle/>
                    <a:p>
                      <a:pPr algn="ctr" fontAlgn="ctr"/>
                      <a:r>
                        <a:rPr lang="zh-CN" altLang="en-US" sz="1800" b="1" i="0" u="none" strike="noStrike" dirty="0">
                          <a:solidFill>
                            <a:srgbClr val="FFFFFF"/>
                          </a:solidFill>
                          <a:effectLst/>
                          <a:latin typeface="微软雅黑" panose="020B0503020204020204" pitchFamily="34" charset="-122"/>
                          <a:ea typeface="微软雅黑" panose="020B0503020204020204" pitchFamily="34" charset="-122"/>
                        </a:rPr>
                        <a:t>募资金额（人民币 亿元）</a:t>
                      </a:r>
                    </a:p>
                  </a:txBody>
                  <a:tcPr marL="9525" marR="9525" marT="9525" marB="0" anchor="ctr">
                    <a:lnL>
                      <a:noFill/>
                    </a:lnL>
                    <a:lnR>
                      <a:noFill/>
                    </a:lnR>
                    <a:lnT>
                      <a:noFill/>
                    </a:lnT>
                    <a:lnB>
                      <a:noFill/>
                    </a:lnB>
                    <a:solidFill>
                      <a:srgbClr val="5B9BD5"/>
                    </a:solidFill>
                  </a:tcPr>
                </a:tc>
                <a:extLst>
                  <a:ext uri="{0D108BD9-81ED-4DB2-BD59-A6C34878D82A}">
                    <a16:rowId xmlns:a16="http://schemas.microsoft.com/office/drawing/2014/main" val="1612580234"/>
                  </a:ext>
                </a:extLst>
              </a:tr>
              <a:tr h="369234">
                <a:tc>
                  <a:txBody>
                    <a:bodyPr/>
                    <a:lstStyle/>
                    <a:p>
                      <a:pPr algn="ctr" fontAlgn="ctr"/>
                      <a:r>
                        <a:rPr lang="en-US" sz="2000" b="0" i="0" u="none" strike="noStrike">
                          <a:solidFill>
                            <a:srgbClr val="000000"/>
                          </a:solidFill>
                          <a:effectLst/>
                          <a:latin typeface="Arial" panose="020B0604020202020204" pitchFamily="34" charset="0"/>
                          <a:ea typeface="宋体" panose="02010600030101010101" pitchFamily="2" charset="-122"/>
                        </a:rPr>
                        <a:t>Venture</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000000"/>
                          </a:solidFill>
                          <a:effectLst/>
                          <a:latin typeface="Arial" panose="020B0604020202020204" pitchFamily="34" charset="0"/>
                          <a:ea typeface="宋体" panose="02010600030101010101" pitchFamily="2" charset="-122"/>
                        </a:rPr>
                        <a:t>15</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000000"/>
                          </a:solidFill>
                          <a:effectLst/>
                          <a:latin typeface="Arial" panose="020B0604020202020204" pitchFamily="34" charset="0"/>
                          <a:ea typeface="宋体" panose="02010600030101010101" pitchFamily="2" charset="-122"/>
                        </a:rPr>
                        <a:t>141.79</a:t>
                      </a:r>
                    </a:p>
                  </a:txBody>
                  <a:tcPr marL="9525" marR="9525" marT="9525" marB="0" anchor="ctr">
                    <a:lnL>
                      <a:noFill/>
                    </a:lnL>
                    <a:lnR>
                      <a:noFill/>
                    </a:lnR>
                    <a:lnT>
                      <a:noFill/>
                    </a:lnT>
                    <a:lnB>
                      <a:noFill/>
                    </a:lnB>
                  </a:tcPr>
                </a:tc>
                <a:extLst>
                  <a:ext uri="{0D108BD9-81ED-4DB2-BD59-A6C34878D82A}">
                    <a16:rowId xmlns:a16="http://schemas.microsoft.com/office/drawing/2014/main" val="1318418314"/>
                  </a:ext>
                </a:extLst>
              </a:tr>
              <a:tr h="369234">
                <a:tc>
                  <a:txBody>
                    <a:bodyPr/>
                    <a:lstStyle/>
                    <a:p>
                      <a:pPr algn="ctr" fontAlgn="ctr"/>
                      <a:r>
                        <a:rPr lang="en-US" sz="2000" b="0" i="0" u="none" strike="noStrike">
                          <a:solidFill>
                            <a:srgbClr val="000000"/>
                          </a:solidFill>
                          <a:effectLst/>
                          <a:latin typeface="Arial" panose="020B0604020202020204" pitchFamily="34" charset="0"/>
                          <a:ea typeface="宋体" panose="02010600030101010101" pitchFamily="2" charset="-122"/>
                        </a:rPr>
                        <a:t>Growth</a:t>
                      </a:r>
                    </a:p>
                  </a:txBody>
                  <a:tcPr marL="9525" marR="9525" marT="9525" marB="0" anchor="ctr">
                    <a:lnL>
                      <a:noFill/>
                    </a:lnL>
                    <a:lnR>
                      <a:noFill/>
                    </a:lnR>
                    <a:lnT>
                      <a:noFill/>
                    </a:lnT>
                    <a:lnB>
                      <a:noFill/>
                    </a:lnB>
                    <a:solidFill>
                      <a:srgbClr val="F2F2F2"/>
                    </a:solidFill>
                  </a:tcPr>
                </a:tc>
                <a:tc>
                  <a:txBody>
                    <a:bodyPr/>
                    <a:lstStyle/>
                    <a:p>
                      <a:pPr algn="ctr" fontAlgn="ctr"/>
                      <a:r>
                        <a:rPr lang="en-US" altLang="zh-CN" sz="2000" b="0" i="0" u="none" strike="noStrike">
                          <a:solidFill>
                            <a:srgbClr val="000000"/>
                          </a:solidFill>
                          <a:effectLst/>
                          <a:latin typeface="Arial" panose="020B0604020202020204" pitchFamily="34" charset="0"/>
                          <a:ea typeface="宋体" panose="02010600030101010101" pitchFamily="2" charset="-122"/>
                        </a:rPr>
                        <a:t>18</a:t>
                      </a:r>
                    </a:p>
                  </a:txBody>
                  <a:tcPr marL="9525" marR="9525" marT="9525" marB="0" anchor="ctr">
                    <a:lnL>
                      <a:noFill/>
                    </a:lnL>
                    <a:lnR>
                      <a:noFill/>
                    </a:lnR>
                    <a:lnT>
                      <a:noFill/>
                    </a:lnT>
                    <a:lnB>
                      <a:noFill/>
                    </a:lnB>
                    <a:solidFill>
                      <a:srgbClr val="F2F2F2"/>
                    </a:solidFill>
                  </a:tcPr>
                </a:tc>
                <a:tc>
                  <a:txBody>
                    <a:bodyPr/>
                    <a:lstStyle/>
                    <a:p>
                      <a:pPr algn="ctr" fontAlgn="ctr"/>
                      <a:r>
                        <a:rPr lang="en-US" altLang="zh-CN" sz="2000" b="0" i="0" u="none" strike="noStrike">
                          <a:solidFill>
                            <a:srgbClr val="000000"/>
                          </a:solidFill>
                          <a:effectLst/>
                          <a:latin typeface="Arial" panose="020B0604020202020204" pitchFamily="34" charset="0"/>
                          <a:ea typeface="宋体" panose="02010600030101010101" pitchFamily="2" charset="-122"/>
                        </a:rPr>
                        <a:t>90.61</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570090896"/>
                  </a:ext>
                </a:extLst>
              </a:tr>
              <a:tr h="369234">
                <a:tc>
                  <a:txBody>
                    <a:bodyPr/>
                    <a:lstStyle/>
                    <a:p>
                      <a:pPr algn="ctr" fontAlgn="ctr"/>
                      <a:r>
                        <a:rPr lang="en-US" sz="2000" b="0" i="0" u="none" strike="noStrike">
                          <a:solidFill>
                            <a:srgbClr val="000000"/>
                          </a:solidFill>
                          <a:effectLst/>
                          <a:latin typeface="Arial" panose="020B0604020202020204" pitchFamily="34" charset="0"/>
                          <a:ea typeface="宋体" panose="02010600030101010101" pitchFamily="2" charset="-122"/>
                        </a:rPr>
                        <a:t>Buyout</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000000"/>
                          </a:solidFill>
                          <a:effectLst/>
                          <a:latin typeface="Arial" panose="020B0604020202020204" pitchFamily="34" charset="0"/>
                          <a:ea typeface="宋体" panose="02010600030101010101" pitchFamily="2" charset="-122"/>
                        </a:rPr>
                        <a:t>6</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000000"/>
                          </a:solidFill>
                          <a:effectLst/>
                          <a:latin typeface="Arial" panose="020B0604020202020204" pitchFamily="34" charset="0"/>
                          <a:ea typeface="宋体" panose="02010600030101010101" pitchFamily="2" charset="-122"/>
                        </a:rPr>
                        <a:t>34.05</a:t>
                      </a:r>
                    </a:p>
                  </a:txBody>
                  <a:tcPr marL="9525" marR="9525" marT="9525" marB="0" anchor="ctr">
                    <a:lnL>
                      <a:noFill/>
                    </a:lnL>
                    <a:lnR>
                      <a:noFill/>
                    </a:lnR>
                    <a:lnT>
                      <a:noFill/>
                    </a:lnT>
                    <a:lnB>
                      <a:noFill/>
                    </a:lnB>
                  </a:tcPr>
                </a:tc>
                <a:extLst>
                  <a:ext uri="{0D108BD9-81ED-4DB2-BD59-A6C34878D82A}">
                    <a16:rowId xmlns:a16="http://schemas.microsoft.com/office/drawing/2014/main" val="1747712343"/>
                  </a:ext>
                </a:extLst>
              </a:tr>
              <a:tr h="369234">
                <a:tc>
                  <a:txBody>
                    <a:bodyPr/>
                    <a:lstStyle/>
                    <a:p>
                      <a:pPr algn="ctr" fontAlgn="ctr"/>
                      <a:r>
                        <a:rPr lang="en-US" sz="2000" b="0" i="0" u="none" strike="noStrike">
                          <a:solidFill>
                            <a:srgbClr val="000000"/>
                          </a:solidFill>
                          <a:effectLst/>
                          <a:latin typeface="Arial" panose="020B0604020202020204" pitchFamily="34" charset="0"/>
                          <a:ea typeface="宋体" panose="02010600030101010101" pitchFamily="2" charset="-122"/>
                        </a:rPr>
                        <a:t>MultiStage</a:t>
                      </a:r>
                    </a:p>
                  </a:txBody>
                  <a:tcPr marL="9525" marR="9525" marT="9525" marB="0" anchor="ctr">
                    <a:lnL>
                      <a:noFill/>
                    </a:lnL>
                    <a:lnR>
                      <a:noFill/>
                    </a:lnR>
                    <a:lnT>
                      <a:noFill/>
                    </a:lnT>
                    <a:lnB>
                      <a:noFill/>
                    </a:lnB>
                    <a:solidFill>
                      <a:srgbClr val="F2F2F2"/>
                    </a:solidFill>
                  </a:tcPr>
                </a:tc>
                <a:tc>
                  <a:txBody>
                    <a:bodyPr/>
                    <a:lstStyle/>
                    <a:p>
                      <a:pPr algn="ctr" fontAlgn="ctr"/>
                      <a:r>
                        <a:rPr lang="en-US" altLang="zh-CN" sz="2000" b="0" i="0" u="none" strike="noStrike">
                          <a:solidFill>
                            <a:srgbClr val="000000"/>
                          </a:solidFill>
                          <a:effectLst/>
                          <a:latin typeface="Arial" panose="020B0604020202020204" pitchFamily="34" charset="0"/>
                          <a:ea typeface="宋体" panose="02010600030101010101" pitchFamily="2" charset="-122"/>
                        </a:rPr>
                        <a:t>1</a:t>
                      </a:r>
                    </a:p>
                  </a:txBody>
                  <a:tcPr marL="9525" marR="9525" marT="9525" marB="0" anchor="ctr">
                    <a:lnL>
                      <a:noFill/>
                    </a:lnL>
                    <a:lnR>
                      <a:noFill/>
                    </a:lnR>
                    <a:lnT>
                      <a:noFill/>
                    </a:lnT>
                    <a:lnB>
                      <a:noFill/>
                    </a:lnB>
                    <a:solidFill>
                      <a:srgbClr val="F2F2F2"/>
                    </a:solidFill>
                  </a:tcPr>
                </a:tc>
                <a:tc>
                  <a:txBody>
                    <a:bodyPr/>
                    <a:lstStyle/>
                    <a:p>
                      <a:pPr algn="ctr" fontAlgn="ctr"/>
                      <a:r>
                        <a:rPr lang="en-US" altLang="zh-CN" sz="2000" b="0" i="0" u="none" strike="noStrike">
                          <a:solidFill>
                            <a:srgbClr val="000000"/>
                          </a:solidFill>
                          <a:effectLst/>
                          <a:latin typeface="Arial" panose="020B0604020202020204" pitchFamily="34" charset="0"/>
                          <a:ea typeface="宋体" panose="02010600030101010101" pitchFamily="2" charset="-122"/>
                        </a:rPr>
                        <a:t>10.00</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3436660942"/>
                  </a:ext>
                </a:extLst>
              </a:tr>
              <a:tr h="384619">
                <a:tc>
                  <a:txBody>
                    <a:bodyPr/>
                    <a:lstStyle/>
                    <a:p>
                      <a:pPr algn="ctr" fontAlgn="ctr"/>
                      <a:r>
                        <a:rPr lang="en-US" sz="2000" b="0" i="0" u="none" strike="noStrike">
                          <a:solidFill>
                            <a:srgbClr val="000000"/>
                          </a:solidFill>
                          <a:effectLst/>
                          <a:latin typeface="Arial" panose="020B0604020202020204" pitchFamily="34" charset="0"/>
                          <a:ea typeface="宋体" panose="02010600030101010101" pitchFamily="2" charset="-122"/>
                        </a:rPr>
                        <a:t>Total</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CN" sz="2000" b="1" i="0" u="none" strike="noStrike">
                          <a:solidFill>
                            <a:srgbClr val="000000"/>
                          </a:solidFill>
                          <a:effectLst/>
                          <a:latin typeface="Arial" panose="020B0604020202020204" pitchFamily="34" charset="0"/>
                          <a:ea typeface="宋体" panose="02010600030101010101" pitchFamily="2" charset="-122"/>
                        </a:rPr>
                        <a:t>35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CN" sz="2000" b="1" i="0" u="none" strike="noStrike" dirty="0">
                          <a:solidFill>
                            <a:srgbClr val="000000"/>
                          </a:solidFill>
                          <a:effectLst/>
                          <a:latin typeface="Arial" panose="020B0604020202020204" pitchFamily="34" charset="0"/>
                          <a:ea typeface="宋体" panose="02010600030101010101" pitchFamily="2" charset="-122"/>
                        </a:rPr>
                        <a:t>276.45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5532697"/>
                  </a:ext>
                </a:extLst>
              </a:tr>
            </a:tbl>
          </a:graphicData>
        </a:graphic>
      </p:graphicFrame>
    </p:spTree>
    <p:extLst>
      <p:ext uri="{BB962C8B-B14F-4D97-AF65-F5344CB8AC3E}">
        <p14:creationId xmlns:p14="http://schemas.microsoft.com/office/powerpoint/2010/main" val="228841612"/>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C4144B8-337F-4075-990E-BCE74012F915}"/>
              </a:ext>
            </a:extLst>
          </p:cNvPr>
          <p:cNvGrpSpPr/>
          <p:nvPr/>
        </p:nvGrpSpPr>
        <p:grpSpPr>
          <a:xfrm>
            <a:off x="280226" y="1066804"/>
            <a:ext cx="5320473" cy="369870"/>
            <a:chOff x="7155445" y="740531"/>
            <a:chExt cx="3098164" cy="369870"/>
          </a:xfrm>
        </p:grpSpPr>
        <p:sp>
          <p:nvSpPr>
            <p:cNvPr id="5" name="矩形 4">
              <a:extLst>
                <a:ext uri="{FF2B5EF4-FFF2-40B4-BE49-F238E27FC236}">
                  <a16:creationId xmlns:a16="http://schemas.microsoft.com/office/drawing/2014/main" id="{862EE2C6-44B4-4AC0-989C-D718BD3E9F39}"/>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投融资市场活跃较为，事件规模均较上月增加</a:t>
              </a:r>
            </a:p>
          </p:txBody>
        </p:sp>
        <p:sp>
          <p:nvSpPr>
            <p:cNvPr id="6" name="等腰三角形 5">
              <a:extLst>
                <a:ext uri="{FF2B5EF4-FFF2-40B4-BE49-F238E27FC236}">
                  <a16:creationId xmlns:a16="http://schemas.microsoft.com/office/drawing/2014/main" id="{B6C65461-38AC-4007-BA6B-E44D2815E8A3}"/>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a:extLst>
              <a:ext uri="{FF2B5EF4-FFF2-40B4-BE49-F238E27FC236}">
                <a16:creationId xmlns:a16="http://schemas.microsoft.com/office/drawing/2014/main" id="{C5A32A79-8EC2-4F3E-A80A-0357DD5EFB53}"/>
              </a:ext>
            </a:extLst>
          </p:cNvPr>
          <p:cNvSpPr txBox="1"/>
          <p:nvPr/>
        </p:nvSpPr>
        <p:spPr>
          <a:xfrm>
            <a:off x="1348990" y="5262867"/>
            <a:ext cx="6035518" cy="1200329"/>
          </a:xfrm>
          <a:prstGeom prst="rect">
            <a:avLst/>
          </a:prstGeom>
          <a:noFill/>
        </p:spPr>
        <p:txBody>
          <a:bodyPr wrap="square" rtlCol="0">
            <a:spAutoFit/>
          </a:bodyPr>
          <a:lstStyle/>
          <a:p>
            <a:pPr algn="just" defTabSz="914400"/>
            <a:r>
              <a:rPr lang="zh-CN" altLang="en-US" sz="1400" dirty="0">
                <a:solidFill>
                  <a:prstClr val="black"/>
                </a:solidFill>
                <a:latin typeface="微软雅黑" panose="020B0503020204020204" pitchFamily="34" charset="-122"/>
                <a:ea typeface="微软雅黑" panose="020B0503020204020204" pitchFamily="34" charset="-122"/>
              </a:rPr>
              <a:t>      本月</a:t>
            </a:r>
            <a:r>
              <a:rPr lang="en-US" altLang="zh-CN" sz="1400" dirty="0">
                <a:solidFill>
                  <a:prstClr val="black"/>
                </a:solidFill>
                <a:latin typeface="微软雅黑" panose="020B0503020204020204" pitchFamily="34" charset="-122"/>
                <a:ea typeface="微软雅黑" panose="020B0503020204020204" pitchFamily="34" charset="-122"/>
              </a:rPr>
              <a:t>PEVC</a:t>
            </a:r>
            <a:r>
              <a:rPr lang="zh-CN" altLang="en-US" sz="1400" dirty="0">
                <a:solidFill>
                  <a:prstClr val="black"/>
                </a:solidFill>
                <a:latin typeface="微软雅黑" panose="020B0503020204020204" pitchFamily="34" charset="-122"/>
                <a:ea typeface="微软雅黑" panose="020B0503020204020204" pitchFamily="34" charset="-122"/>
              </a:rPr>
              <a:t>市场共发生投资案例</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432</a:t>
            </a:r>
            <a:r>
              <a:rPr lang="zh-CN" altLang="en-US" sz="1400" dirty="0">
                <a:solidFill>
                  <a:prstClr val="black"/>
                </a:solidFill>
                <a:latin typeface="微软雅黑" panose="020B0503020204020204" pitchFamily="34" charset="-122"/>
                <a:ea typeface="微软雅黑" panose="020B0503020204020204" pitchFamily="34" charset="-122"/>
              </a:rPr>
              <a:t>起，融资总额达到人民币</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799.91</a:t>
            </a:r>
            <a:r>
              <a:rPr lang="zh-CN" altLang="en-US" sz="1400" dirty="0">
                <a:solidFill>
                  <a:prstClr val="black"/>
                </a:solidFill>
                <a:latin typeface="微软雅黑" panose="020B0503020204020204" pitchFamily="34" charset="-122"/>
                <a:ea typeface="微软雅黑" panose="020B0503020204020204" pitchFamily="34" charset="-122"/>
              </a:rPr>
              <a:t>亿元。分行业来看，投资依旧集中在互联网及</a:t>
            </a:r>
            <a:r>
              <a:rPr lang="en-US" altLang="zh-CN" sz="1400" dirty="0">
                <a:solidFill>
                  <a:prstClr val="black"/>
                </a:solidFill>
                <a:latin typeface="微软雅黑" panose="020B0503020204020204" pitchFamily="34" charset="-122"/>
                <a:ea typeface="微软雅黑" panose="020B0503020204020204" pitchFamily="34" charset="-122"/>
              </a:rPr>
              <a:t>IT</a:t>
            </a:r>
            <a:r>
              <a:rPr lang="zh-CN" altLang="en-US" sz="1400" dirty="0">
                <a:solidFill>
                  <a:prstClr val="black"/>
                </a:solidFill>
                <a:latin typeface="微软雅黑" panose="020B0503020204020204" pitchFamily="34" charset="-122"/>
                <a:ea typeface="微软雅黑" panose="020B0503020204020204" pitchFamily="34" charset="-122"/>
              </a:rPr>
              <a:t>行业，分别发生案例</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141</a:t>
            </a:r>
            <a:r>
              <a:rPr lang="zh-CN" altLang="en-US" sz="1400" dirty="0">
                <a:solidFill>
                  <a:prstClr val="black"/>
                </a:solidFill>
                <a:latin typeface="微软雅黑" panose="020B0503020204020204" pitchFamily="34" charset="-122"/>
                <a:ea typeface="微软雅黑" panose="020B0503020204020204" pitchFamily="34" charset="-122"/>
              </a:rPr>
              <a:t>起和</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87</a:t>
            </a:r>
            <a:r>
              <a:rPr lang="zh-CN" altLang="en-US" sz="1400" dirty="0">
                <a:solidFill>
                  <a:prstClr val="black"/>
                </a:solidFill>
                <a:latin typeface="微软雅黑" panose="020B0503020204020204" pitchFamily="34" charset="-122"/>
                <a:ea typeface="微软雅黑" panose="020B0503020204020204" pitchFamily="34" charset="-122"/>
              </a:rPr>
              <a:t>起，分别吸金</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325.56</a:t>
            </a:r>
            <a:r>
              <a:rPr lang="zh-CN" altLang="en-US" sz="1400" dirty="0">
                <a:solidFill>
                  <a:prstClr val="black"/>
                </a:solidFill>
                <a:latin typeface="微软雅黑" panose="020B0503020204020204" pitchFamily="34" charset="-122"/>
                <a:ea typeface="微软雅黑" panose="020B0503020204020204" pitchFamily="34" charset="-122"/>
              </a:rPr>
              <a:t>亿元及</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55.91</a:t>
            </a:r>
            <a:r>
              <a:rPr lang="zh-CN" altLang="en-US" sz="1400" dirty="0">
                <a:solidFill>
                  <a:prstClr val="black"/>
                </a:solidFill>
                <a:latin typeface="微软雅黑" panose="020B0503020204020204" pitchFamily="34" charset="-122"/>
                <a:ea typeface="微软雅黑" panose="020B0503020204020204" pitchFamily="34" charset="-122"/>
              </a:rPr>
              <a:t>亿元。</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11" name="Rectangle 2">
            <a:extLst>
              <a:ext uri="{FF2B5EF4-FFF2-40B4-BE49-F238E27FC236}">
                <a16:creationId xmlns:a16="http://schemas.microsoft.com/office/drawing/2014/main" id="{E0DD5F40-C236-44D4-9C81-7B16717EE77F}"/>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投资</a:t>
            </a:r>
          </a:p>
        </p:txBody>
      </p:sp>
      <p:pic>
        <p:nvPicPr>
          <p:cNvPr id="17" name="图片 16">
            <a:extLst>
              <a:ext uri="{FF2B5EF4-FFF2-40B4-BE49-F238E27FC236}">
                <a16:creationId xmlns:a16="http://schemas.microsoft.com/office/drawing/2014/main" id="{51C20887-C5DD-46B0-B764-27314BDC0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273" y="1473323"/>
            <a:ext cx="5157889" cy="3833505"/>
          </a:xfrm>
          <a:prstGeom prst="rect">
            <a:avLst/>
          </a:prstGeom>
        </p:spPr>
      </p:pic>
    </p:spTree>
    <p:extLst>
      <p:ext uri="{BB962C8B-B14F-4D97-AF65-F5344CB8AC3E}">
        <p14:creationId xmlns:p14="http://schemas.microsoft.com/office/powerpoint/2010/main" val="5981141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21CA58C-DF27-4274-9D2A-74F19E1FE0D1}"/>
              </a:ext>
            </a:extLst>
          </p:cNvPr>
          <p:cNvSpPr txBox="1"/>
          <p:nvPr/>
        </p:nvSpPr>
        <p:spPr>
          <a:xfrm>
            <a:off x="931462" y="4509399"/>
            <a:ext cx="7281075" cy="1877437"/>
          </a:xfrm>
          <a:prstGeom prst="rect">
            <a:avLst/>
          </a:prstGeom>
          <a:noFill/>
        </p:spPr>
        <p:txBody>
          <a:bodyPr wrap="square" rtlCol="0">
            <a:spAutoFit/>
          </a:bodyPr>
          <a:lstStyle/>
          <a:p>
            <a:pPr algn="just" defTabSz="914400"/>
            <a:r>
              <a:rPr lang="zh-CN" altLang="en-US" sz="1400" dirty="0">
                <a:solidFill>
                  <a:prstClr val="black"/>
                </a:solidFill>
                <a:latin typeface="微软雅黑" panose="020B0503020204020204" pitchFamily="34" charset="-122"/>
                <a:ea typeface="微软雅黑" panose="020B0503020204020204" pitchFamily="34" charset="-122"/>
              </a:rPr>
              <a:t>       按融资轮次来看，本月融资事件依旧集中在</a:t>
            </a:r>
            <a:r>
              <a:rPr lang="en-US" altLang="zh-CN" sz="20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A</a:t>
            </a:r>
            <a:r>
              <a:rPr lang="zh-CN" altLang="en-US" sz="1400" dirty="0">
                <a:solidFill>
                  <a:prstClr val="black"/>
                </a:solidFill>
                <a:latin typeface="微软雅黑" panose="020B0503020204020204" pitchFamily="34" charset="-122"/>
                <a:ea typeface="微软雅黑" panose="020B0503020204020204" pitchFamily="34" charset="-122"/>
              </a:rPr>
              <a:t>轮，共发生</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432</a:t>
            </a:r>
            <a:r>
              <a:rPr lang="zh-CN" altLang="en-US" sz="1400" dirty="0">
                <a:solidFill>
                  <a:prstClr val="black"/>
                </a:solidFill>
                <a:latin typeface="微软雅黑" panose="020B0503020204020204" pitchFamily="34" charset="-122"/>
                <a:ea typeface="微软雅黑" panose="020B0503020204020204" pitchFamily="34" charset="-122"/>
              </a:rPr>
              <a:t>起案例，共融资</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799.91</a:t>
            </a:r>
            <a:r>
              <a:rPr lang="zh-CN" altLang="en-US" sz="1400" dirty="0">
                <a:solidFill>
                  <a:prstClr val="black"/>
                </a:solidFill>
                <a:latin typeface="微软雅黑" panose="020B0503020204020204" pitchFamily="34" charset="-122"/>
                <a:ea typeface="微软雅黑" panose="020B0503020204020204" pitchFamily="34" charset="-122"/>
              </a:rPr>
              <a:t>亿元。本月发生多起</a:t>
            </a:r>
            <a:r>
              <a:rPr lang="zh-CN" altLang="en-US" sz="20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战略投资</a:t>
            </a:r>
            <a:r>
              <a:rPr lang="zh-CN" altLang="en-US" sz="1400" dirty="0">
                <a:solidFill>
                  <a:prstClr val="black"/>
                </a:solidFill>
                <a:latin typeface="微软雅黑" panose="020B0503020204020204" pitchFamily="34" charset="-122"/>
                <a:ea typeface="微软雅黑" panose="020B0503020204020204" pitchFamily="34" charset="-122"/>
              </a:rPr>
              <a:t>事件，募资金额达到</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429.81</a:t>
            </a:r>
            <a:r>
              <a:rPr lang="zh-CN" altLang="en-US" sz="1400" dirty="0">
                <a:solidFill>
                  <a:prstClr val="black"/>
                </a:solidFill>
                <a:latin typeface="微软雅黑" panose="020B0503020204020204" pitchFamily="34" charset="-122"/>
                <a:ea typeface="微软雅黑" panose="020B0503020204020204" pitchFamily="34" charset="-122"/>
              </a:rPr>
              <a:t>亿元。</a:t>
            </a:r>
            <a:r>
              <a:rPr lang="en-US" altLang="zh-CN" sz="20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BAT</a:t>
            </a:r>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分头出击，其中</a:t>
            </a:r>
            <a:r>
              <a:rPr lang="zh-CN" altLang="en-US" sz="20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阿里资本</a:t>
            </a:r>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再次入股境外支付平台</a:t>
            </a:r>
            <a:r>
              <a:rPr lang="en-US" altLang="zh-CN" sz="20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Lazada</a:t>
            </a:r>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400" dirty="0" err="1">
                <a:solidFill>
                  <a:prstClr val="black"/>
                </a:solidFill>
                <a:latin typeface="微软雅黑" panose="020B0503020204020204" pitchFamily="34" charset="-122"/>
                <a:ea typeface="微软雅黑" panose="020B0503020204020204" pitchFamily="34" charset="-122"/>
                <a:cs typeface="Arial" panose="020B0604020202020204" pitchFamily="34" charset="0"/>
              </a:rPr>
              <a:t>paypal</a:t>
            </a:r>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solidFill>
                  <a:prstClr val="black"/>
                </a:solidFill>
                <a:latin typeface="微软雅黑" panose="020B0503020204020204" pitchFamily="34" charset="-122"/>
                <a:ea typeface="微软雅黑" panose="020B0503020204020204" pitchFamily="34" charset="-122"/>
              </a:rPr>
              <a:t>共计</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25</a:t>
            </a:r>
            <a:r>
              <a:rPr lang="zh-CN" altLang="en-US" sz="1400" dirty="0">
                <a:solidFill>
                  <a:prstClr val="black"/>
                </a:solidFill>
                <a:latin typeface="微软雅黑" panose="020B0503020204020204" pitchFamily="34" charset="-122"/>
                <a:ea typeface="微软雅黑" panose="020B0503020204020204" pitchFamily="34" charset="-122"/>
              </a:rPr>
              <a:t>亿美元；</a:t>
            </a:r>
            <a:r>
              <a:rPr lang="zh-CN" altLang="en-US" sz="20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百度</a:t>
            </a:r>
            <a:r>
              <a:rPr lang="zh-CN" altLang="en-US" sz="1400" dirty="0">
                <a:solidFill>
                  <a:prstClr val="black"/>
                </a:solidFill>
                <a:latin typeface="微软雅黑" panose="020B0503020204020204" pitchFamily="34" charset="-122"/>
                <a:ea typeface="微软雅黑" panose="020B0503020204020204" pitchFamily="34" charset="-122"/>
              </a:rPr>
              <a:t>再投</a:t>
            </a:r>
            <a:r>
              <a:rPr lang="zh-CN" altLang="en-US" sz="20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百信银行</a:t>
            </a:r>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，共计</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6</a:t>
            </a:r>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亿人民币；</a:t>
            </a:r>
            <a:r>
              <a:rPr lang="zh-CN" altLang="en-US" sz="20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腾讯</a:t>
            </a:r>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以</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33.17</a:t>
            </a:r>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亿人民币入股</a:t>
            </a:r>
            <a:r>
              <a:rPr lang="zh-CN" altLang="en-US" sz="20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新丽传媒</a:t>
            </a:r>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Rectangle 2">
            <a:extLst>
              <a:ext uri="{FF2B5EF4-FFF2-40B4-BE49-F238E27FC236}">
                <a16:creationId xmlns:a16="http://schemas.microsoft.com/office/drawing/2014/main" id="{1AD30A20-2836-4CB6-B121-89724D9F8A61}"/>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投资</a:t>
            </a:r>
          </a:p>
        </p:txBody>
      </p:sp>
      <p:pic>
        <p:nvPicPr>
          <p:cNvPr id="48" name="图片 47">
            <a:extLst>
              <a:ext uri="{FF2B5EF4-FFF2-40B4-BE49-F238E27FC236}">
                <a16:creationId xmlns:a16="http://schemas.microsoft.com/office/drawing/2014/main" id="{4C4FB121-E6E3-44F6-9C44-2A0180D79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560" y="957072"/>
            <a:ext cx="6278880" cy="3614928"/>
          </a:xfrm>
          <a:prstGeom prst="rect">
            <a:avLst/>
          </a:prstGeom>
        </p:spPr>
      </p:pic>
    </p:spTree>
    <p:extLst>
      <p:ext uri="{BB962C8B-B14F-4D97-AF65-F5344CB8AC3E}">
        <p14:creationId xmlns:p14="http://schemas.microsoft.com/office/powerpoint/2010/main" val="2432360258"/>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7EA317F1-5CB3-4E34-8C48-F711D7F2C54E}"/>
              </a:ext>
            </a:extLst>
          </p:cNvPr>
          <p:cNvGrpSpPr/>
          <p:nvPr/>
        </p:nvGrpSpPr>
        <p:grpSpPr>
          <a:xfrm>
            <a:off x="280227" y="1066804"/>
            <a:ext cx="3797998" cy="369870"/>
            <a:chOff x="7155445" y="740531"/>
            <a:chExt cx="3098164" cy="369870"/>
          </a:xfrm>
        </p:grpSpPr>
        <p:sp>
          <p:nvSpPr>
            <p:cNvPr id="5" name="矩形 4">
              <a:extLst>
                <a:ext uri="{FF2B5EF4-FFF2-40B4-BE49-F238E27FC236}">
                  <a16:creationId xmlns:a16="http://schemas.microsoft.com/office/drawing/2014/main" id="{3FCD023E-E4ED-4152-844D-911868C59CD0}"/>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分行业融资案例及金额分布情况</a:t>
              </a:r>
            </a:p>
          </p:txBody>
        </p:sp>
        <p:sp>
          <p:nvSpPr>
            <p:cNvPr id="6" name="等腰三角形 5">
              <a:extLst>
                <a:ext uri="{FF2B5EF4-FFF2-40B4-BE49-F238E27FC236}">
                  <a16:creationId xmlns:a16="http://schemas.microsoft.com/office/drawing/2014/main" id="{69BF597C-0FA5-40E4-B397-8AEAE5EC31F9}"/>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Rectangle 2">
            <a:extLst>
              <a:ext uri="{FF2B5EF4-FFF2-40B4-BE49-F238E27FC236}">
                <a16:creationId xmlns:a16="http://schemas.microsoft.com/office/drawing/2014/main" id="{D15B6156-81F7-4969-8DDF-A1A35307588F}"/>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投资</a:t>
            </a:r>
          </a:p>
        </p:txBody>
      </p:sp>
      <p:sp>
        <p:nvSpPr>
          <p:cNvPr id="8" name="文本框 7">
            <a:extLst>
              <a:ext uri="{FF2B5EF4-FFF2-40B4-BE49-F238E27FC236}">
                <a16:creationId xmlns:a16="http://schemas.microsoft.com/office/drawing/2014/main" id="{2354B483-32BA-4670-86E3-855F0969B3A6}"/>
              </a:ext>
            </a:extLst>
          </p:cNvPr>
          <p:cNvSpPr txBox="1"/>
          <p:nvPr/>
        </p:nvSpPr>
        <p:spPr>
          <a:xfrm>
            <a:off x="495757" y="5189215"/>
            <a:ext cx="8068933" cy="738664"/>
          </a:xfrm>
          <a:prstGeom prst="rect">
            <a:avLst/>
          </a:prstGeom>
          <a:noFill/>
        </p:spPr>
        <p:txBody>
          <a:bodyPr wrap="square" rtlCol="0">
            <a:spAutoFit/>
          </a:bodyPr>
          <a:lstStyle/>
          <a:p>
            <a:pPr algn="just" defTabSz="914400"/>
            <a:r>
              <a:rPr lang="zh-CN" altLang="en-US" sz="1400" dirty="0">
                <a:solidFill>
                  <a:prstClr val="black"/>
                </a:solidFill>
                <a:latin typeface="微软雅黑" panose="020B0503020204020204" pitchFamily="34" charset="-122"/>
                <a:ea typeface="微软雅黑" panose="020B0503020204020204" pitchFamily="34" charset="-122"/>
              </a:rPr>
              <a:t>       本月互联网如软件服务行业无论从投资金额还是案例数量都占比都较大，各项规模较大的融资事件均发生在该行业之内。此外，本月战略投资动作较上月更为频繁，</a:t>
            </a:r>
            <a:r>
              <a:rPr lang="en-US" altLang="zh-CN" sz="1400" dirty="0">
                <a:solidFill>
                  <a:prstClr val="black"/>
                </a:solidFill>
                <a:latin typeface="微软雅黑" panose="020B0503020204020204" pitchFamily="34" charset="-122"/>
                <a:ea typeface="微软雅黑" panose="020B0503020204020204" pitchFamily="34" charset="-122"/>
              </a:rPr>
              <a:t>BAT</a:t>
            </a:r>
            <a:r>
              <a:rPr lang="zh-CN" altLang="en-US" sz="1400" dirty="0">
                <a:solidFill>
                  <a:prstClr val="black"/>
                </a:solidFill>
                <a:latin typeface="微软雅黑" panose="020B0503020204020204" pitchFamily="34" charset="-122"/>
                <a:ea typeface="微软雅黑" panose="020B0503020204020204" pitchFamily="34" charset="-122"/>
              </a:rPr>
              <a:t>相继都有所动作，预计这种情况后续可能会持续上演。</a:t>
            </a:r>
          </a:p>
        </p:txBody>
      </p:sp>
      <p:pic>
        <p:nvPicPr>
          <p:cNvPr id="10" name="图片 9">
            <a:extLst>
              <a:ext uri="{FF2B5EF4-FFF2-40B4-BE49-F238E27FC236}">
                <a16:creationId xmlns:a16="http://schemas.microsoft.com/office/drawing/2014/main" id="{E23345D3-6B32-41B5-892F-F50E6485E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756" y="1602523"/>
            <a:ext cx="4141351" cy="3327407"/>
          </a:xfrm>
          <a:prstGeom prst="rect">
            <a:avLst/>
          </a:prstGeom>
        </p:spPr>
      </p:pic>
      <p:pic>
        <p:nvPicPr>
          <p:cNvPr id="12" name="图片 11">
            <a:extLst>
              <a:ext uri="{FF2B5EF4-FFF2-40B4-BE49-F238E27FC236}">
                <a16:creationId xmlns:a16="http://schemas.microsoft.com/office/drawing/2014/main" id="{4D853279-4C90-456F-9A38-39B2F137B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4727" y="1732166"/>
            <a:ext cx="4542173" cy="3327406"/>
          </a:xfrm>
          <a:prstGeom prst="rect">
            <a:avLst/>
          </a:prstGeom>
        </p:spPr>
      </p:pic>
    </p:spTree>
    <p:extLst>
      <p:ext uri="{BB962C8B-B14F-4D97-AF65-F5344CB8AC3E}">
        <p14:creationId xmlns:p14="http://schemas.microsoft.com/office/powerpoint/2010/main" val="259921431"/>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5B7CC29-2E8C-4A43-9311-BD4B993B79FB}"/>
              </a:ext>
            </a:extLst>
          </p:cNvPr>
          <p:cNvGrpSpPr/>
          <p:nvPr/>
        </p:nvGrpSpPr>
        <p:grpSpPr>
          <a:xfrm>
            <a:off x="741451" y="947054"/>
            <a:ext cx="2338550" cy="369870"/>
            <a:chOff x="7155445" y="740531"/>
            <a:chExt cx="3098164" cy="369870"/>
          </a:xfrm>
        </p:grpSpPr>
        <p:sp>
          <p:nvSpPr>
            <p:cNvPr id="3" name="矩形 2">
              <a:extLst>
                <a:ext uri="{FF2B5EF4-FFF2-40B4-BE49-F238E27FC236}">
                  <a16:creationId xmlns:a16="http://schemas.microsoft.com/office/drawing/2014/main" id="{050F3980-F90D-49E0-BEF0-BDF3A88D47F6}"/>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重要投资事件</a:t>
              </a:r>
            </a:p>
          </p:txBody>
        </p:sp>
        <p:sp>
          <p:nvSpPr>
            <p:cNvPr id="4" name="等腰三角形 3">
              <a:extLst>
                <a:ext uri="{FF2B5EF4-FFF2-40B4-BE49-F238E27FC236}">
                  <a16:creationId xmlns:a16="http://schemas.microsoft.com/office/drawing/2014/main" id="{A6E43E9C-9EE8-4DD6-81DA-BBC14A3B7786}"/>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a:extLst>
              <a:ext uri="{FF2B5EF4-FFF2-40B4-BE49-F238E27FC236}">
                <a16:creationId xmlns:a16="http://schemas.microsoft.com/office/drawing/2014/main" id="{DB9CD423-53FE-455A-8317-B0B0782ACAB2}"/>
              </a:ext>
            </a:extLst>
          </p:cNvPr>
          <p:cNvGrpSpPr/>
          <p:nvPr/>
        </p:nvGrpSpPr>
        <p:grpSpPr>
          <a:xfrm>
            <a:off x="727494" y="1377868"/>
            <a:ext cx="2784296" cy="318498"/>
            <a:chOff x="5691883" y="1387012"/>
            <a:chExt cx="2784296" cy="318498"/>
          </a:xfrm>
        </p:grpSpPr>
        <p:sp>
          <p:nvSpPr>
            <p:cNvPr id="6" name="平行四边形 5">
              <a:extLst>
                <a:ext uri="{FF2B5EF4-FFF2-40B4-BE49-F238E27FC236}">
                  <a16:creationId xmlns:a16="http://schemas.microsoft.com/office/drawing/2014/main" id="{2CEB7EC8-9631-4BD3-9714-B509A437E1D3}"/>
                </a:ext>
              </a:extLst>
            </p:cNvPr>
            <p:cNvSpPr/>
            <p:nvPr/>
          </p:nvSpPr>
          <p:spPr>
            <a:xfrm>
              <a:off x="5691883" y="1387012"/>
              <a:ext cx="534256" cy="318498"/>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a:extLst>
                <a:ext uri="{FF2B5EF4-FFF2-40B4-BE49-F238E27FC236}">
                  <a16:creationId xmlns:a16="http://schemas.microsoft.com/office/drawing/2014/main" id="{8A4277F2-AF71-4F8C-B0C2-56BEA718FE0E}"/>
                </a:ext>
              </a:extLst>
            </p:cNvPr>
            <p:cNvSpPr/>
            <p:nvPr/>
          </p:nvSpPr>
          <p:spPr>
            <a:xfrm>
              <a:off x="6249270" y="1387012"/>
              <a:ext cx="2226909" cy="318498"/>
            </a:xfrm>
            <a:prstGeom prst="parallelogram">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融资规模前列</a:t>
              </a:r>
            </a:p>
          </p:txBody>
        </p:sp>
      </p:grpSp>
      <p:grpSp>
        <p:nvGrpSpPr>
          <p:cNvPr id="8" name="组合 7">
            <a:extLst>
              <a:ext uri="{FF2B5EF4-FFF2-40B4-BE49-F238E27FC236}">
                <a16:creationId xmlns:a16="http://schemas.microsoft.com/office/drawing/2014/main" id="{02F60303-130F-4064-8514-6D13E03A8590}"/>
              </a:ext>
            </a:extLst>
          </p:cNvPr>
          <p:cNvGrpSpPr/>
          <p:nvPr/>
        </p:nvGrpSpPr>
        <p:grpSpPr>
          <a:xfrm>
            <a:off x="725860" y="4241823"/>
            <a:ext cx="2532101" cy="318498"/>
            <a:chOff x="5691883" y="1387012"/>
            <a:chExt cx="2784296" cy="318498"/>
          </a:xfrm>
        </p:grpSpPr>
        <p:sp>
          <p:nvSpPr>
            <p:cNvPr id="9" name="平行四边形 8">
              <a:extLst>
                <a:ext uri="{FF2B5EF4-FFF2-40B4-BE49-F238E27FC236}">
                  <a16:creationId xmlns:a16="http://schemas.microsoft.com/office/drawing/2014/main" id="{B74CB736-31E5-4A61-8A0C-FAAE0B5BE94E}"/>
                </a:ext>
              </a:extLst>
            </p:cNvPr>
            <p:cNvSpPr/>
            <p:nvPr/>
          </p:nvSpPr>
          <p:spPr>
            <a:xfrm>
              <a:off x="5691883" y="1387012"/>
              <a:ext cx="534256" cy="31849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a:extLst>
                <a:ext uri="{FF2B5EF4-FFF2-40B4-BE49-F238E27FC236}">
                  <a16:creationId xmlns:a16="http://schemas.microsoft.com/office/drawing/2014/main" id="{2F4E75E6-ED9C-4DDC-9F00-BF924BACA7A9}"/>
                </a:ext>
              </a:extLst>
            </p:cNvPr>
            <p:cNvSpPr/>
            <p:nvPr/>
          </p:nvSpPr>
          <p:spPr>
            <a:xfrm>
              <a:off x="6249270" y="1387012"/>
              <a:ext cx="2226909" cy="318498"/>
            </a:xfrm>
            <a:prstGeom prst="parallelogram">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市场关注</a:t>
              </a:r>
            </a:p>
          </p:txBody>
        </p:sp>
      </p:grpSp>
      <p:sp>
        <p:nvSpPr>
          <p:cNvPr id="11" name="文本框 10">
            <a:extLst>
              <a:ext uri="{FF2B5EF4-FFF2-40B4-BE49-F238E27FC236}">
                <a16:creationId xmlns:a16="http://schemas.microsoft.com/office/drawing/2014/main" id="{C16A60F6-287C-42D1-BA0F-B5F9701EFDA3}"/>
              </a:ext>
            </a:extLst>
          </p:cNvPr>
          <p:cNvSpPr txBox="1"/>
          <p:nvPr/>
        </p:nvSpPr>
        <p:spPr>
          <a:xfrm>
            <a:off x="1180377" y="3469346"/>
            <a:ext cx="4768145" cy="800219"/>
          </a:xfrm>
          <a:prstGeom prst="rect">
            <a:avLst/>
          </a:prstGeom>
          <a:noFill/>
          <a:ln w="19050">
            <a:noFill/>
            <a:prstDash val="sysDash"/>
          </a:ln>
        </p:spPr>
        <p:txBody>
          <a:bodyPr wrap="square" rtlCol="0">
            <a:spAutoFit/>
          </a:bodyPr>
          <a:lstStyle/>
          <a:p>
            <a:r>
              <a:rPr lang="zh-CN" altLang="en-US" dirty="0">
                <a:latin typeface="微软雅黑" panose="020B0503020204020204" pitchFamily="34" charset="-122"/>
                <a:ea typeface="微软雅黑" panose="020B0503020204020204" pitchFamily="34" charset="-122"/>
              </a:rPr>
              <a:t>车好多：</a:t>
            </a:r>
            <a:r>
              <a:rPr lang="zh-CN" altLang="en-US" sz="1400" dirty="0">
                <a:latin typeface="微软雅黑" panose="020B0503020204020204" pitchFamily="34" charset="-122"/>
                <a:ea typeface="微软雅黑" panose="020B0503020204020204" pitchFamily="34" charset="-122"/>
              </a:rPr>
              <a:t>国内二手汽车交易市场平台，</a:t>
            </a:r>
            <a:r>
              <a:rPr lang="en-US" altLang="zh-CN" sz="1400" dirty="0">
                <a:latin typeface="微软雅黑" panose="020B0503020204020204" pitchFamily="34" charset="-122"/>
                <a:ea typeface="微软雅黑" panose="020B0503020204020204" pitchFamily="34" charset="-122"/>
              </a:rPr>
              <a:t>100%</a:t>
            </a:r>
            <a:r>
              <a:rPr lang="zh-CN" altLang="en-US" sz="1400" dirty="0">
                <a:latin typeface="微软雅黑" panose="020B0503020204020204" pitchFamily="34" charset="-122"/>
                <a:ea typeface="微软雅黑" panose="020B0503020204020204" pitchFamily="34" charset="-122"/>
              </a:rPr>
              <a:t>推广个人车源，经过严格检测，保证对车况作出准确的评估。平台名称为“瓜子二手车直卖网”</a:t>
            </a:r>
            <a:endParaRPr lang="zh-CN" altLang="en-US" dirty="0">
              <a:latin typeface="微软雅黑" panose="020B0503020204020204" pitchFamily="34" charset="-122"/>
              <a:ea typeface="微软雅黑" panose="020B0503020204020204" pitchFamily="34" charset="-122"/>
            </a:endParaRPr>
          </a:p>
        </p:txBody>
      </p:sp>
      <p:sp>
        <p:nvSpPr>
          <p:cNvPr id="12" name="箭头: 五边形 11">
            <a:extLst>
              <a:ext uri="{FF2B5EF4-FFF2-40B4-BE49-F238E27FC236}">
                <a16:creationId xmlns:a16="http://schemas.microsoft.com/office/drawing/2014/main" id="{02D91159-3D3A-4827-A64F-A1C4D2E0AD24}"/>
              </a:ext>
            </a:extLst>
          </p:cNvPr>
          <p:cNvSpPr/>
          <p:nvPr/>
        </p:nvSpPr>
        <p:spPr>
          <a:xfrm>
            <a:off x="725862" y="1826382"/>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1</a:t>
            </a:r>
            <a:endParaRPr lang="zh-CN" altLang="en-US" sz="2400" dirty="0">
              <a:latin typeface="Arial" panose="020B0604020202020204" pitchFamily="34" charset="0"/>
              <a:cs typeface="Arial" panose="020B0604020202020204" pitchFamily="34" charset="0"/>
            </a:endParaRPr>
          </a:p>
        </p:txBody>
      </p:sp>
      <p:sp>
        <p:nvSpPr>
          <p:cNvPr id="13" name="箭头: 五边形 12">
            <a:extLst>
              <a:ext uri="{FF2B5EF4-FFF2-40B4-BE49-F238E27FC236}">
                <a16:creationId xmlns:a16="http://schemas.microsoft.com/office/drawing/2014/main" id="{77CC2351-4474-4416-9A6E-7A7A0B6FCCEF}"/>
              </a:ext>
            </a:extLst>
          </p:cNvPr>
          <p:cNvSpPr/>
          <p:nvPr/>
        </p:nvSpPr>
        <p:spPr>
          <a:xfrm>
            <a:off x="725862" y="2587145"/>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2</a:t>
            </a:r>
            <a:endParaRPr lang="zh-CN" altLang="en-US" sz="2400" dirty="0">
              <a:latin typeface="Arial" panose="020B0604020202020204" pitchFamily="34" charset="0"/>
              <a:cs typeface="Arial" panose="020B0604020202020204" pitchFamily="34" charset="0"/>
            </a:endParaRPr>
          </a:p>
        </p:txBody>
      </p:sp>
      <p:sp>
        <p:nvSpPr>
          <p:cNvPr id="14" name="箭头: 五边形 13">
            <a:extLst>
              <a:ext uri="{FF2B5EF4-FFF2-40B4-BE49-F238E27FC236}">
                <a16:creationId xmlns:a16="http://schemas.microsoft.com/office/drawing/2014/main" id="{D08E505E-E13D-4DDA-81CB-F54E54D5273B}"/>
              </a:ext>
            </a:extLst>
          </p:cNvPr>
          <p:cNvSpPr/>
          <p:nvPr/>
        </p:nvSpPr>
        <p:spPr>
          <a:xfrm>
            <a:off x="725861" y="3525863"/>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3</a:t>
            </a:r>
            <a:endParaRPr lang="zh-CN" altLang="en-US" sz="2400" dirty="0">
              <a:latin typeface="Arial" panose="020B0604020202020204" pitchFamily="34" charset="0"/>
              <a:cs typeface="Arial" panose="020B0604020202020204" pitchFamily="34" charset="0"/>
            </a:endParaRPr>
          </a:p>
        </p:txBody>
      </p:sp>
      <p:sp>
        <p:nvSpPr>
          <p:cNvPr id="15" name="箭头: 五边形 14">
            <a:extLst>
              <a:ext uri="{FF2B5EF4-FFF2-40B4-BE49-F238E27FC236}">
                <a16:creationId xmlns:a16="http://schemas.microsoft.com/office/drawing/2014/main" id="{93CDE78F-AFAC-4D3D-AA70-0D3F47C3E01B}"/>
              </a:ext>
            </a:extLst>
          </p:cNvPr>
          <p:cNvSpPr/>
          <p:nvPr/>
        </p:nvSpPr>
        <p:spPr>
          <a:xfrm>
            <a:off x="725860" y="4702084"/>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1</a:t>
            </a:r>
            <a:endParaRPr lang="zh-CN" altLang="en-US" sz="2400" dirty="0">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id="{709D03E4-BA1D-4C4B-BE5A-9D4D63B3E482}"/>
              </a:ext>
            </a:extLst>
          </p:cNvPr>
          <p:cNvSpPr txBox="1"/>
          <p:nvPr/>
        </p:nvSpPr>
        <p:spPr>
          <a:xfrm>
            <a:off x="1157375" y="4609518"/>
            <a:ext cx="4986978" cy="1877437"/>
          </a:xfrm>
          <a:prstGeom prst="rect">
            <a:avLst/>
          </a:prstGeom>
          <a:noFill/>
          <a:ln w="19050">
            <a:noFill/>
            <a:prstDash val="sysDash"/>
          </a:ln>
        </p:spPr>
        <p:txBody>
          <a:bodyPr wrap="square" rtlCol="0">
            <a:spAutoFit/>
          </a:bodyPr>
          <a:lstStyle/>
          <a:p>
            <a:r>
              <a:rPr lang="zh-CN" altLang="en-US" dirty="0">
                <a:latin typeface="微软雅黑" panose="020B0503020204020204" pitchFamily="34" charset="-122"/>
                <a:ea typeface="微软雅黑" panose="020B0503020204020204" pitchFamily="34" charset="-122"/>
                <a:cs typeface="Arial" panose="020B0604020202020204" pitchFamily="34" charset="0"/>
              </a:rPr>
              <a:t>车和家</a:t>
            </a:r>
            <a:r>
              <a:rPr lang="zh-CN" altLang="en-US" dirty="0"/>
              <a:t>：</a:t>
            </a:r>
            <a:r>
              <a:rPr lang="zh-CN" altLang="en-US" sz="1400" dirty="0">
                <a:latin typeface="微软雅黑" panose="020B0503020204020204" pitchFamily="34" charset="-122"/>
                <a:ea typeface="微软雅黑" panose="020B0503020204020204" pitchFamily="34" charset="-122"/>
              </a:rPr>
              <a:t>车和家正式成立于</a:t>
            </a:r>
            <a:r>
              <a:rPr lang="en-US" altLang="zh-CN" sz="1400" dirty="0">
                <a:latin typeface="微软雅黑" panose="020B0503020204020204" pitchFamily="34" charset="-122"/>
                <a:ea typeface="微软雅黑" panose="020B0503020204020204" pitchFamily="34" charset="-122"/>
              </a:rPr>
              <a:t>2015</a:t>
            </a:r>
            <a:r>
              <a:rPr lang="zh-CN" altLang="en-US"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7</a:t>
            </a:r>
            <a:r>
              <a:rPr lang="zh-CN" altLang="en-US" sz="1400" dirty="0">
                <a:latin typeface="微软雅黑" panose="020B0503020204020204" pitchFamily="34" charset="-122"/>
                <a:ea typeface="微软雅黑" panose="020B0503020204020204" pitchFamily="34" charset="-122"/>
              </a:rPr>
              <a:t>月，致力于打造全新智能电动交通工具，改变用户传统的出行体验。 </a:t>
            </a:r>
            <a:r>
              <a:rPr lang="en-US" altLang="zh-CN" sz="1400" dirty="0">
                <a:latin typeface="微软雅黑" panose="020B0503020204020204" pitchFamily="34" charset="-122"/>
                <a:ea typeface="微软雅黑" panose="020B0503020204020204" pitchFamily="34" charset="-122"/>
              </a:rPr>
              <a:t>[1]  </a:t>
            </a:r>
            <a:r>
              <a:rPr lang="zh-CN" altLang="en-US" sz="1400" dirty="0">
                <a:latin typeface="微软雅黑" panose="020B0503020204020204" pitchFamily="34" charset="-122"/>
                <a:ea typeface="微软雅黑" panose="020B0503020204020204" pitchFamily="34" charset="-122"/>
              </a:rPr>
              <a:t>公司由李想创立，他曾创办泡泡网和汽车之家。</a:t>
            </a:r>
          </a:p>
          <a:p>
            <a:r>
              <a:rPr lang="zh-CN" altLang="en-US" sz="1400" dirty="0">
                <a:latin typeface="微软雅黑" panose="020B0503020204020204" pitchFamily="34" charset="-122"/>
                <a:ea typeface="微软雅黑" panose="020B0503020204020204" pitchFamily="34" charset="-122"/>
              </a:rPr>
              <a:t>车和家将推出两款战略产品：小而美的</a:t>
            </a:r>
            <a:r>
              <a:rPr lang="en-US" altLang="zh-CN" sz="1400" dirty="0">
                <a:latin typeface="微软雅黑" panose="020B0503020204020204" pitchFamily="34" charset="-122"/>
                <a:ea typeface="微软雅黑" panose="020B0503020204020204" pitchFamily="34" charset="-122"/>
              </a:rPr>
              <a:t>SEV</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Smart Electric Vehicle</a:t>
            </a:r>
            <a:r>
              <a:rPr lang="zh-CN" altLang="en-US" sz="1400" dirty="0">
                <a:latin typeface="微软雅黑" panose="020B0503020204020204" pitchFamily="34" charset="-122"/>
                <a:ea typeface="微软雅黑" panose="020B0503020204020204" pitchFamily="34" charset="-122"/>
              </a:rPr>
              <a:t>）将满足城市</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人的短途出行，大而强的</a:t>
            </a:r>
            <a:r>
              <a:rPr lang="en-US" altLang="zh-CN" sz="1400" dirty="0">
                <a:latin typeface="微软雅黑" panose="020B0503020204020204" pitchFamily="34" charset="-122"/>
                <a:ea typeface="微软雅黑" panose="020B0503020204020204" pitchFamily="34" charset="-122"/>
              </a:rPr>
              <a:t>SUV</a:t>
            </a:r>
            <a:r>
              <a:rPr lang="zh-CN" altLang="en-US" sz="1400" dirty="0">
                <a:latin typeface="微软雅黑" panose="020B0503020204020204" pitchFamily="34" charset="-122"/>
                <a:ea typeface="微软雅黑" panose="020B0503020204020204" pitchFamily="34" charset="-122"/>
              </a:rPr>
              <a:t>则将满足家庭用户中长途的出行需要。 </a:t>
            </a:r>
            <a:r>
              <a:rPr lang="en-US" altLang="zh-CN" sz="1400" dirty="0">
                <a:latin typeface="微软雅黑" panose="020B0503020204020204" pitchFamily="34" charset="-122"/>
                <a:ea typeface="微软雅黑" panose="020B0503020204020204" pitchFamily="34" charset="-122"/>
              </a:rPr>
              <a:t>[2]  </a:t>
            </a:r>
            <a:r>
              <a:rPr lang="zh-CN" altLang="en-US" sz="1400" dirty="0">
                <a:latin typeface="微软雅黑" panose="020B0503020204020204" pitchFamily="34" charset="-122"/>
                <a:ea typeface="微软雅黑" panose="020B0503020204020204" pitchFamily="34" charset="-122"/>
              </a:rPr>
              <a:t>同时，将通过先进的电动技术、智能驾驶技术和人机交互技术为用户提供全新的智能出行体验。</a:t>
            </a:r>
          </a:p>
        </p:txBody>
      </p:sp>
      <p:sp>
        <p:nvSpPr>
          <p:cNvPr id="17" name="文本框 16">
            <a:extLst>
              <a:ext uri="{FF2B5EF4-FFF2-40B4-BE49-F238E27FC236}">
                <a16:creationId xmlns:a16="http://schemas.microsoft.com/office/drawing/2014/main" id="{9D83896C-AA62-4F2F-BEDA-8CE95DF5C9A4}"/>
              </a:ext>
            </a:extLst>
          </p:cNvPr>
          <p:cNvSpPr txBox="1"/>
          <p:nvPr/>
        </p:nvSpPr>
        <p:spPr>
          <a:xfrm>
            <a:off x="1180378" y="1772829"/>
            <a:ext cx="4788991" cy="800219"/>
          </a:xfrm>
          <a:prstGeom prst="rect">
            <a:avLst/>
          </a:prstGeom>
          <a:noFill/>
          <a:ln w="19050">
            <a:noFill/>
            <a:prstDash val="sysDash"/>
          </a:ln>
        </p:spPr>
        <p:txBody>
          <a:bodyPr wrap="square" rtlCol="0">
            <a:spAutoFit/>
          </a:bodyPr>
          <a:lstStyle/>
          <a:p>
            <a:r>
              <a:rPr lang="zh-CN" altLang="en-US" dirty="0">
                <a:latin typeface="微软雅黑" panose="020B0503020204020204" pitchFamily="34" charset="-122"/>
                <a:ea typeface="微软雅黑" panose="020B0503020204020204" pitchFamily="34" charset="-122"/>
              </a:rPr>
              <a:t>华领医药：</a:t>
            </a:r>
            <a:r>
              <a:rPr lang="zh-CN" altLang="en-US" sz="1400" dirty="0">
                <a:latin typeface="微软雅黑" panose="020B0503020204020204" pitchFamily="34" charset="-122"/>
                <a:ea typeface="微软雅黑" panose="020B0503020204020204" pitchFamily="34" charset="-122"/>
              </a:rPr>
              <a:t>华领医药是一家立足中国，针对全球糖尿病患者尚未满足的临床需求，研发全球原创新药的生物技术公司。</a:t>
            </a:r>
            <a:endParaRPr lang="zh-CN" altLang="en-US" dirty="0">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DBA78919-6D7C-4E76-99FA-D8B676660160}"/>
              </a:ext>
            </a:extLst>
          </p:cNvPr>
          <p:cNvSpPr txBox="1"/>
          <p:nvPr/>
        </p:nvSpPr>
        <p:spPr>
          <a:xfrm>
            <a:off x="1180378" y="2521122"/>
            <a:ext cx="4950926" cy="1015663"/>
          </a:xfrm>
          <a:prstGeom prst="rect">
            <a:avLst/>
          </a:prstGeom>
          <a:noFill/>
          <a:ln w="19050">
            <a:noFill/>
            <a:prstDash val="sysDash"/>
          </a:ln>
        </p:spPr>
        <p:txBody>
          <a:bodyPr wrap="square" rtlCol="0">
            <a:spAutoFit/>
          </a:bodyPr>
          <a:lstStyle/>
          <a:p>
            <a:r>
              <a:rPr lang="zh-CN" altLang="en-US" dirty="0">
                <a:latin typeface="微软雅黑" panose="020B0503020204020204" pitchFamily="34" charset="-122"/>
                <a:ea typeface="微软雅黑" panose="020B0503020204020204" pitchFamily="34" charset="-122"/>
              </a:rPr>
              <a:t>游侠电动车：</a:t>
            </a:r>
            <a:r>
              <a:rPr lang="zh-CN" altLang="en-US" sz="1400" dirty="0">
                <a:latin typeface="微软雅黑" panose="020B0503020204020204" pitchFamily="34" charset="-122"/>
                <a:ea typeface="微软雅黑" panose="020B0503020204020204" pitchFamily="34" charset="-122"/>
              </a:rPr>
              <a:t>游侠汽车成立于</a:t>
            </a:r>
            <a:r>
              <a:rPr lang="en-US" altLang="zh-CN" sz="1400" dirty="0">
                <a:latin typeface="微软雅黑" panose="020B0503020204020204" pitchFamily="34" charset="-122"/>
                <a:ea typeface="微软雅黑" panose="020B0503020204020204" pitchFamily="34" charset="-122"/>
              </a:rPr>
              <a:t>2014</a:t>
            </a:r>
            <a:r>
              <a:rPr lang="zh-CN" altLang="en-US" sz="1400" dirty="0">
                <a:latin typeface="微软雅黑" panose="020B0503020204020204" pitchFamily="34" charset="-122"/>
                <a:ea typeface="微软雅黑" panose="020B0503020204020204" pitchFamily="34" charset="-122"/>
              </a:rPr>
              <a:t>年，是中国汽车品牌，主要生产高性能纯电动汽车。致力于用最尖端的高新科技打造内置人车智能交互系统 </a:t>
            </a:r>
            <a:r>
              <a:rPr lang="en-US" altLang="zh-CN" sz="1400" dirty="0" err="1">
                <a:latin typeface="微软雅黑" panose="020B0503020204020204" pitchFamily="34" charset="-122"/>
                <a:ea typeface="微软雅黑" panose="020B0503020204020204" pitchFamily="34" charset="-122"/>
              </a:rPr>
              <a:t>YouxiaOS</a:t>
            </a:r>
            <a:r>
              <a:rPr lang="zh-CN" altLang="en-US" sz="1400" dirty="0">
                <a:latin typeface="微软雅黑" panose="020B0503020204020204" pitchFamily="34" charset="-122"/>
                <a:ea typeface="微软雅黑" panose="020B0503020204020204" pitchFamily="34" charset="-122"/>
              </a:rPr>
              <a:t>高性能纯电动汽车，加速智能交通科技发展和开源节流的进程。</a:t>
            </a:r>
            <a:endParaRPr lang="zh-CN" altLang="en-US" dirty="0">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CA460B12-C4AF-4840-9B98-9F369DDCC9AC}"/>
              </a:ext>
            </a:extLst>
          </p:cNvPr>
          <p:cNvSpPr txBox="1"/>
          <p:nvPr/>
        </p:nvSpPr>
        <p:spPr>
          <a:xfrm>
            <a:off x="6264841" y="1377868"/>
            <a:ext cx="1107996"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融资规模</a:t>
            </a:r>
          </a:p>
        </p:txBody>
      </p:sp>
      <p:sp>
        <p:nvSpPr>
          <p:cNvPr id="20" name="文本框 19">
            <a:extLst>
              <a:ext uri="{FF2B5EF4-FFF2-40B4-BE49-F238E27FC236}">
                <a16:creationId xmlns:a16="http://schemas.microsoft.com/office/drawing/2014/main" id="{4C0864F6-C388-4FF3-B753-5EF9AD00DCA5}"/>
              </a:ext>
            </a:extLst>
          </p:cNvPr>
          <p:cNvSpPr txBox="1"/>
          <p:nvPr/>
        </p:nvSpPr>
        <p:spPr>
          <a:xfrm>
            <a:off x="6131304" y="1880991"/>
            <a:ext cx="1579278"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1.174</a:t>
            </a:r>
            <a:r>
              <a:rPr lang="en-US" altLang="zh-CN" sz="2400" dirty="0">
                <a:latin typeface="Arial" panose="020B0604020202020204" pitchFamily="34" charset="0"/>
                <a:cs typeface="Arial" panose="020B0604020202020204" pitchFamily="34" charset="0"/>
              </a:rPr>
              <a: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亿美元</a:t>
            </a:r>
            <a:endParaRPr lang="zh-CN" altLang="en-US" sz="1400" dirty="0">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6AF2ED2C-C0CC-4863-96F5-96F8D7138B67}"/>
              </a:ext>
            </a:extLst>
          </p:cNvPr>
          <p:cNvSpPr txBox="1"/>
          <p:nvPr/>
        </p:nvSpPr>
        <p:spPr>
          <a:xfrm>
            <a:off x="6224401" y="2705464"/>
            <a:ext cx="1330814"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50</a:t>
            </a:r>
            <a:r>
              <a:rPr lang="en-US" altLang="zh-CN" sz="2400" dirty="0">
                <a:latin typeface="Arial" panose="020B0604020202020204" pitchFamily="34" charset="0"/>
                <a:cs typeface="Arial" panose="020B0604020202020204" pitchFamily="34" charset="0"/>
              </a:rPr>
              <a: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亿人民币</a:t>
            </a:r>
            <a:endParaRPr lang="zh-CN" altLang="en-US" sz="1400" dirty="0">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E1DAC58A-D651-43D4-9896-9B484679BCC5}"/>
              </a:ext>
            </a:extLst>
          </p:cNvPr>
          <p:cNvSpPr txBox="1"/>
          <p:nvPr/>
        </p:nvSpPr>
        <p:spPr>
          <a:xfrm>
            <a:off x="6224401" y="3457574"/>
            <a:ext cx="1407758"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8.18</a:t>
            </a:r>
            <a:r>
              <a:rPr lang="en-US" altLang="zh-CN" sz="2400" dirty="0">
                <a:latin typeface="Arial" panose="020B0604020202020204" pitchFamily="34" charset="0"/>
                <a:cs typeface="Arial" panose="020B0604020202020204" pitchFamily="34" charset="0"/>
              </a:rPr>
              <a: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亿美元</a:t>
            </a:r>
            <a:endParaRPr lang="zh-CN" altLang="en-US" sz="1400" dirty="0">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AD1099B5-67DA-4F97-904E-73E63AE94C83}"/>
              </a:ext>
            </a:extLst>
          </p:cNvPr>
          <p:cNvSpPr txBox="1"/>
          <p:nvPr/>
        </p:nvSpPr>
        <p:spPr>
          <a:xfrm>
            <a:off x="6255536" y="5059697"/>
            <a:ext cx="1330814"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30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亿人民币</a:t>
            </a:r>
          </a:p>
        </p:txBody>
      </p:sp>
      <p:sp>
        <p:nvSpPr>
          <p:cNvPr id="24" name="文本框 23">
            <a:extLst>
              <a:ext uri="{FF2B5EF4-FFF2-40B4-BE49-F238E27FC236}">
                <a16:creationId xmlns:a16="http://schemas.microsoft.com/office/drawing/2014/main" id="{69DBDD66-7B8E-47A7-970C-7B36A625FE9A}"/>
              </a:ext>
            </a:extLst>
          </p:cNvPr>
          <p:cNvSpPr txBox="1"/>
          <p:nvPr/>
        </p:nvSpPr>
        <p:spPr>
          <a:xfrm>
            <a:off x="8218192" y="1880990"/>
            <a:ext cx="389850"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E</a:t>
            </a:r>
          </a:p>
        </p:txBody>
      </p:sp>
      <p:sp>
        <p:nvSpPr>
          <p:cNvPr id="25" name="文本框 24">
            <a:extLst>
              <a:ext uri="{FF2B5EF4-FFF2-40B4-BE49-F238E27FC236}">
                <a16:creationId xmlns:a16="http://schemas.microsoft.com/office/drawing/2014/main" id="{41832E6A-3D87-46D3-B658-81FAB633494C}"/>
              </a:ext>
            </a:extLst>
          </p:cNvPr>
          <p:cNvSpPr txBox="1"/>
          <p:nvPr/>
        </p:nvSpPr>
        <p:spPr>
          <a:xfrm>
            <a:off x="8209375" y="5059697"/>
            <a:ext cx="389850"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B</a:t>
            </a:r>
            <a:endParaRPr lang="zh-CN" altLang="en-US" sz="1400" dirty="0">
              <a:latin typeface="微软雅黑" panose="020B0503020204020204" pitchFamily="34" charset="-122"/>
              <a:ea typeface="微软雅黑" panose="020B0503020204020204" pitchFamily="34" charset="-122"/>
            </a:endParaRPr>
          </a:p>
        </p:txBody>
      </p:sp>
      <p:sp>
        <p:nvSpPr>
          <p:cNvPr id="26" name="文本框 25">
            <a:extLst>
              <a:ext uri="{FF2B5EF4-FFF2-40B4-BE49-F238E27FC236}">
                <a16:creationId xmlns:a16="http://schemas.microsoft.com/office/drawing/2014/main" id="{07990EBC-AC2D-40D2-A26A-6953C72EC25C}"/>
              </a:ext>
            </a:extLst>
          </p:cNvPr>
          <p:cNvSpPr txBox="1"/>
          <p:nvPr/>
        </p:nvSpPr>
        <p:spPr>
          <a:xfrm>
            <a:off x="8218192" y="3536785"/>
            <a:ext cx="407484"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C</a:t>
            </a:r>
            <a:endParaRPr lang="zh-CN" altLang="en-US" sz="1400" dirty="0">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id="{5401FAD4-9E0F-47D2-9484-47C7DA808EB3}"/>
              </a:ext>
            </a:extLst>
          </p:cNvPr>
          <p:cNvSpPr txBox="1"/>
          <p:nvPr/>
        </p:nvSpPr>
        <p:spPr>
          <a:xfrm>
            <a:off x="7859119" y="1377868"/>
            <a:ext cx="1107996"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融资轮次</a:t>
            </a:r>
          </a:p>
        </p:txBody>
      </p:sp>
      <p:sp>
        <p:nvSpPr>
          <p:cNvPr id="28" name="文本框 27">
            <a:extLst>
              <a:ext uri="{FF2B5EF4-FFF2-40B4-BE49-F238E27FC236}">
                <a16:creationId xmlns:a16="http://schemas.microsoft.com/office/drawing/2014/main" id="{45388FC1-D4B3-4D0B-BBF7-57384EC21CF5}"/>
              </a:ext>
            </a:extLst>
          </p:cNvPr>
          <p:cNvSpPr txBox="1"/>
          <p:nvPr/>
        </p:nvSpPr>
        <p:spPr>
          <a:xfrm>
            <a:off x="8209375" y="2720293"/>
            <a:ext cx="389850"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B</a:t>
            </a:r>
          </a:p>
        </p:txBody>
      </p:sp>
    </p:spTree>
    <p:extLst>
      <p:ext uri="{BB962C8B-B14F-4D97-AF65-F5344CB8AC3E}">
        <p14:creationId xmlns:p14="http://schemas.microsoft.com/office/powerpoint/2010/main" val="2240607526"/>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5359268-F0F8-492B-A19B-46ACD703637B}"/>
              </a:ext>
            </a:extLst>
          </p:cNvPr>
          <p:cNvGrpSpPr/>
          <p:nvPr/>
        </p:nvGrpSpPr>
        <p:grpSpPr>
          <a:xfrm>
            <a:off x="1363599" y="1008356"/>
            <a:ext cx="2468118" cy="369870"/>
            <a:chOff x="7155444" y="740531"/>
            <a:chExt cx="3098165" cy="369870"/>
          </a:xfrm>
        </p:grpSpPr>
        <p:sp>
          <p:nvSpPr>
            <p:cNvPr id="3" name="矩形 2">
              <a:extLst>
                <a:ext uri="{FF2B5EF4-FFF2-40B4-BE49-F238E27FC236}">
                  <a16:creationId xmlns:a16="http://schemas.microsoft.com/office/drawing/2014/main" id="{0ACB53F9-0272-4182-A959-95C768F4E89B}"/>
                </a:ext>
              </a:extLst>
            </p:cNvPr>
            <p:cNvSpPr/>
            <p:nvPr/>
          </p:nvSpPr>
          <p:spPr>
            <a:xfrm>
              <a:off x="7155444"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股、港股</a:t>
              </a:r>
              <a:r>
                <a:rPr lang="en-US" altLang="zh-CN" dirty="0">
                  <a:latin typeface="微软雅黑" panose="020B0503020204020204" pitchFamily="34" charset="-122"/>
                  <a:ea typeface="微软雅黑" panose="020B0503020204020204" pitchFamily="34" charset="-122"/>
                </a:rPr>
                <a:t>IPO</a:t>
              </a:r>
              <a:r>
                <a:rPr lang="zh-CN" altLang="en-US" dirty="0">
                  <a:latin typeface="微软雅黑" panose="020B0503020204020204" pitchFamily="34" charset="-122"/>
                  <a:ea typeface="微软雅黑" panose="020B0503020204020204" pitchFamily="34" charset="-122"/>
                </a:rPr>
                <a:t>情况</a:t>
              </a:r>
            </a:p>
          </p:txBody>
        </p:sp>
        <p:sp>
          <p:nvSpPr>
            <p:cNvPr id="4" name="等腰三角形 3">
              <a:extLst>
                <a:ext uri="{FF2B5EF4-FFF2-40B4-BE49-F238E27FC236}">
                  <a16:creationId xmlns:a16="http://schemas.microsoft.com/office/drawing/2014/main" id="{AAC4873F-232B-4338-A120-8A6BD7DA0BF2}"/>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C55F945F-3654-44D1-B2A2-EDF530A304F2}"/>
              </a:ext>
            </a:extLst>
          </p:cNvPr>
          <p:cNvSpPr txBox="1"/>
          <p:nvPr/>
        </p:nvSpPr>
        <p:spPr>
          <a:xfrm>
            <a:off x="1363599" y="5161941"/>
            <a:ext cx="6086369" cy="1200329"/>
          </a:xfrm>
          <a:prstGeom prst="rect">
            <a:avLst/>
          </a:prstGeom>
          <a:noFill/>
        </p:spPr>
        <p:txBody>
          <a:bodyPr wrap="square" rtlCol="0">
            <a:spAutoFit/>
          </a:bodyPr>
          <a:lstStyle/>
          <a:p>
            <a:pPr algn="just"/>
            <a:r>
              <a:rPr lang="zh-CN" altLang="en-US" sz="1400" dirty="0">
                <a:latin typeface="微软雅黑" panose="020B0503020204020204" pitchFamily="34" charset="-122"/>
                <a:ea typeface="微软雅黑" panose="020B0503020204020204" pitchFamily="34" charset="-122"/>
              </a:rPr>
              <a:t>      受假期影响，本月</a:t>
            </a:r>
            <a:r>
              <a:rPr lang="en-US" altLang="zh-CN" sz="1400" dirty="0">
                <a:latin typeface="微软雅黑" panose="020B0503020204020204" pitchFamily="34" charset="-122"/>
                <a:ea typeface="微软雅黑" panose="020B0503020204020204" pitchFamily="34" charset="-122"/>
              </a:rPr>
              <a:t>A</a:t>
            </a:r>
            <a:r>
              <a:rPr lang="zh-CN" altLang="en-US" sz="1400" dirty="0">
                <a:latin typeface="微软雅黑" panose="020B0503020204020204" pitchFamily="34" charset="-122"/>
                <a:ea typeface="微软雅黑" panose="020B0503020204020204" pitchFamily="34" charset="-122"/>
              </a:rPr>
              <a:t>股市场</a:t>
            </a:r>
            <a:r>
              <a:rPr lang="en-US" altLang="zh-CN" sz="1400" dirty="0">
                <a:latin typeface="微软雅黑" panose="020B0503020204020204" pitchFamily="34" charset="-122"/>
                <a:ea typeface="微软雅黑" panose="020B0503020204020204" pitchFamily="34" charset="-122"/>
              </a:rPr>
              <a:t>IPO</a:t>
            </a:r>
            <a:r>
              <a:rPr lang="zh-CN" altLang="en-US" sz="1400" dirty="0">
                <a:latin typeface="微软雅黑" panose="020B0503020204020204" pitchFamily="34" charset="-122"/>
                <a:ea typeface="微软雅黑" panose="020B0503020204020204" pitchFamily="34" charset="-122"/>
              </a:rPr>
              <a:t>数量明显下降，仅有</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12</a:t>
            </a:r>
            <a:r>
              <a:rPr lang="zh-CN" altLang="en-US" sz="1400" dirty="0">
                <a:latin typeface="微软雅黑" panose="020B0503020204020204" pitchFamily="34" charset="-122"/>
                <a:ea typeface="微软雅黑" panose="020B0503020204020204" pitchFamily="34" charset="-122"/>
              </a:rPr>
              <a:t>家企业成功上市交易，预计共募集资金</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117.5</a:t>
            </a:r>
            <a:r>
              <a:rPr lang="zh-CN" altLang="en-US" sz="1400" dirty="0">
                <a:latin typeface="微软雅黑" panose="020B0503020204020204" pitchFamily="34" charset="-122"/>
                <a:ea typeface="微软雅黑" panose="020B0503020204020204" pitchFamily="34" charset="-122"/>
              </a:rPr>
              <a:t>亿；港股共有</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28</a:t>
            </a:r>
            <a:r>
              <a:rPr lang="zh-CN" altLang="en-US" sz="1400" dirty="0">
                <a:latin typeface="微软雅黑" panose="020B0503020204020204" pitchFamily="34" charset="-122"/>
                <a:ea typeface="微软雅黑" panose="020B0503020204020204" pitchFamily="34" charset="-122"/>
              </a:rPr>
              <a:t>家企业上市，共募集资金</a:t>
            </a:r>
            <a:r>
              <a:rPr lang="en-US" altLang="zh-CN" sz="240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146.16</a:t>
            </a:r>
            <a:r>
              <a:rPr lang="zh-CN" altLang="en-US" sz="1400" dirty="0">
                <a:latin typeface="微软雅黑" panose="020B0503020204020204" pitchFamily="34" charset="-122"/>
                <a:ea typeface="微软雅黑" panose="020B0503020204020204" pitchFamily="34" charset="-122"/>
              </a:rPr>
              <a:t>亿港元。</a:t>
            </a:r>
            <a:endParaRPr lang="en-US" altLang="zh-CN" sz="1400" dirty="0">
              <a:latin typeface="微软雅黑" panose="020B0503020204020204" pitchFamily="34" charset="-122"/>
              <a:ea typeface="微软雅黑" panose="020B0503020204020204" pitchFamily="34" charset="-122"/>
            </a:endParaRPr>
          </a:p>
        </p:txBody>
      </p:sp>
      <p:sp>
        <p:nvSpPr>
          <p:cNvPr id="9" name="Rectangle 2">
            <a:extLst>
              <a:ext uri="{FF2B5EF4-FFF2-40B4-BE49-F238E27FC236}">
                <a16:creationId xmlns:a16="http://schemas.microsoft.com/office/drawing/2014/main" id="{C546EA82-DEEE-4A23-9640-604693F84986}"/>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IPO</a:t>
            </a: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及退出</a:t>
            </a:r>
          </a:p>
        </p:txBody>
      </p:sp>
      <p:grpSp>
        <p:nvGrpSpPr>
          <p:cNvPr id="19" name="组合 18">
            <a:extLst>
              <a:ext uri="{FF2B5EF4-FFF2-40B4-BE49-F238E27FC236}">
                <a16:creationId xmlns:a16="http://schemas.microsoft.com/office/drawing/2014/main" id="{80E7593C-FC0E-4516-9574-BE531A8DEF84}"/>
              </a:ext>
            </a:extLst>
          </p:cNvPr>
          <p:cNvGrpSpPr/>
          <p:nvPr/>
        </p:nvGrpSpPr>
        <p:grpSpPr>
          <a:xfrm>
            <a:off x="1363599" y="1504768"/>
            <a:ext cx="6417593" cy="3657172"/>
            <a:chOff x="0" y="0"/>
            <a:chExt cx="5734050" cy="3338512"/>
          </a:xfrm>
        </p:grpSpPr>
        <p:graphicFrame>
          <p:nvGraphicFramePr>
            <p:cNvPr id="20" name="图表 19">
              <a:extLst>
                <a:ext uri="{FF2B5EF4-FFF2-40B4-BE49-F238E27FC236}">
                  <a16:creationId xmlns:a16="http://schemas.microsoft.com/office/drawing/2014/main" id="{486697DF-0DCF-4B6E-B9FB-6B820ACE3856}"/>
                </a:ext>
              </a:extLst>
            </p:cNvPr>
            <p:cNvGraphicFramePr/>
            <p:nvPr/>
          </p:nvGraphicFramePr>
          <p:xfrm>
            <a:off x="0" y="0"/>
            <a:ext cx="5734050" cy="3338512"/>
          </p:xfrm>
          <a:graphic>
            <a:graphicData uri="http://schemas.openxmlformats.org/drawingml/2006/chart">
              <c:chart xmlns:c="http://schemas.openxmlformats.org/drawingml/2006/chart" xmlns:r="http://schemas.openxmlformats.org/officeDocument/2006/relationships" r:id="rId2"/>
            </a:graphicData>
          </a:graphic>
        </p:graphicFrame>
        <p:sp>
          <p:nvSpPr>
            <p:cNvPr id="21" name="矩形 20">
              <a:extLst>
                <a:ext uri="{FF2B5EF4-FFF2-40B4-BE49-F238E27FC236}">
                  <a16:creationId xmlns:a16="http://schemas.microsoft.com/office/drawing/2014/main" id="{EFBF63F4-8E29-4CF5-B384-B8E4D2843BAC}"/>
                </a:ext>
              </a:extLst>
            </p:cNvPr>
            <p:cNvSpPr/>
            <p:nvPr/>
          </p:nvSpPr>
          <p:spPr>
            <a:xfrm>
              <a:off x="5438775" y="276225"/>
              <a:ext cx="247650" cy="2447925"/>
            </a:xfrm>
            <a:prstGeom prst="rect">
              <a:avLst/>
            </a:prstGeom>
            <a:solidFill>
              <a:sysClr val="window" lastClr="FFFFFF"/>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 lastClr="FFFFFF"/>
                </a:solidFill>
                <a:effectLst/>
                <a:uLnTx/>
                <a:uFillTx/>
                <a:latin typeface="Calibri" panose="020F0502020204030204"/>
                <a:ea typeface="等线" panose="02010600030101010101" pitchFamily="2" charset="-122"/>
                <a:cs typeface="+mn-cs"/>
              </a:endParaRPr>
            </a:p>
          </p:txBody>
        </p:sp>
      </p:grpSp>
    </p:spTree>
    <p:extLst>
      <p:ext uri="{BB962C8B-B14F-4D97-AF65-F5344CB8AC3E}">
        <p14:creationId xmlns:p14="http://schemas.microsoft.com/office/powerpoint/2010/main" val="1813538940"/>
      </p:ext>
    </p:extLst>
  </p:cSld>
  <p:clrMapOvr>
    <a:masterClrMapping/>
  </p:clrMapOvr>
  <p:transition>
    <p:wipe dir="r"/>
  </p:transition>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融客投资PPT模板">
  <a:themeElements>
    <a:clrScheme name="1_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1_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1_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1_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1_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1328</TotalTime>
  <Words>1725</Words>
  <Application>Microsoft Office PowerPoint</Application>
  <PresentationFormat>全屏显示(4:3)</PresentationFormat>
  <Paragraphs>184</Paragraphs>
  <Slides>18</Slides>
  <Notes>0</Notes>
  <HiddenSlides>0</HiddenSlides>
  <MMClips>0</MMClips>
  <ScaleCrop>false</ScaleCrop>
  <HeadingPairs>
    <vt:vector size="6" baseType="variant">
      <vt:variant>
        <vt:lpstr>已用的字体</vt:lpstr>
      </vt:variant>
      <vt:variant>
        <vt:i4>15</vt:i4>
      </vt:variant>
      <vt:variant>
        <vt:lpstr>主题</vt:lpstr>
      </vt:variant>
      <vt:variant>
        <vt:i4>4</vt:i4>
      </vt:variant>
      <vt:variant>
        <vt:lpstr>幻灯片标题</vt:lpstr>
      </vt:variant>
      <vt:variant>
        <vt:i4>18</vt:i4>
      </vt:variant>
    </vt:vector>
  </HeadingPairs>
  <TitlesOfParts>
    <vt:vector size="37" baseType="lpstr">
      <vt:lpstr>等线</vt:lpstr>
      <vt:lpstr>等线 Light</vt:lpstr>
      <vt:lpstr>黑体</vt:lpstr>
      <vt:lpstr>华文细黑</vt:lpstr>
      <vt:lpstr>华文新魏</vt:lpstr>
      <vt:lpstr>宋体</vt:lpstr>
      <vt:lpstr>微软雅黑</vt:lpstr>
      <vt:lpstr>幼圆</vt:lpstr>
      <vt:lpstr>Arial</vt:lpstr>
      <vt:lpstr>Calibri</vt:lpstr>
      <vt:lpstr>Calibri Light</vt:lpstr>
      <vt:lpstr>Courier New</vt:lpstr>
      <vt:lpstr>Times New Roman</vt:lpstr>
      <vt:lpstr>Verdana</vt:lpstr>
      <vt:lpstr>Wingdings</vt:lpstr>
      <vt:lpstr>Office 主题​​</vt:lpstr>
      <vt:lpstr>1_融客投资PPT模板</vt:lpstr>
      <vt:lpstr>融客PPT模板</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SYN GE</dc:creator>
  <cp:lastModifiedBy>SYN GE</cp:lastModifiedBy>
  <cp:revision>48</cp:revision>
  <dcterms:created xsi:type="dcterms:W3CDTF">2018-03-11T13:30:51Z</dcterms:created>
  <dcterms:modified xsi:type="dcterms:W3CDTF">2018-04-10T01:20:27Z</dcterms:modified>
</cp:coreProperties>
</file>