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65" r:id="rId4"/>
    <p:sldId id="264" r:id="rId5"/>
    <p:sldId id="256" r:id="rId6"/>
    <p:sldId id="257" r:id="rId7"/>
    <p:sldId id="258" r:id="rId8"/>
    <p:sldId id="259" r:id="rId9"/>
    <p:sldId id="260" r:id="rId10"/>
    <p:sldId id="262" r:id="rId11"/>
    <p:sldId id="266" r:id="rId12"/>
    <p:sldId id="268" r:id="rId13"/>
    <p:sldId id="263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04839-6118-4F42-AC58-5483827F8548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2F68B-8C2F-482A-BEC8-149EA363A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92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02A13C-92B8-4B19-AAF1-9CADDA403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5EC114-B401-4B96-94BD-51541CDFC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281CF9-4774-4977-B940-25EAA471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7B40-9353-42A8-A634-E81E45B81CE1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EF24F3-250C-4116-A3D7-D58D3C68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 </a:t>
            </a:r>
            <a:r>
              <a:rPr lang="zh-CN" altLang="en-US"/>
              <a:t>丨 融客市值管理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6EA8C1-4F04-4252-AE4C-07D5F257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2087-710F-446C-9C7E-9C313B5EB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60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0B1601-3732-4DE8-982C-C41B19B2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8E5A97-5ABE-47F5-A917-A259AB33E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057A26-240C-42EC-B0FD-110A4C0C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FD15-6374-40D7-B0FA-DA22D9F90828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82661-977F-452A-9D60-C2F20FC4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 </a:t>
            </a:r>
            <a:r>
              <a:rPr lang="zh-CN" altLang="en-US"/>
              <a:t>丨 融客市值管理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25BBC2-5E62-41DD-9849-1877A636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2087-710F-446C-9C7E-9C313B5EB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13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AF6F01-3A35-46B3-A08E-E4E07C6AC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0183AB6-8661-4066-8EC1-ABD54E94F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C4295F-086C-4EEF-A534-43AD68D2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58A8-626F-42C8-849B-6F58FD0E1D3A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CDF86-486F-431F-9933-3E50B66D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 </a:t>
            </a:r>
            <a:r>
              <a:rPr lang="zh-CN" altLang="en-US"/>
              <a:t>丨 融客市值管理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C72D36-AA0D-4799-B44E-D58E3B52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2087-710F-446C-9C7E-9C313B5EB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204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189360587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1383539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10358507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77449216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37561231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7077280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44716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4093427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D58C5B-B0E8-4070-9DE1-E1D2259C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1BE746-7DC8-4802-972D-D2805D1A8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E32592-5194-49FE-9898-FBEF0F9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579A-1709-4FBE-9AC0-A597DF3FDAE6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B66476-D248-4877-A193-C56728D8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 </a:t>
            </a:r>
            <a:r>
              <a:rPr lang="zh-CN" altLang="en-US"/>
              <a:t>丨 融客市值管理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CEDC65-6D3C-4746-A19E-C5A28DE5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2087-710F-446C-9C7E-9C313B5EB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4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26945058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385163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90488886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615424845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19565544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13008373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55249283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9531820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48671576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48852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618EF-4683-4794-80BE-50F32A3E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4483A3-B48B-4748-98A6-7FA4FE6D2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8F173E-218E-41EE-B69B-3A179BD1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3A56-FF23-49E9-A93B-FDAD1945915D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B776E4-2EC6-4E8F-B897-A770CC9B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 </a:t>
            </a:r>
            <a:r>
              <a:rPr lang="zh-CN" altLang="en-US"/>
              <a:t>丨 融客市值管理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D01EBF-A072-49DC-AF5E-8375B5DA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2087-710F-446C-9C7E-9C313B5EB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86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26666569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60357308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13648230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58860597"/>
      </p:ext>
    </p:extLst>
  </p:cSld>
  <p:clrMapOvr>
    <a:masterClrMapping/>
  </p:clrMapOvr>
  <p:transition>
    <p:wipe dir="r"/>
  </p:transition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278827564"/>
      </p:ext>
    </p:extLst>
  </p:cSld>
  <p:clrMapOvr>
    <a:masterClrMapping/>
  </p:clrMapOvr>
  <p:transition>
    <p:wipe dir="r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7C392-791D-4E1A-873B-3D03D395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2C5A9-C3B7-4695-82D3-53FCC99A2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01A269-F63F-4367-88FF-9912609AC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127075-A73C-4C67-BC46-2882F004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C412-C3B2-41ED-9DF7-3753B794B626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025DA4-7385-4F98-91B1-F0A4D8CF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 </a:t>
            </a:r>
            <a:r>
              <a:rPr lang="zh-CN" altLang="en-US"/>
              <a:t>丨 融客市值管理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7DD259-D745-4D31-A12D-D08BEEF3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2087-710F-446C-9C7E-9C313B5EB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69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BD98F-7FCF-4000-A0C1-48941F6A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0C35E6-09F1-4D46-8CD4-23684CA31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8882589-E258-40B2-8A61-C7BC59CBB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DE7430-5693-4FF6-9FB6-46DD09716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0469C9-DA25-4389-B603-FC116E5B8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AF814D3-0752-4917-9735-899113FB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102A-86E9-4002-8FDE-00C2099CFFFD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365383A-7AA4-499B-ACB8-93FCB714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 </a:t>
            </a:r>
            <a:r>
              <a:rPr lang="zh-CN" altLang="en-US"/>
              <a:t>丨 融客市值管理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8E35A33-1401-49A2-9285-4C9CBEE0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2087-710F-446C-9C7E-9C313B5EB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61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DD7E49-52C3-4A5C-9BA0-3627FEFA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A71563B-E9F0-432F-A577-CE3042B8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DB0E-D698-4BA4-A54C-3B31258BEDD1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DD14A65-7335-414E-A9BD-A5A65EDF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 </a:t>
            </a:r>
            <a:r>
              <a:rPr lang="zh-CN" altLang="en-US"/>
              <a:t>丨 融客市值管理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CDE0605-DA30-4964-8A99-0F327684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2087-710F-446C-9C7E-9C313B5EB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37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6A845A-48B2-4333-BC4D-B3F3AE8F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BEA85-4B57-45CC-B9AB-FC4578E6DEA2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2CA20DD-59C9-40E5-A155-D14D8A47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 </a:t>
            </a:r>
            <a:r>
              <a:rPr lang="zh-CN" altLang="en-US"/>
              <a:t>丨 融客市值管理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CE1A21-6C25-4098-A4AD-5D3ADA45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2087-710F-446C-9C7E-9C313B5EB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62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90740E-E4E5-41A2-85B8-9F277C5B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B018A5-58EC-4849-B994-4DD451AA2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D61978D-1899-4471-86FD-25D80DE12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AE3179-C84B-4136-BF94-47E7A1C2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B453-3396-49E4-B471-81192E2817EE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25F24F-229D-4C57-8D16-4E48C7AD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 </a:t>
            </a:r>
            <a:r>
              <a:rPr lang="zh-CN" altLang="en-US"/>
              <a:t>丨 融客市值管理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0A368F-D1AB-483C-B440-23DB8DF4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2087-710F-446C-9C7E-9C313B5EB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04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187C55-E441-418D-875F-A02E416B5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5CBE0B9-AF76-46E8-A04E-FEBB7431C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016651-67F0-4ED0-BC8F-4C841BB23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154E58-8AD1-4A87-8BB1-1017D162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D8A2-4B89-4C14-9C9D-2BE55C6C7FD5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59169A-3082-423F-A9BA-AAC68AC9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 </a:t>
            </a:r>
            <a:r>
              <a:rPr lang="zh-CN" altLang="en-US"/>
              <a:t>丨 融客市值管理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7571EB-F690-43DE-965D-1D9CEA16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2087-710F-446C-9C7E-9C313B5EB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4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2682751-A040-4F63-8BC1-EBB72EE8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26AC0E-487B-4E74-AA2A-9B560D035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B65178-3217-457D-A8E1-A1A34443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6A907-6C6C-4D44-B46A-82EE40F9252D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75A923-6D6D-466C-BE92-3B63A3A47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1 </a:t>
            </a:r>
            <a:r>
              <a:rPr lang="zh-CN" altLang="en-US"/>
              <a:t>丨 融客市值管理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718106-4EAB-474B-8B29-1FEECB16A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B2087-710F-446C-9C7E-9C313B5EB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66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3" descr="rkk">
            <a:extLst>
              <a:ext uri="{FF2B5EF4-FFF2-40B4-BE49-F238E27FC236}">
                <a16:creationId xmlns:a16="http://schemas.microsoft.com/office/drawing/2014/main" id="{7210308E-57E1-4078-A461-B732F8008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4181476"/>
            <a:ext cx="965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5" descr="top">
            <a:extLst>
              <a:ext uri="{FF2B5EF4-FFF2-40B4-BE49-F238E27FC236}">
                <a16:creationId xmlns:a16="http://schemas.microsoft.com/office/drawing/2014/main" id="{F3DBE01D-6A44-4617-8723-A39FCEEA0377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6" descr="bottom">
            <a:extLst>
              <a:ext uri="{FF2B5EF4-FFF2-40B4-BE49-F238E27FC236}">
                <a16:creationId xmlns:a16="http://schemas.microsoft.com/office/drawing/2014/main" id="{B962190F-7AD1-40CA-AD84-015351443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0"/>
            <a:ext cx="12192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37">
            <a:extLst>
              <a:ext uri="{FF2B5EF4-FFF2-40B4-BE49-F238E27FC236}">
                <a16:creationId xmlns:a16="http://schemas.microsoft.com/office/drawing/2014/main" id="{BFE20F04-1E3D-45C9-A554-ADF831A69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2" y="4637088"/>
            <a:ext cx="5759449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sz="1400" dirty="0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4102" name="Text Box 38">
            <a:extLst>
              <a:ext uri="{FF2B5EF4-FFF2-40B4-BE49-F238E27FC236}">
                <a16:creationId xmlns:a16="http://schemas.microsoft.com/office/drawing/2014/main" id="{CAFC8323-BCDC-4207-9EDD-6C77835D0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1167" y="4098926"/>
            <a:ext cx="5761567" cy="4924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600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4103" name="Rectangle 41">
            <a:extLst>
              <a:ext uri="{FF2B5EF4-FFF2-40B4-BE49-F238E27FC236}">
                <a16:creationId xmlns:a16="http://schemas.microsoft.com/office/drawing/2014/main" id="{FEE4954A-3584-4C3D-858F-B2DE22DC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34" y="6577014"/>
            <a:ext cx="2944284" cy="2365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241919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kern="1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800" kern="1200">
          <a:solidFill>
            <a:srgbClr val="777777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 sz="2400" kern="1200">
          <a:solidFill>
            <a:srgbClr val="777777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kern="1200">
          <a:solidFill>
            <a:srgbClr val="777777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rgbClr val="77777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>
            <a:extLst>
              <a:ext uri="{FF2B5EF4-FFF2-40B4-BE49-F238E27FC236}">
                <a16:creationId xmlns:a16="http://schemas.microsoft.com/office/drawing/2014/main" id="{D323C17D-048F-4D85-B66B-3210C4AAD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zh-CN" altLang="en-US" sz="1200" b="0" baseline="-25000">
              <a:solidFill>
                <a:srgbClr val="777777"/>
              </a:solidFill>
              <a:ea typeface="宋体" panose="02010600030101010101" pitchFamily="2" charset="-122"/>
            </a:endParaRPr>
          </a:p>
        </p:txBody>
      </p:sp>
      <p:pic>
        <p:nvPicPr>
          <p:cNvPr id="1027" name="Picture 7" descr="bottom">
            <a:extLst>
              <a:ext uri="{FF2B5EF4-FFF2-40B4-BE49-F238E27FC236}">
                <a16:creationId xmlns:a16="http://schemas.microsoft.com/office/drawing/2014/main" id="{65A12F98-B520-480D-98DA-F71BEF36188D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SBottomSquare">
            <a:extLst>
              <a:ext uri="{FF2B5EF4-FFF2-40B4-BE49-F238E27FC236}">
                <a16:creationId xmlns:a16="http://schemas.microsoft.com/office/drawing/2014/main" id="{CCE2D4C0-2E17-424E-BCF8-923AE5618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endParaRPr lang="en-GB" altLang="en-US" sz="1400" b="0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29" name="SBottomSquare">
            <a:extLst>
              <a:ext uri="{FF2B5EF4-FFF2-40B4-BE49-F238E27FC236}">
                <a16:creationId xmlns:a16="http://schemas.microsoft.com/office/drawing/2014/main" id="{3711C9EE-CB85-47FC-A6C0-8106D8E2A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fld id="{A614356D-AF49-4C37-8ADA-81BDD80874FE}" type="slidenum">
              <a:rPr lang="zh-CN" altLang="en-US" sz="1000" b="0" smtClean="0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buFont typeface="Arial" panose="020B0604020202020204" pitchFamily="34" charset="0"/>
                <a:buNone/>
                <a:defRPr/>
              </a:pPr>
              <a:t>‹#›</a:t>
            </a:fld>
            <a:endParaRPr lang="zh-CN" altLang="en-US" sz="1000" b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030" name="Picture 35" descr="招牌设计">
            <a:extLst>
              <a:ext uri="{FF2B5EF4-FFF2-40B4-BE49-F238E27FC236}">
                <a16:creationId xmlns:a16="http://schemas.microsoft.com/office/drawing/2014/main" id="{09C3719F-B65C-4655-98A2-5173B8669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1" y="6540500"/>
            <a:ext cx="37041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6">
            <a:extLst>
              <a:ext uri="{FF2B5EF4-FFF2-40B4-BE49-F238E27FC236}">
                <a16:creationId xmlns:a16="http://schemas.microsoft.com/office/drawing/2014/main" id="{DEF7BABA-D81E-4B5E-ABA9-03C75EFB4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8267" y="6532564"/>
            <a:ext cx="1826684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1000" b="0" dirty="0">
                <a:solidFill>
                  <a:schemeClr val="bg1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1000" b="0" dirty="0">
                <a:solidFill>
                  <a:schemeClr val="bg1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1032" name="Rectangle 38">
            <a:extLst>
              <a:ext uri="{FF2B5EF4-FFF2-40B4-BE49-F238E27FC236}">
                <a16:creationId xmlns:a16="http://schemas.microsoft.com/office/drawing/2014/main" id="{872BF5CA-A01B-4F30-97C4-45343DC77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4625"/>
            <a:ext cx="2927351" cy="2365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1200" b="0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371698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 kern="1200">
          <a:solidFill>
            <a:srgbClr val="777777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kern="1200">
          <a:solidFill>
            <a:srgbClr val="777777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 kern="1200">
          <a:solidFill>
            <a:srgbClr val="777777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 kern="1200">
          <a:solidFill>
            <a:srgbClr val="77777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521F8C9-756C-4B2F-9C9D-CDAF1C781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1489" y="2024188"/>
            <a:ext cx="36734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『</a:t>
            </a:r>
            <a:r>
              <a:rPr lang="zh-CN" altLang="en-US" sz="3600" dirty="0">
                <a:solidFill>
                  <a:srgbClr val="CC0000"/>
                </a:solidFill>
                <a:ea typeface="黑体" panose="02010609060101010101" pitchFamily="49" charset="-122"/>
              </a:rPr>
              <a:t>融客</a:t>
            </a:r>
            <a:r>
              <a:rPr lang="zh-CN" altLang="en-US" sz="36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月报</a:t>
            </a:r>
            <a:r>
              <a:rPr lang="en-US" altLang="zh-CN" sz="36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』</a:t>
            </a:r>
            <a:endParaRPr lang="zh-CN" altLang="en-US" sz="3600" dirty="0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82C8B5BF-311C-43AF-99FC-9B75144B3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4014" y="2821113"/>
            <a:ext cx="70564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zh-CN" sz="4000" b="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3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私募股权投资市场</a:t>
            </a:r>
            <a:r>
              <a:rPr lang="zh-CN" altLang="en-US" sz="20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2017</a:t>
            </a:r>
            <a:r>
              <a:rPr lang="zh-CN" altLang="en-US" sz="20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</a:t>
            </a:r>
            <a:r>
              <a:rPr lang="en-US" altLang="zh-CN" sz="20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r>
              <a:rPr lang="zh-CN" altLang="en-US" sz="20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月）</a:t>
            </a:r>
          </a:p>
        </p:txBody>
      </p:sp>
    </p:spTree>
    <p:extLst>
      <p:ext uri="{BB962C8B-B14F-4D97-AF65-F5344CB8AC3E}">
        <p14:creationId xmlns:p14="http://schemas.microsoft.com/office/powerpoint/2010/main" val="4037727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">
            <a:extLst>
              <a:ext uri="{FF2B5EF4-FFF2-40B4-BE49-F238E27FC236}">
                <a16:creationId xmlns:a16="http://schemas.microsoft.com/office/drawing/2014/main" id="{B86057BD-1CCB-41EB-AA9D-AB1B4C352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473" y="906751"/>
            <a:ext cx="7850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dirty="0">
                <a:solidFill>
                  <a:srgbClr val="000066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财务顾问及财务投资</a:t>
            </a:r>
            <a:endParaRPr lang="zh-CN" altLang="en-US" sz="2200" b="0" dirty="0">
              <a:solidFill>
                <a:srgbClr val="000000"/>
              </a:solidFill>
            </a:endParaRPr>
          </a:p>
        </p:txBody>
      </p:sp>
      <p:sp>
        <p:nvSpPr>
          <p:cNvPr id="47107" name="内容占位符 2">
            <a:extLst>
              <a:ext uri="{FF2B5EF4-FFF2-40B4-BE49-F238E27FC236}">
                <a16:creationId xmlns:a16="http://schemas.microsoft.com/office/drawing/2014/main" id="{DFCA6E88-D4B2-4C3A-9D68-7D8F78FB7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203" y="1336964"/>
            <a:ext cx="807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上市对于企业和股东仅是发展的一个里程碑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对接资本市场后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企业和股东需要适应更高的监管要求、更完善的公司治理、更复杂的资本运作。我们针对此类需求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整合了服务资源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将财务顾问和财务投资作为载体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致力为客户提供定制化的市值管理服务。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zh-CN" altLang="en-US" sz="1600" b="0" dirty="0">
              <a:solidFill>
                <a:srgbClr val="0058B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我们的财务顾问团队依托自身专业背景及资源整合优势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根据上市公司及其股东的需要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zh-CN" altLang="en-US" sz="1600" b="0" dirty="0">
              <a:solidFill>
                <a:srgbClr val="0058B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我们的投资团队依托自身专业背景和独特判断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根据市值管理的各项需求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设计投资结构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进行各种形式的市值管理投资。其中包括：并购投资、再融资投资、战略投资、固定收益投资等。</a:t>
            </a: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5C9330E2-16EE-4D5E-B0A1-73C95A0FA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55" y="99752"/>
            <a:ext cx="203132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2400" b="0" dirty="0">
                <a:solidFill>
                  <a:srgbClr val="0007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公司主要业务</a:t>
            </a:r>
          </a:p>
        </p:txBody>
      </p:sp>
    </p:spTree>
    <p:extLst>
      <p:ext uri="{BB962C8B-B14F-4D97-AF65-F5344CB8AC3E}">
        <p14:creationId xmlns:p14="http://schemas.microsoft.com/office/powerpoint/2010/main" val="3614144717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 descr="rongkeLogo.jpg">
            <a:extLst>
              <a:ext uri="{FF2B5EF4-FFF2-40B4-BE49-F238E27FC236}">
                <a16:creationId xmlns:a16="http://schemas.microsoft.com/office/drawing/2014/main" id="{F2FD42AE-92A5-4575-9AB0-3F76E9D85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97" y="3040919"/>
            <a:ext cx="500062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2">
            <a:extLst>
              <a:ext uri="{FF2B5EF4-FFF2-40B4-BE49-F238E27FC236}">
                <a16:creationId xmlns:a16="http://schemas.microsoft.com/office/drawing/2014/main" id="{E21096D3-FDE2-4A6B-85EB-4E9A3EEDD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940691"/>
            <a:ext cx="6072188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编制人：陆韩骏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联系人：陆韩骏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职务：项目经理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公司地址：上海市东湖路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70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号东湖宾馆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3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号楼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3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楼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公司电话：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8621—54668032—605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公司传真：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8621—54669508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网址：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http://www.rongke.com</a:t>
            </a:r>
          </a:p>
          <a:p>
            <a:pPr eaLnBrk="1" hangingPunct="1">
              <a:lnSpc>
                <a:spcPct val="150000"/>
              </a:lnSpc>
            </a:pP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sz="1100" dirty="0">
              <a:solidFill>
                <a:srgbClr val="0070C0"/>
              </a:solidFill>
              <a:ea typeface="幼圆" panose="020105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D6B44E4-B2A1-416A-A90F-7C013BBC48BF}"/>
              </a:ext>
            </a:extLst>
          </p:cNvPr>
          <p:cNvSpPr txBox="1"/>
          <p:nvPr/>
        </p:nvSpPr>
        <p:spPr>
          <a:xfrm>
            <a:off x="1143000" y="35511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5">
                    <a:lumMod val="75000"/>
                  </a:schemeClr>
                </a:solidFill>
              </a:rPr>
              <a:t>联系我们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9A9ACE9-5E4D-4D3D-9D3A-C3A08B60D6A4}"/>
              </a:ext>
            </a:extLst>
          </p:cNvPr>
          <p:cNvSpPr txBox="1"/>
          <p:nvPr/>
        </p:nvSpPr>
        <p:spPr>
          <a:xfrm flipH="1">
            <a:off x="6143625" y="170102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</a:rPr>
              <a:t>声明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68B07AF-5762-4DB4-A544-36B647E6776F}"/>
              </a:ext>
            </a:extLst>
          </p:cNvPr>
          <p:cNvSpPr txBox="1"/>
          <p:nvPr/>
        </p:nvSpPr>
        <p:spPr>
          <a:xfrm>
            <a:off x="6143625" y="2286604"/>
            <a:ext cx="555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本</a:t>
            </a:r>
            <a:r>
              <a:rPr lang="en-US" altLang="zh-CN" dirty="0"/>
              <a:t>PPT</a:t>
            </a:r>
            <a:r>
              <a:rPr lang="zh-CN" altLang="en-US" dirty="0"/>
              <a:t>内所有数据均来源于万得</a:t>
            </a:r>
            <a:r>
              <a:rPr lang="en-US" altLang="zh-CN" dirty="0"/>
              <a:t>wind</a:t>
            </a:r>
            <a:r>
              <a:rPr lang="zh-CN" altLang="en-US" dirty="0"/>
              <a:t>金融数据客户端。</a:t>
            </a:r>
          </a:p>
        </p:txBody>
      </p:sp>
    </p:spTree>
    <p:extLst>
      <p:ext uri="{BB962C8B-B14F-4D97-AF65-F5344CB8AC3E}">
        <p14:creationId xmlns:p14="http://schemas.microsoft.com/office/powerpoint/2010/main" val="306183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F4CAC0D4-63A6-46DF-8C71-4B2C8019F96F}"/>
              </a:ext>
            </a:extLst>
          </p:cNvPr>
          <p:cNvSpPr/>
          <p:nvPr/>
        </p:nvSpPr>
        <p:spPr>
          <a:xfrm>
            <a:off x="4038603" y="1099332"/>
            <a:ext cx="842481" cy="842481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募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DB024DF-E0D7-4C78-AFFA-8B5FB073E11C}"/>
              </a:ext>
            </a:extLst>
          </p:cNvPr>
          <p:cNvSpPr/>
          <p:nvPr/>
        </p:nvSpPr>
        <p:spPr>
          <a:xfrm>
            <a:off x="4038602" y="2392163"/>
            <a:ext cx="842481" cy="842481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投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A0A5FD9-A9B6-4454-B93B-BB43B7BD0073}"/>
              </a:ext>
            </a:extLst>
          </p:cNvPr>
          <p:cNvSpPr/>
          <p:nvPr/>
        </p:nvSpPr>
        <p:spPr>
          <a:xfrm>
            <a:off x="4038601" y="3684994"/>
            <a:ext cx="842481" cy="842481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IPO</a:t>
            </a:r>
            <a:endParaRPr lang="zh-CN" altLang="en-US" dirty="0">
              <a:solidFill>
                <a:schemeClr val="accent5">
                  <a:lumMod val="7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C106393-E9A4-4159-AEEB-6F56363DAE8C}"/>
              </a:ext>
            </a:extLst>
          </p:cNvPr>
          <p:cNvSpPr txBox="1"/>
          <p:nvPr/>
        </p:nvSpPr>
        <p:spPr>
          <a:xfrm>
            <a:off x="5107973" y="1197406"/>
            <a:ext cx="213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募集数量及规模维持上升趋势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EDCC235-87F3-445C-A2DA-116C3EC8B268}"/>
              </a:ext>
            </a:extLst>
          </p:cNvPr>
          <p:cNvSpPr txBox="1"/>
          <p:nvPr/>
        </p:nvSpPr>
        <p:spPr>
          <a:xfrm>
            <a:off x="5107973" y="2490237"/>
            <a:ext cx="2136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投资数量激增，哈罗单车完成</a:t>
            </a:r>
            <a:r>
              <a:rPr lang="en-US" altLang="zh-CN" dirty="0"/>
              <a:t>D</a:t>
            </a:r>
            <a:r>
              <a:rPr lang="zh-CN" altLang="en-US" dirty="0"/>
              <a:t>轮融资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0A2307E-1D33-4ABC-9710-B0760419F59C}"/>
              </a:ext>
            </a:extLst>
          </p:cNvPr>
          <p:cNvSpPr txBox="1"/>
          <p:nvPr/>
        </p:nvSpPr>
        <p:spPr>
          <a:xfrm>
            <a:off x="5107973" y="3783068"/>
            <a:ext cx="241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年末</a:t>
            </a:r>
            <a:r>
              <a:rPr lang="en-US" altLang="zh-CN" dirty="0"/>
              <a:t>A</a:t>
            </a:r>
            <a:r>
              <a:rPr lang="zh-CN" altLang="en-US" dirty="0"/>
              <a:t>股</a:t>
            </a:r>
            <a:r>
              <a:rPr lang="en-US" altLang="zh-CN" dirty="0"/>
              <a:t>IPO</a:t>
            </a:r>
            <a:r>
              <a:rPr lang="zh-CN" altLang="en-US" dirty="0"/>
              <a:t>速度有所下降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34E1681-0D1F-4176-A0FF-0277CAA28039}"/>
              </a:ext>
            </a:extLst>
          </p:cNvPr>
          <p:cNvSpPr/>
          <p:nvPr/>
        </p:nvSpPr>
        <p:spPr>
          <a:xfrm>
            <a:off x="4038600" y="4977825"/>
            <a:ext cx="842481" cy="842481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新三板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B98C074-CD75-4A54-B50F-6838228A49A8}"/>
              </a:ext>
            </a:extLst>
          </p:cNvPr>
          <p:cNvSpPr txBox="1"/>
          <p:nvPr/>
        </p:nvSpPr>
        <p:spPr>
          <a:xfrm>
            <a:off x="5107972" y="5075899"/>
            <a:ext cx="2614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新三板摘牌数创出新高，指数较弱，交投持续活跃</a:t>
            </a:r>
          </a:p>
        </p:txBody>
      </p:sp>
    </p:spTree>
    <p:extLst>
      <p:ext uri="{BB962C8B-B14F-4D97-AF65-F5344CB8AC3E}">
        <p14:creationId xmlns:p14="http://schemas.microsoft.com/office/powerpoint/2010/main" val="341277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箭头: 下 23">
            <a:extLst>
              <a:ext uri="{FF2B5EF4-FFF2-40B4-BE49-F238E27FC236}">
                <a16:creationId xmlns:a16="http://schemas.microsoft.com/office/drawing/2014/main" id="{9E1EE192-6D8A-46CB-8A1E-93129E6A45BC}"/>
              </a:ext>
            </a:extLst>
          </p:cNvPr>
          <p:cNvSpPr/>
          <p:nvPr/>
        </p:nvSpPr>
        <p:spPr>
          <a:xfrm rot="10800000">
            <a:off x="7155445" y="1837448"/>
            <a:ext cx="702923" cy="1509372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C1046BB-3DC4-4E9D-B1D3-505F0A071592}"/>
              </a:ext>
            </a:extLst>
          </p:cNvPr>
          <p:cNvSpPr txBox="1"/>
          <p:nvPr/>
        </p:nvSpPr>
        <p:spPr>
          <a:xfrm>
            <a:off x="9205543" y="1900029"/>
            <a:ext cx="25052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本月共发生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起基金募集事件，共募集资金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1733.9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亿，数量及规模上都较上两月有显著的上升。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9C1FCD5-0C18-43FC-A193-6387AEAD675E}"/>
              </a:ext>
            </a:extLst>
          </p:cNvPr>
          <p:cNvSpPr txBox="1"/>
          <p:nvPr/>
        </p:nvSpPr>
        <p:spPr>
          <a:xfrm>
            <a:off x="7923173" y="1837447"/>
            <a:ext cx="162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+41.5%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DB741C6-C1C5-4790-AA5F-927D7C988094}"/>
              </a:ext>
            </a:extLst>
          </p:cNvPr>
          <p:cNvSpPr txBox="1"/>
          <p:nvPr/>
        </p:nvSpPr>
        <p:spPr>
          <a:xfrm>
            <a:off x="7943659" y="2530971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400" dirty="0">
                <a:solidFill>
                  <a:srgbClr val="FF0000"/>
                </a:solidFill>
              </a:rPr>
              <a:t>+30.9%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95D99CB-85DA-4D89-8F1D-43F1C86EE120}"/>
              </a:ext>
            </a:extLst>
          </p:cNvPr>
          <p:cNvSpPr txBox="1"/>
          <p:nvPr/>
        </p:nvSpPr>
        <p:spPr>
          <a:xfrm>
            <a:off x="7923173" y="222319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募集事件数量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3ED46A7-9971-4F20-A6E5-FADE256F5126}"/>
              </a:ext>
            </a:extLst>
          </p:cNvPr>
          <p:cNvSpPr txBox="1"/>
          <p:nvPr/>
        </p:nvSpPr>
        <p:spPr>
          <a:xfrm>
            <a:off x="7923173" y="291671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"/>
            </a:lvl1pPr>
          </a:lstStyle>
          <a:p>
            <a:r>
              <a:rPr lang="zh-CN" altLang="en-US" dirty="0"/>
              <a:t>募集事件规模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21D532E-5D0A-43D0-99BE-4523E552077E}"/>
              </a:ext>
            </a:extLst>
          </p:cNvPr>
          <p:cNvGrpSpPr/>
          <p:nvPr/>
        </p:nvGrpSpPr>
        <p:grpSpPr>
          <a:xfrm>
            <a:off x="7155444" y="1172827"/>
            <a:ext cx="4641139" cy="369870"/>
            <a:chOff x="7155445" y="740531"/>
            <a:chExt cx="3098164" cy="36987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A170E597-061D-464D-B927-CF066CC2FA5F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募集数量及规模保持上升趋势</a:t>
              </a:r>
            </a:p>
          </p:txBody>
        </p:sp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53936A1B-80D6-41FC-8332-B60224D448F3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64CDB1BD-9196-47F9-BBAC-D249498BFBC1}"/>
              </a:ext>
            </a:extLst>
          </p:cNvPr>
          <p:cNvSpPr txBox="1"/>
          <p:nvPr/>
        </p:nvSpPr>
        <p:spPr>
          <a:xfrm>
            <a:off x="7155445" y="4161474"/>
            <a:ext cx="4641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本月创业投资基金募集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243.62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亿元；成长基金募集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880.45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亿；并购基金募集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139.81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亿元；引导基金募集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440.00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亿元；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30.00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0E991C28-DA58-4B71-AC2F-93F3EDBEA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募集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1C7168-83EA-4EB9-8F60-F266E725A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6" y="1172827"/>
            <a:ext cx="6119594" cy="29886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618B82A-8063-44C6-AE8C-CC43D91BE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5" y="4161474"/>
            <a:ext cx="6119593" cy="210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11980CC4-0527-4A7E-90F2-46D1A193C2DA}"/>
              </a:ext>
            </a:extLst>
          </p:cNvPr>
          <p:cNvGrpSpPr/>
          <p:nvPr/>
        </p:nvGrpSpPr>
        <p:grpSpPr>
          <a:xfrm>
            <a:off x="398792" y="1028207"/>
            <a:ext cx="4497403" cy="369870"/>
            <a:chOff x="7155445" y="740531"/>
            <a:chExt cx="3098164" cy="36987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2FF64ED-DB77-4A96-B2E5-2B4494761794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投资整体数量激增，哈罗单车完成融资</a:t>
              </a: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7598BAFA-57FB-41E5-B02B-40E2DA2505FA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3BEA8BD8-6C31-4CA5-BDD1-824DB98B0850}"/>
              </a:ext>
            </a:extLst>
          </p:cNvPr>
          <p:cNvSpPr txBox="1"/>
          <p:nvPr/>
        </p:nvSpPr>
        <p:spPr>
          <a:xfrm>
            <a:off x="335090" y="1814082"/>
            <a:ext cx="493159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      本月</a:t>
            </a:r>
            <a:r>
              <a:rPr lang="en-US" altLang="zh-CN" sz="1400" dirty="0"/>
              <a:t>PEVC</a:t>
            </a:r>
            <a:r>
              <a:rPr lang="zh-CN" altLang="en-US" sz="1400" dirty="0"/>
              <a:t>市场共发生投资案例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363</a:t>
            </a:r>
            <a:r>
              <a:rPr lang="zh-CN" altLang="en-US" sz="1400" dirty="0"/>
              <a:t>起，融资总额达到人民币</a:t>
            </a:r>
            <a:r>
              <a:rPr lang="en-US" altLang="zh-CN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276.22</a:t>
            </a:r>
            <a:r>
              <a:rPr lang="zh-CN" altLang="en-US" sz="1400"/>
              <a:t>亿</a:t>
            </a:r>
            <a:r>
              <a:rPr lang="zh-CN" altLang="en-US" sz="1400" dirty="0"/>
              <a:t>元。分行业来看，投资依旧集中在互联网及</a:t>
            </a:r>
            <a:r>
              <a:rPr lang="en-US" altLang="zh-CN" sz="1400" dirty="0"/>
              <a:t>IT</a:t>
            </a:r>
            <a:r>
              <a:rPr lang="zh-CN" altLang="en-US" sz="1400" dirty="0"/>
              <a:t>行业，分别发生案例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r>
              <a:rPr lang="zh-CN" altLang="en-US" sz="1400" dirty="0"/>
              <a:t>起和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zh-CN" altLang="en-US" sz="1400" dirty="0"/>
              <a:t>起，分别吸金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335.89</a:t>
            </a:r>
            <a:r>
              <a:rPr lang="zh-CN" altLang="en-US" sz="1400" dirty="0"/>
              <a:t>亿元及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25.93</a:t>
            </a:r>
            <a:r>
              <a:rPr lang="zh-CN" altLang="en-US" sz="1400" dirty="0"/>
              <a:t>亿元。</a:t>
            </a:r>
            <a:endParaRPr lang="en-US" altLang="zh-CN" sz="1400" dirty="0"/>
          </a:p>
          <a:p>
            <a:r>
              <a:rPr lang="zh-CN" altLang="en-US" sz="1400" dirty="0"/>
              <a:t>      按融资轮次来看，本月融资事件集中在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1400" dirty="0"/>
              <a:t>轮，共发生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</a:t>
            </a:r>
            <a:r>
              <a:rPr lang="zh-CN" altLang="en-US" sz="1400" dirty="0"/>
              <a:t>起案例，共融资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15.6</a:t>
            </a:r>
            <a:r>
              <a:rPr lang="zh-CN" altLang="en-US" sz="1400" dirty="0"/>
              <a:t>亿元。另外</a:t>
            </a:r>
            <a:r>
              <a:rPr lang="zh-CN" altLang="en-US" b="1" dirty="0">
                <a:solidFill>
                  <a:srgbClr val="FF0000"/>
                </a:solidFill>
              </a:rPr>
              <a:t>哈罗单车</a:t>
            </a:r>
            <a:r>
              <a:rPr lang="zh-CN" altLang="en-US" sz="1400" dirty="0"/>
              <a:t>在共享单车行业整体陷入寒冬时，完成了其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zh-CN" altLang="en-US" sz="1400" dirty="0"/>
              <a:t>轮，共计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zh-CN" altLang="en-US" sz="1400" dirty="0"/>
              <a:t>亿人民币的融资，是本月市场中单笔最大的融资。</a:t>
            </a:r>
            <a:endParaRPr lang="en-US" altLang="zh-CN" sz="1400" dirty="0"/>
          </a:p>
          <a:p>
            <a:r>
              <a:rPr lang="zh-CN" altLang="en-US" sz="1400" dirty="0"/>
              <a:t>      本月市场投资金融数据缺失较多，但从项目数量来看投资市场本月较为活跃。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E931063-3B90-45CB-B44B-506CC2F74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投资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3A5C98-B584-47C1-860E-046E85503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47896"/>
            <a:ext cx="5190518" cy="27529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CA8B560-E367-4839-A0C7-765F386D6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32" y="919264"/>
            <a:ext cx="4426085" cy="27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6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98808374-F66D-4DB2-B425-5358EB750CB5}"/>
              </a:ext>
            </a:extLst>
          </p:cNvPr>
          <p:cNvGrpSpPr/>
          <p:nvPr/>
        </p:nvGrpSpPr>
        <p:grpSpPr>
          <a:xfrm>
            <a:off x="4647601" y="956198"/>
            <a:ext cx="2338550" cy="369870"/>
            <a:chOff x="7155445" y="740531"/>
            <a:chExt cx="3098164" cy="369870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4F91B7B2-878C-48B8-B6F7-0A4FC13F3F67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重要投资事件</a:t>
              </a:r>
            </a:p>
          </p:txBody>
        </p:sp>
        <p:sp>
          <p:nvSpPr>
            <p:cNvPr id="52" name="等腰三角形 51">
              <a:extLst>
                <a:ext uri="{FF2B5EF4-FFF2-40B4-BE49-F238E27FC236}">
                  <a16:creationId xmlns:a16="http://schemas.microsoft.com/office/drawing/2014/main" id="{31E86BD1-C96A-4F42-A957-F70AAAACDAA8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189D5214-21ED-445E-9C3E-0F6D7737B3CD}"/>
              </a:ext>
            </a:extLst>
          </p:cNvPr>
          <p:cNvGrpSpPr/>
          <p:nvPr/>
        </p:nvGrpSpPr>
        <p:grpSpPr>
          <a:xfrm>
            <a:off x="4633644" y="1387012"/>
            <a:ext cx="2784296" cy="318498"/>
            <a:chOff x="5691883" y="1387012"/>
            <a:chExt cx="2784296" cy="318498"/>
          </a:xfrm>
        </p:grpSpPr>
        <p:sp>
          <p:nvSpPr>
            <p:cNvPr id="62" name="平行四边形 61">
              <a:extLst>
                <a:ext uri="{FF2B5EF4-FFF2-40B4-BE49-F238E27FC236}">
                  <a16:creationId xmlns:a16="http://schemas.microsoft.com/office/drawing/2014/main" id="{C453B513-BFAA-4635-A7BD-462C86215C96}"/>
                </a:ext>
              </a:extLst>
            </p:cNvPr>
            <p:cNvSpPr/>
            <p:nvPr/>
          </p:nvSpPr>
          <p:spPr>
            <a:xfrm>
              <a:off x="5691883" y="1387012"/>
              <a:ext cx="534256" cy="318498"/>
            </a:xfrm>
            <a:prstGeom prst="parallelogram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平行四边形 63">
              <a:extLst>
                <a:ext uri="{FF2B5EF4-FFF2-40B4-BE49-F238E27FC236}">
                  <a16:creationId xmlns:a16="http://schemas.microsoft.com/office/drawing/2014/main" id="{B6A36AD9-C09E-44CA-974C-EF1E9834E408}"/>
                </a:ext>
              </a:extLst>
            </p:cNvPr>
            <p:cNvSpPr/>
            <p:nvPr/>
          </p:nvSpPr>
          <p:spPr>
            <a:xfrm>
              <a:off x="6249270" y="1387012"/>
              <a:ext cx="2226909" cy="318498"/>
            </a:xfrm>
            <a:prstGeom prst="parallelogram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融资规模前列</a:t>
              </a: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76432E21-8F4E-4D2A-A2BC-70E5DB7AB5C7}"/>
              </a:ext>
            </a:extLst>
          </p:cNvPr>
          <p:cNvGrpSpPr/>
          <p:nvPr/>
        </p:nvGrpSpPr>
        <p:grpSpPr>
          <a:xfrm>
            <a:off x="4647601" y="4575497"/>
            <a:ext cx="2784296" cy="318498"/>
            <a:chOff x="5691883" y="1387012"/>
            <a:chExt cx="2784296" cy="318498"/>
          </a:xfrm>
        </p:grpSpPr>
        <p:sp>
          <p:nvSpPr>
            <p:cNvPr id="67" name="平行四边形 66">
              <a:extLst>
                <a:ext uri="{FF2B5EF4-FFF2-40B4-BE49-F238E27FC236}">
                  <a16:creationId xmlns:a16="http://schemas.microsoft.com/office/drawing/2014/main" id="{DFD3B0F3-0ADA-40DB-96AF-14112B728DF9}"/>
                </a:ext>
              </a:extLst>
            </p:cNvPr>
            <p:cNvSpPr/>
            <p:nvPr/>
          </p:nvSpPr>
          <p:spPr>
            <a:xfrm>
              <a:off x="5691883" y="1387012"/>
              <a:ext cx="534256" cy="318498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>
              <a:extLst>
                <a:ext uri="{FF2B5EF4-FFF2-40B4-BE49-F238E27FC236}">
                  <a16:creationId xmlns:a16="http://schemas.microsoft.com/office/drawing/2014/main" id="{DBAF25E3-953B-4AAA-A151-F4E8BA4CA7FC}"/>
                </a:ext>
              </a:extLst>
            </p:cNvPr>
            <p:cNvSpPr/>
            <p:nvPr/>
          </p:nvSpPr>
          <p:spPr>
            <a:xfrm>
              <a:off x="6249270" y="1387012"/>
              <a:ext cx="2226909" cy="318498"/>
            </a:xfrm>
            <a:prstGeom prst="parallelogram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市场关注</a:t>
              </a:r>
            </a:p>
          </p:txBody>
        </p:sp>
      </p:grpSp>
      <p:sp>
        <p:nvSpPr>
          <p:cNvPr id="69" name="文本框 68">
            <a:extLst>
              <a:ext uri="{FF2B5EF4-FFF2-40B4-BE49-F238E27FC236}">
                <a16:creationId xmlns:a16="http://schemas.microsoft.com/office/drawing/2014/main" id="{DE795CB3-52A1-49E4-8A57-BC9191D2B980}"/>
              </a:ext>
            </a:extLst>
          </p:cNvPr>
          <p:cNvSpPr txBox="1"/>
          <p:nvPr/>
        </p:nvSpPr>
        <p:spPr>
          <a:xfrm>
            <a:off x="5107374" y="3758054"/>
            <a:ext cx="4677555" cy="800219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HeartFlow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一家心血管诊断医疗公司，利用复杂的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计算模型，通过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造影图像去诊断心脏病，而不再需要昂贵的创伤性检查。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箭头: 五边形 73">
            <a:extLst>
              <a:ext uri="{FF2B5EF4-FFF2-40B4-BE49-F238E27FC236}">
                <a16:creationId xmlns:a16="http://schemas.microsoft.com/office/drawing/2014/main" id="{0412CE2D-6CFD-4C3B-9DF9-BB0797537A8E}"/>
              </a:ext>
            </a:extLst>
          </p:cNvPr>
          <p:cNvSpPr/>
          <p:nvPr/>
        </p:nvSpPr>
        <p:spPr>
          <a:xfrm>
            <a:off x="4632012" y="1835526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箭头: 五边形 74">
            <a:extLst>
              <a:ext uri="{FF2B5EF4-FFF2-40B4-BE49-F238E27FC236}">
                <a16:creationId xmlns:a16="http://schemas.microsoft.com/office/drawing/2014/main" id="{1B9487AF-DCA8-4602-BA0C-ED8911D1AA63}"/>
              </a:ext>
            </a:extLst>
          </p:cNvPr>
          <p:cNvSpPr/>
          <p:nvPr/>
        </p:nvSpPr>
        <p:spPr>
          <a:xfrm>
            <a:off x="4632013" y="2814860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箭头: 五边形 75">
            <a:extLst>
              <a:ext uri="{FF2B5EF4-FFF2-40B4-BE49-F238E27FC236}">
                <a16:creationId xmlns:a16="http://schemas.microsoft.com/office/drawing/2014/main" id="{387DE088-2E15-40B9-9F30-1CDA2AD12317}"/>
              </a:ext>
            </a:extLst>
          </p:cNvPr>
          <p:cNvSpPr/>
          <p:nvPr/>
        </p:nvSpPr>
        <p:spPr>
          <a:xfrm>
            <a:off x="4632014" y="3790885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箭头: 五边形 76">
            <a:extLst>
              <a:ext uri="{FF2B5EF4-FFF2-40B4-BE49-F238E27FC236}">
                <a16:creationId xmlns:a16="http://schemas.microsoft.com/office/drawing/2014/main" id="{776A2CCC-9656-4D48-84D4-3D6C254E81B0}"/>
              </a:ext>
            </a:extLst>
          </p:cNvPr>
          <p:cNvSpPr/>
          <p:nvPr/>
        </p:nvSpPr>
        <p:spPr>
          <a:xfrm>
            <a:off x="4647601" y="5185546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6937636E-7301-4CDA-922C-6B4438875AA7}"/>
              </a:ext>
            </a:extLst>
          </p:cNvPr>
          <p:cNvSpPr txBox="1"/>
          <p:nvPr/>
        </p:nvSpPr>
        <p:spPr>
          <a:xfrm>
            <a:off x="5140592" y="5064160"/>
            <a:ext cx="4624982" cy="800219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蚂蜂窝</a:t>
            </a:r>
            <a:r>
              <a:rPr lang="zh-CN" altLang="en-US" dirty="0"/>
              <a:t>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蚂蜂窝是一个旅游分享社交媒体，基于对景点、餐饮、酒店等真实用户的点评信息来帮助自由行用户制定旅行计划，提供旅游攻略、自助游线路等服务。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B333A8CC-D383-40AC-9372-15ACD4885AC3}"/>
              </a:ext>
            </a:extLst>
          </p:cNvPr>
          <p:cNvSpPr txBox="1"/>
          <p:nvPr/>
        </p:nvSpPr>
        <p:spPr>
          <a:xfrm>
            <a:off x="5086529" y="1781973"/>
            <a:ext cx="4680534" cy="1015663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hellobike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哈罗单车：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Hellobike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是一家致力于为用户提供轻活、自由出行工具的共享单车公司，先后在杭州、宁波、福州、厦门、天津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、哈尔滨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等城市进行投放，未来将投放全球市场，让每一个人都能便捷出行。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C205A565-6A47-4B38-9E67-D6FF4C0F8172}"/>
              </a:ext>
            </a:extLst>
          </p:cNvPr>
          <p:cNvSpPr txBox="1"/>
          <p:nvPr/>
        </p:nvSpPr>
        <p:spPr>
          <a:xfrm>
            <a:off x="5088019" y="2773574"/>
            <a:ext cx="4950926" cy="1015663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Ginkgo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Bioworks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合成生物学，与美国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DARPA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合作，研究治疗抗生素耐药性的细菌，研究利用微生物将二氧化碳转化为燃料，研究如何让酵母具有玫瑰的芬芳，主要通过基因改造甚至定制微生物的方式合成气味，并制作香精。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1FF34C6E-74F7-4D52-820B-D60CB339488D}"/>
              </a:ext>
            </a:extLst>
          </p:cNvPr>
          <p:cNvSpPr txBox="1"/>
          <p:nvPr/>
        </p:nvSpPr>
        <p:spPr>
          <a:xfrm>
            <a:off x="10170991" y="13870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融资规模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B5E374BE-FC76-492D-8D9B-FDEC6921F888}"/>
              </a:ext>
            </a:extLst>
          </p:cNvPr>
          <p:cNvSpPr txBox="1"/>
          <p:nvPr/>
        </p:nvSpPr>
        <p:spPr>
          <a:xfrm>
            <a:off x="10235111" y="1968051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人民币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D88959AB-62CA-40FA-88CF-3801F9FCC464}"/>
              </a:ext>
            </a:extLst>
          </p:cNvPr>
          <p:cNvSpPr txBox="1"/>
          <p:nvPr/>
        </p:nvSpPr>
        <p:spPr>
          <a:xfrm>
            <a:off x="10221197" y="2959831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2.75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亿美元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CDF9F526-A201-42FD-9CD4-D19E8BC05B97}"/>
              </a:ext>
            </a:extLst>
          </p:cNvPr>
          <p:cNvSpPr txBox="1"/>
          <p:nvPr/>
        </p:nvSpPr>
        <p:spPr>
          <a:xfrm>
            <a:off x="10316864" y="3845494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亿美元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40AEAA32-5334-4C9F-B7BD-D744FAB45686}"/>
              </a:ext>
            </a:extLst>
          </p:cNvPr>
          <p:cNvSpPr txBox="1"/>
          <p:nvPr/>
        </p:nvSpPr>
        <p:spPr>
          <a:xfrm>
            <a:off x="10207495" y="5275241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亿美元</a:t>
            </a:r>
          </a:p>
        </p:txBody>
      </p: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9ACEFAEF-E13A-4248-B108-E8C1B558C500}"/>
              </a:ext>
            </a:extLst>
          </p:cNvPr>
          <p:cNvCxnSpPr/>
          <p:nvPr/>
        </p:nvCxnSpPr>
        <p:spPr>
          <a:xfrm>
            <a:off x="4679544" y="2814860"/>
            <a:ext cx="699248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79D9E655-D347-40F9-8D47-6CB5B62BDE1E}"/>
              </a:ext>
            </a:extLst>
          </p:cNvPr>
          <p:cNvCxnSpPr/>
          <p:nvPr/>
        </p:nvCxnSpPr>
        <p:spPr>
          <a:xfrm>
            <a:off x="4656302" y="3744580"/>
            <a:ext cx="699248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">
            <a:extLst>
              <a:ext uri="{FF2B5EF4-FFF2-40B4-BE49-F238E27FC236}">
                <a16:creationId xmlns:a16="http://schemas.microsoft.com/office/drawing/2014/main" id="{6AEFB854-5343-4E75-9229-D06FABCD0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投资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913D93-2BEC-4955-8B7B-CE2E6BBDC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4" y="1077580"/>
            <a:ext cx="3552825" cy="2667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B1E0FF-78D0-4781-82AB-20EC41CFD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0" y="3789237"/>
            <a:ext cx="359607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9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F5486AE9-CCFD-493C-8099-2836E13E8E8A}"/>
              </a:ext>
            </a:extLst>
          </p:cNvPr>
          <p:cNvGrpSpPr/>
          <p:nvPr/>
        </p:nvGrpSpPr>
        <p:grpSpPr>
          <a:xfrm>
            <a:off x="512826" y="1448657"/>
            <a:ext cx="3658481" cy="369870"/>
            <a:chOff x="7155444" y="740531"/>
            <a:chExt cx="3098165" cy="369870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F761E9A-B098-4027-9323-18FC10B90347}"/>
                </a:ext>
              </a:extLst>
            </p:cNvPr>
            <p:cNvSpPr/>
            <p:nvPr/>
          </p:nvSpPr>
          <p:spPr>
            <a:xfrm>
              <a:off x="7155444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股、港股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IPO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及基金退出情况</a:t>
              </a:r>
            </a:p>
          </p:txBody>
        </p:sp>
        <p:sp>
          <p:nvSpPr>
            <p:cNvPr id="24" name="等腰三角形 23">
              <a:extLst>
                <a:ext uri="{FF2B5EF4-FFF2-40B4-BE49-F238E27FC236}">
                  <a16:creationId xmlns:a16="http://schemas.microsoft.com/office/drawing/2014/main" id="{11E9328A-7150-47C5-BE22-9ABD1B762F07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416E5736-2EE8-4B5A-99A3-56F2E7FC2F59}"/>
              </a:ext>
            </a:extLst>
          </p:cNvPr>
          <p:cNvSpPr txBox="1"/>
          <p:nvPr/>
        </p:nvSpPr>
        <p:spPr>
          <a:xfrm>
            <a:off x="512827" y="2197908"/>
            <a:ext cx="479803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本月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股市场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维持稳定的发行节奏，共有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家企业成功上市交易，预计共募集资金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151.17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亿；港股共有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家企业上市，共募集资金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107.55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亿港元。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同时，本月有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个基金产品因标的公司成功上市实现退出，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个基金产品通过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M&amp;A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途径完成退出，另有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个基金产品通过股权转让完成退出。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E23D0AE-3D2C-4F2D-88FC-732D51F21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IPO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及退出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E90AAF-7E6E-41B4-912C-F1D73728C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58" y="935148"/>
            <a:ext cx="5103713" cy="29958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1DA31E6-A7E7-458A-9982-DF38EC8AC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58" y="3930967"/>
            <a:ext cx="5103713" cy="244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6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266FC39E-6CE0-49A1-BCC4-E7C3E16B503E}"/>
              </a:ext>
            </a:extLst>
          </p:cNvPr>
          <p:cNvGrpSpPr/>
          <p:nvPr/>
        </p:nvGrpSpPr>
        <p:grpSpPr>
          <a:xfrm>
            <a:off x="390417" y="1013364"/>
            <a:ext cx="2482389" cy="369870"/>
            <a:chOff x="7155445" y="740531"/>
            <a:chExt cx="3098164" cy="36987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A66B8A8-FB5C-476C-92CE-73C69A9A028A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新三板市场概况</a:t>
              </a: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41EA7208-E7DA-4E29-A1B3-89C477139CAF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3C4F09E-0B39-4648-92EE-9C0458DF4A23}"/>
              </a:ext>
            </a:extLst>
          </p:cNvPr>
          <p:cNvGrpSpPr/>
          <p:nvPr/>
        </p:nvGrpSpPr>
        <p:grpSpPr>
          <a:xfrm>
            <a:off x="393862" y="1585487"/>
            <a:ext cx="1193916" cy="940284"/>
            <a:chOff x="393862" y="1328632"/>
            <a:chExt cx="1193916" cy="838019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8B596EF2-4BA9-4AF6-860F-2BC3B6E3D63E}"/>
                </a:ext>
              </a:extLst>
            </p:cNvPr>
            <p:cNvGrpSpPr/>
            <p:nvPr/>
          </p:nvGrpSpPr>
          <p:grpSpPr>
            <a:xfrm>
              <a:off x="393862" y="1328632"/>
              <a:ext cx="1193916" cy="667395"/>
              <a:chOff x="517989" y="1205342"/>
              <a:chExt cx="1193916" cy="667395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D3153FA-83ED-44AD-A9B2-074B040FF671}"/>
                  </a:ext>
                </a:extLst>
              </p:cNvPr>
              <p:cNvSpPr txBox="1"/>
              <p:nvPr/>
            </p:nvSpPr>
            <p:spPr>
              <a:xfrm>
                <a:off x="539468" y="1205342"/>
                <a:ext cx="103105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挂牌企业总数</a:t>
                </a: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330F692-0458-45D1-8961-6EA39C3CB64F}"/>
                  </a:ext>
                </a:extLst>
              </p:cNvPr>
              <p:cNvSpPr txBox="1"/>
              <p:nvPr/>
            </p:nvSpPr>
            <p:spPr>
              <a:xfrm>
                <a:off x="1386175" y="1608745"/>
                <a:ext cx="32573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11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家</a:t>
                </a: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2178841-D1FB-42BA-A2FE-786E4CA2E2D4}"/>
                  </a:ext>
                </a:extLst>
              </p:cNvPr>
              <p:cNvSpPr txBox="1"/>
              <p:nvPr/>
            </p:nvSpPr>
            <p:spPr>
              <a:xfrm>
                <a:off x="517989" y="1461282"/>
                <a:ext cx="994183" cy="411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11630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1C6BD20-E14F-48BA-9418-4CAF8E667FB1}"/>
                </a:ext>
              </a:extLst>
            </p:cNvPr>
            <p:cNvSpPr txBox="1"/>
            <p:nvPr/>
          </p:nvSpPr>
          <p:spPr>
            <a:xfrm>
              <a:off x="930867" y="1892348"/>
              <a:ext cx="442750" cy="274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-15</a:t>
              </a:r>
              <a:endPara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A2ACA0C-DBBE-4735-82D1-4F9ECF5437EA}"/>
              </a:ext>
            </a:extLst>
          </p:cNvPr>
          <p:cNvGrpSpPr/>
          <p:nvPr/>
        </p:nvGrpSpPr>
        <p:grpSpPr>
          <a:xfrm>
            <a:off x="1918959" y="1581187"/>
            <a:ext cx="1995494" cy="982143"/>
            <a:chOff x="1918959" y="1157696"/>
            <a:chExt cx="1995494" cy="982143"/>
          </a:xfrm>
        </p:grpSpPr>
        <p:sp>
          <p:nvSpPr>
            <p:cNvPr id="26" name="矩形: 对角圆角 25">
              <a:extLst>
                <a:ext uri="{FF2B5EF4-FFF2-40B4-BE49-F238E27FC236}">
                  <a16:creationId xmlns:a16="http://schemas.microsoft.com/office/drawing/2014/main" id="{A7391842-22CD-4615-A7FF-A01279BB1286}"/>
                </a:ext>
              </a:extLst>
            </p:cNvPr>
            <p:cNvSpPr/>
            <p:nvPr/>
          </p:nvSpPr>
          <p:spPr>
            <a:xfrm>
              <a:off x="1918959" y="1419307"/>
              <a:ext cx="953847" cy="679755"/>
            </a:xfrm>
            <a:prstGeom prst="round2DiagRect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10283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: 对角圆角 26">
              <a:extLst>
                <a:ext uri="{FF2B5EF4-FFF2-40B4-BE49-F238E27FC236}">
                  <a16:creationId xmlns:a16="http://schemas.microsoft.com/office/drawing/2014/main" id="{1273736E-938A-4363-9148-2A3A223922A2}"/>
                </a:ext>
              </a:extLst>
            </p:cNvPr>
            <p:cNvSpPr/>
            <p:nvPr/>
          </p:nvSpPr>
          <p:spPr>
            <a:xfrm>
              <a:off x="2896452" y="1392157"/>
              <a:ext cx="976905" cy="706905"/>
            </a:xfrm>
            <a:prstGeom prst="round2DiagRect">
              <a:avLst/>
            </a:pr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1362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07C45F08-1B83-48EA-9CAE-35F5253A4932}"/>
                </a:ext>
              </a:extLst>
            </p:cNvPr>
            <p:cNvSpPr txBox="1"/>
            <p:nvPr/>
          </p:nvSpPr>
          <p:spPr>
            <a:xfrm>
              <a:off x="2389259" y="1157696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市场分层分布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776A377-0D5D-4B58-A201-2299ED8DC0C8}"/>
                </a:ext>
              </a:extLst>
            </p:cNvPr>
            <p:cNvSpPr txBox="1"/>
            <p:nvPr/>
          </p:nvSpPr>
          <p:spPr>
            <a:xfrm>
              <a:off x="3422010" y="186284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78E8AE0-65E3-43AE-A23E-3E5E95BF0407}"/>
                </a:ext>
              </a:extLst>
            </p:cNvPr>
            <p:cNvSpPr txBox="1"/>
            <p:nvPr/>
          </p:nvSpPr>
          <p:spPr>
            <a:xfrm>
              <a:off x="2452878" y="1850444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B88AF72-73F1-41EF-9B1A-DEF72581B72C}"/>
              </a:ext>
            </a:extLst>
          </p:cNvPr>
          <p:cNvGrpSpPr/>
          <p:nvPr/>
        </p:nvGrpSpPr>
        <p:grpSpPr>
          <a:xfrm>
            <a:off x="3982289" y="1581187"/>
            <a:ext cx="2395782" cy="1147417"/>
            <a:chOff x="3982289" y="1324332"/>
            <a:chExt cx="2395782" cy="1147417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811427F1-0C9F-4515-B78E-B85B81001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289" y="1450528"/>
              <a:ext cx="1591763" cy="1021221"/>
            </a:xfrm>
            <a:prstGeom prst="rect">
              <a:avLst/>
            </a:prstGeom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4496D3B-7814-4E97-9BA8-6C74BB6236C2}"/>
                </a:ext>
              </a:extLst>
            </p:cNvPr>
            <p:cNvSpPr txBox="1"/>
            <p:nvPr/>
          </p:nvSpPr>
          <p:spPr>
            <a:xfrm>
              <a:off x="4292366" y="1324332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转让方式分布</a:t>
              </a:r>
            </a:p>
          </p:txBody>
        </p:sp>
        <p:sp>
          <p:nvSpPr>
            <p:cNvPr id="39" name="箭头: 五边形 38">
              <a:extLst>
                <a:ext uri="{FF2B5EF4-FFF2-40B4-BE49-F238E27FC236}">
                  <a16:creationId xmlns:a16="http://schemas.microsoft.com/office/drawing/2014/main" id="{A75B542C-F66C-4FFD-BAD3-39C1F18BB24A}"/>
                </a:ext>
              </a:extLst>
            </p:cNvPr>
            <p:cNvSpPr/>
            <p:nvPr/>
          </p:nvSpPr>
          <p:spPr>
            <a:xfrm>
              <a:off x="5237162" y="2012243"/>
              <a:ext cx="184935" cy="5901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箭头: 五边形 39">
              <a:extLst>
                <a:ext uri="{FF2B5EF4-FFF2-40B4-BE49-F238E27FC236}">
                  <a16:creationId xmlns:a16="http://schemas.microsoft.com/office/drawing/2014/main" id="{368D1B5A-94A3-4359-A921-A3A2F6716C36}"/>
                </a:ext>
              </a:extLst>
            </p:cNvPr>
            <p:cNvSpPr/>
            <p:nvPr/>
          </p:nvSpPr>
          <p:spPr>
            <a:xfrm>
              <a:off x="5237161" y="2197449"/>
              <a:ext cx="184935" cy="59010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832A62FF-F13A-473F-9C32-39C7AC66D73A}"/>
                </a:ext>
              </a:extLst>
            </p:cNvPr>
            <p:cNvSpPr txBox="1"/>
            <p:nvPr/>
          </p:nvSpPr>
          <p:spPr>
            <a:xfrm>
              <a:off x="5375874" y="1948986"/>
              <a:ext cx="100219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协议转让：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10287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A2A392AB-07A9-4CE1-A4B8-36D77A331206}"/>
                </a:ext>
              </a:extLst>
            </p:cNvPr>
            <p:cNvSpPr txBox="1"/>
            <p:nvPr/>
          </p:nvSpPr>
          <p:spPr>
            <a:xfrm>
              <a:off x="5378233" y="2100079"/>
              <a:ext cx="9412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做市方式：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1343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11941F28-9481-4F08-A940-E94A8E799498}"/>
              </a:ext>
            </a:extLst>
          </p:cNvPr>
          <p:cNvSpPr txBox="1"/>
          <p:nvPr/>
        </p:nvSpPr>
        <p:spPr>
          <a:xfrm>
            <a:off x="210617" y="3361832"/>
            <a:ext cx="532201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本月新三板挂牌企业总数净减少，摘牌家数再创内年新高，截止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日，挂牌企业总数为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11630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家，净减少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家。本月新增挂牌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家，摘牌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家。其中，转板摘牌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家。</a:t>
            </a: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F2E4B85D-B01C-43CD-B4E3-FA6EFB13F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8833983-0A63-4A8B-8949-78DC3F88A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83" y="956003"/>
            <a:ext cx="5322013" cy="25239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3CA4DE2-2B28-46CF-969C-9DB8C555A5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83" y="3429000"/>
            <a:ext cx="5322013" cy="290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62CAE31-1BF3-4EE2-AE6B-C38FE0567062}"/>
              </a:ext>
            </a:extLst>
          </p:cNvPr>
          <p:cNvGrpSpPr/>
          <p:nvPr/>
        </p:nvGrpSpPr>
        <p:grpSpPr>
          <a:xfrm>
            <a:off x="5671011" y="927269"/>
            <a:ext cx="2482389" cy="369870"/>
            <a:chOff x="7155445" y="740531"/>
            <a:chExt cx="3098164" cy="36987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703604E-0D63-41B5-858A-48BA33897BC0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新三板市场交易情况</a:t>
              </a: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5472DD30-3F80-42A3-A19D-974161C6A3FB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956E153F-549A-4FCE-AF95-D992D44F7285}"/>
              </a:ext>
            </a:extLst>
          </p:cNvPr>
          <p:cNvSpPr txBox="1"/>
          <p:nvPr/>
        </p:nvSpPr>
        <p:spPr>
          <a:xfrm>
            <a:off x="5671011" y="1355938"/>
            <a:ext cx="59335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本月新三板成交较为平稳，三板做市指数持续回落，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日收盘价为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986.84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点。三板成指在本月维持横盘走势，收于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1273.27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分市场方面，各市场交投继续上升，本月做市成交量较上月上升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，共成交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103045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万股，协议转让上升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29.4%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，共成交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354810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万股；创新层本月下降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，共成交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140077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万股，基础层上升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317778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万股。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163087D-ABAB-4861-BAE9-77E6D0038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D61844C-3C16-42CE-909E-182DB3C28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8" y="926755"/>
            <a:ext cx="5003515" cy="24962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71037C-4921-40AB-9D7C-986F5A9FB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8" y="3356486"/>
            <a:ext cx="5003515" cy="282818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3A0B419-1907-441C-B1D4-C695B98FF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11" y="3467739"/>
            <a:ext cx="5933556" cy="27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5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9866700-96EE-44C9-8A14-9F17744A4F4D}"/>
              </a:ext>
            </a:extLst>
          </p:cNvPr>
          <p:cNvSpPr txBox="1"/>
          <p:nvPr/>
        </p:nvSpPr>
        <p:spPr>
          <a:xfrm>
            <a:off x="927037" y="1354975"/>
            <a:ext cx="101716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本月一级市场持续上月的增长趋势，募集产品的数量达到了年内高点，募集规模也是年内第二高。</a:t>
            </a:r>
            <a:endParaRPr lang="en-US" altLang="zh-CN" dirty="0"/>
          </a:p>
          <a:p>
            <a:r>
              <a:rPr lang="zh-CN" altLang="en-US" dirty="0"/>
              <a:t>    而在企业融资方面，本月融资数量较上月有明显的上升，但由于市场数据的缺失，实际的融资金融应该要远高于上月。值得一提的是，在共享单车行业相继有企业退出，消费者押金难退的背景下，哈罗单车完成了近</a:t>
            </a:r>
            <a:r>
              <a:rPr lang="en-US" altLang="zh-CN" dirty="0"/>
              <a:t>30</a:t>
            </a:r>
            <a:r>
              <a:rPr lang="zh-CN" altLang="en-US" dirty="0"/>
              <a:t>亿人民币的</a:t>
            </a:r>
            <a:r>
              <a:rPr lang="en-US" altLang="zh-CN" dirty="0"/>
              <a:t>D</a:t>
            </a:r>
            <a:r>
              <a:rPr lang="zh-CN" altLang="en-US" dirty="0"/>
              <a:t>轮融资。此外，苏宁金融也完成了近</a:t>
            </a:r>
            <a:r>
              <a:rPr lang="en-US" altLang="zh-CN" dirty="0"/>
              <a:t>54</a:t>
            </a:r>
            <a:r>
              <a:rPr lang="zh-CN" altLang="en-US" dirty="0"/>
              <a:t>亿人民币的战略融资。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zh-CN" altLang="en-US" dirty="0"/>
              <a:t>前期监管层面对</a:t>
            </a:r>
            <a:r>
              <a:rPr lang="en-US" altLang="zh-CN" dirty="0"/>
              <a:t>IPO</a:t>
            </a:r>
            <a:r>
              <a:rPr lang="zh-CN" altLang="en-US" dirty="0"/>
              <a:t>审核的严格标准在本月中对</a:t>
            </a:r>
            <a:r>
              <a:rPr lang="en-US" altLang="zh-CN" dirty="0"/>
              <a:t>A</a:t>
            </a:r>
            <a:r>
              <a:rPr lang="zh-CN" altLang="en-US" dirty="0"/>
              <a:t>股首发上市的企业数量产生了一些影响，仅</a:t>
            </a:r>
            <a:r>
              <a:rPr lang="en-US" altLang="zh-CN" dirty="0"/>
              <a:t>23</a:t>
            </a:r>
            <a:r>
              <a:rPr lang="zh-CN" altLang="en-US" dirty="0"/>
              <a:t>家公司上市创下了年内新低，据统计，目前</a:t>
            </a:r>
            <a:r>
              <a:rPr lang="en-US" altLang="zh-CN" dirty="0"/>
              <a:t>IPO</a:t>
            </a:r>
            <a:r>
              <a:rPr lang="zh-CN" altLang="en-US" dirty="0"/>
              <a:t>过会标准普遍在净利润</a:t>
            </a:r>
            <a:r>
              <a:rPr lang="en-US" altLang="zh-CN" dirty="0"/>
              <a:t>8000</a:t>
            </a:r>
            <a:r>
              <a:rPr lang="zh-CN" altLang="en-US" dirty="0"/>
              <a:t>万以上，</a:t>
            </a:r>
            <a:r>
              <a:rPr lang="en-US" altLang="zh-CN" dirty="0"/>
              <a:t>5000</a:t>
            </a:r>
            <a:r>
              <a:rPr lang="zh-CN" altLang="en-US" dirty="0"/>
              <a:t>万以下的除重点行业及企业外，过会率极低。</a:t>
            </a:r>
            <a:endParaRPr lang="en-US" altLang="zh-CN" dirty="0"/>
          </a:p>
          <a:p>
            <a:r>
              <a:rPr lang="zh-CN" altLang="en-US" dirty="0"/>
              <a:t>    新三板</a:t>
            </a:r>
            <a:r>
              <a:rPr lang="en-US" altLang="zh-CN" dirty="0"/>
              <a:t>12</a:t>
            </a:r>
            <a:r>
              <a:rPr lang="zh-CN" altLang="en-US" dirty="0"/>
              <a:t>月挂牌家数变动出现了净减少，其中摘牌数量创下年内新高，绝大多数依旧为因企业发展因素主动申请摘牌，转板退市家数基本保持稳定。另一方面，本月新三板的成交的增长集中在基础层及协议转让方式两种，尽管指数表现起色不大，但市场整体回暖的趋势依旧保持。</a:t>
            </a:r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D36A6A3-6882-440E-B9F2-2C1F4877A22C}"/>
              </a:ext>
            </a:extLst>
          </p:cNvPr>
          <p:cNvSpPr txBox="1"/>
          <p:nvPr/>
        </p:nvSpPr>
        <p:spPr>
          <a:xfrm>
            <a:off x="215945" y="124690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07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本月小结</a:t>
            </a:r>
          </a:p>
        </p:txBody>
      </p:sp>
    </p:spTree>
    <p:extLst>
      <p:ext uri="{BB962C8B-B14F-4D97-AF65-F5344CB8AC3E}">
        <p14:creationId xmlns:p14="http://schemas.microsoft.com/office/powerpoint/2010/main" val="3151490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融客投资PPT模板">
  <a:themeElements>
    <a:clrScheme name="1_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1_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1_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6306</TotalTime>
  <Words>1352</Words>
  <Application>Microsoft Office PowerPoint</Application>
  <PresentationFormat>宽屏</PresentationFormat>
  <Paragraphs>85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等线</vt:lpstr>
      <vt:lpstr>等线 Light</vt:lpstr>
      <vt:lpstr>黑体</vt:lpstr>
      <vt:lpstr>华文新魏</vt:lpstr>
      <vt:lpstr>宋体</vt:lpstr>
      <vt:lpstr>微软雅黑</vt:lpstr>
      <vt:lpstr>幼圆</vt:lpstr>
      <vt:lpstr>Arial</vt:lpstr>
      <vt:lpstr>Times New Roman</vt:lpstr>
      <vt:lpstr>Verdana</vt:lpstr>
      <vt:lpstr>Wingdings</vt:lpstr>
      <vt:lpstr>Office 主题​​</vt:lpstr>
      <vt:lpstr>1_融客投资PPT模板</vt:lpstr>
      <vt:lpstr>融客PPT模板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???</dc:creator>
  <cp:lastModifiedBy>SYN GE</cp:lastModifiedBy>
  <cp:revision>162</cp:revision>
  <dcterms:created xsi:type="dcterms:W3CDTF">2017-10-09T07:09:30Z</dcterms:created>
  <dcterms:modified xsi:type="dcterms:W3CDTF">2018-01-10T03:33:49Z</dcterms:modified>
</cp:coreProperties>
</file>