
<file path=[Content_Types].xml><?xml version="1.0" encoding="utf-8"?>
<Types xmlns="http://schemas.openxmlformats.org/package/2006/content-types">
  <Default Extension="jpeg" ContentType="image/jpeg"/>
  <Default Extension="emf" ContentType="image/x-emf"/>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62" r:id="rId3"/>
    <p:sldMasterId id="2147483674" r:id="rId4"/>
    <p:sldMasterId id="2147483688" r:id="rId5"/>
    <p:sldMasterId id="2147483702" r:id="rId6"/>
    <p:sldMasterId id="2147483716" r:id="rId7"/>
    <p:sldMasterId id="2147483730" r:id="rId8"/>
    <p:sldMasterId id="2147483744" r:id="rId9"/>
  </p:sldMasterIdLst>
  <p:notesMasterIdLst>
    <p:notesMasterId r:id="rId11"/>
  </p:notesMasterIdLst>
  <p:handoutMasterIdLst>
    <p:handoutMasterId r:id="rId39"/>
  </p:handoutMasterIdLst>
  <p:sldIdLst>
    <p:sldId id="256" r:id="rId10"/>
    <p:sldId id="378" r:id="rId12"/>
    <p:sldId id="442" r:id="rId13"/>
    <p:sldId id="436" r:id="rId14"/>
    <p:sldId id="405" r:id="rId15"/>
    <p:sldId id="467" r:id="rId16"/>
    <p:sldId id="416" r:id="rId17"/>
    <p:sldId id="439" r:id="rId18"/>
    <p:sldId id="418" r:id="rId19"/>
    <p:sldId id="437" r:id="rId20"/>
    <p:sldId id="400" r:id="rId21"/>
    <p:sldId id="396" r:id="rId22"/>
    <p:sldId id="430" r:id="rId23"/>
    <p:sldId id="372" r:id="rId24"/>
    <p:sldId id="320" r:id="rId25"/>
    <p:sldId id="443" r:id="rId26"/>
    <p:sldId id="364" r:id="rId27"/>
    <p:sldId id="444" r:id="rId28"/>
    <p:sldId id="441" r:id="rId29"/>
    <p:sldId id="468" r:id="rId30"/>
    <p:sldId id="445" r:id="rId31"/>
    <p:sldId id="446" r:id="rId32"/>
    <p:sldId id="496" r:id="rId33"/>
    <p:sldId id="497" r:id="rId34"/>
    <p:sldId id="469" r:id="rId35"/>
    <p:sldId id="423" r:id="rId36"/>
    <p:sldId id="425" r:id="rId37"/>
    <p:sldId id="390" r:id="rId38"/>
  </p:sldIdLst>
  <p:sldSz cx="9144000" cy="6858000" type="screen4x3"/>
  <p:notesSz cx="6797675" cy="9929495"/>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20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000"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2343E7"/>
    <a:srgbClr val="33CC33"/>
    <a:srgbClr val="CC0000"/>
    <a:srgbClr val="FF9900"/>
    <a:srgbClr val="C0C0C0"/>
    <a:srgbClr val="00FF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660" autoAdjust="0"/>
    <p:restoredTop sz="86372" autoAdjust="0"/>
  </p:normalViewPr>
  <p:slideViewPr>
    <p:cSldViewPr>
      <p:cViewPr>
        <p:scale>
          <a:sx n="70" d="100"/>
          <a:sy n="70" d="100"/>
        </p:scale>
        <p:origin x="-1086" y="-876"/>
      </p:cViewPr>
      <p:guideLst>
        <p:guide orient="horz" pos="2143"/>
        <p:guide pos="28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handoutMaster" Target="handoutMasters/handoutMaster1.xml"/><Relationship Id="rId38" Type="http://schemas.openxmlformats.org/officeDocument/2006/relationships/slide" Target="slides/slide28.xml"/><Relationship Id="rId37" Type="http://schemas.openxmlformats.org/officeDocument/2006/relationships/slide" Target="slides/slide27.xml"/><Relationship Id="rId36" Type="http://schemas.openxmlformats.org/officeDocument/2006/relationships/slide" Target="slides/slide26.xml"/><Relationship Id="rId35" Type="http://schemas.openxmlformats.org/officeDocument/2006/relationships/slide" Target="slides/slide25.xml"/><Relationship Id="rId34" Type="http://schemas.openxmlformats.org/officeDocument/2006/relationships/slide" Target="slides/slide24.xml"/><Relationship Id="rId33" Type="http://schemas.openxmlformats.org/officeDocument/2006/relationships/slide" Target="slides/slide23.xml"/><Relationship Id="rId32" Type="http://schemas.openxmlformats.org/officeDocument/2006/relationships/slide" Target="slides/slide22.xml"/><Relationship Id="rId31" Type="http://schemas.openxmlformats.org/officeDocument/2006/relationships/slide" Target="slides/slide21.xml"/><Relationship Id="rId30" Type="http://schemas.openxmlformats.org/officeDocument/2006/relationships/slide" Target="slides/slide20.xml"/><Relationship Id="rId3" Type="http://schemas.openxmlformats.org/officeDocument/2006/relationships/slideMaster" Target="slideMasters/slideMaster2.xml"/><Relationship Id="rId29" Type="http://schemas.openxmlformats.org/officeDocument/2006/relationships/slide" Target="slides/slide19.xml"/><Relationship Id="rId28" Type="http://schemas.openxmlformats.org/officeDocument/2006/relationships/slide" Target="slides/slide18.xml"/><Relationship Id="rId27" Type="http://schemas.openxmlformats.org/officeDocument/2006/relationships/slide" Target="slides/slide17.xml"/><Relationship Id="rId26" Type="http://schemas.openxmlformats.org/officeDocument/2006/relationships/slide" Target="slides/slide16.xml"/><Relationship Id="rId25" Type="http://schemas.openxmlformats.org/officeDocument/2006/relationships/slide" Target="slides/slide15.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slide" Target="slides/slide2.xml"/><Relationship Id="rId11" Type="http://schemas.openxmlformats.org/officeDocument/2006/relationships/notesMaster" Target="notesMasters/notesMaster1.xml"/><Relationship Id="rId10" Type="http://schemas.openxmlformats.org/officeDocument/2006/relationships/slide" Target="slides/slide1.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全市场解禁规模</c:v>
                </c:pt>
              </c:strCache>
            </c:strRef>
          </c:tx>
          <c:spPr>
            <a:solidFill>
              <a:schemeClr val="accent1"/>
            </a:solidFill>
            <a:ln>
              <a:noFill/>
            </a:ln>
            <a:effectLst/>
          </c:spPr>
          <c:invertIfNegative val="0"/>
          <c:dPt>
            <c:idx val="11"/>
            <c:invertIfNegative val="0"/>
            <c:bubble3D val="0"/>
            <c:spPr>
              <a:solidFill>
                <a:srgbClr val="FF0000"/>
              </a:solidFill>
              <a:ln>
                <a:noFill/>
              </a:ln>
              <a:effectLst/>
            </c:spPr>
          </c:dPt>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tx>
                <c:rich>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r>
                      <a:t>全市场解禁规模，2021年1</a:t>
                    </a:r>
                    <a:r>
                      <a:rPr lang="en-US" altLang="zh-CN"/>
                      <a:t>2</a:t>
                    </a:r>
                    <a:r>
                      <a:t>月，3359.26</a:t>
                    </a:r>
                  </a:p>
                </c:rich>
              </c:tx>
              <c:dLblPos val="outEnd"/>
              <c:showLegendKey val="1"/>
              <c:showVal val="1"/>
              <c:showCatName val="1"/>
              <c:showSerName val="1"/>
              <c:showPercent val="1"/>
              <c:showBubbleSize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Sheet1!$A$2:$A$13</c:f>
              <c:numCache>
                <c:formatCode>yyyy"年"m"月";@</c:formatCode>
                <c:ptCount val="12"/>
                <c:pt idx="0" c:formatCode="yyyy&quot;年&quot;m&quot;月&quot;;@">
                  <c:v>42736</c:v>
                </c:pt>
                <c:pt idx="1" c:formatCode="yyyy&quot;年&quot;m&quot;月&quot;;@">
                  <c:v>42767</c:v>
                </c:pt>
                <c:pt idx="2" c:formatCode="yyyy&quot;年&quot;m&quot;月&quot;;@">
                  <c:v>42795</c:v>
                </c:pt>
                <c:pt idx="3" c:formatCode="yyyy&quot;年&quot;m&quot;月&quot;;@">
                  <c:v>42826</c:v>
                </c:pt>
                <c:pt idx="4" c:formatCode="yyyy&quot;年&quot;m&quot;月&quot;;@">
                  <c:v>42856</c:v>
                </c:pt>
                <c:pt idx="5" c:formatCode="yyyy&quot;年&quot;m&quot;月&quot;;@">
                  <c:v>42887</c:v>
                </c:pt>
                <c:pt idx="6" c:formatCode="yyyy&quot;年&quot;m&quot;月&quot;;@">
                  <c:v>42917</c:v>
                </c:pt>
                <c:pt idx="7" c:formatCode="yyyy&quot;年&quot;m&quot;月&quot;;@">
                  <c:v>42948</c:v>
                </c:pt>
                <c:pt idx="8" c:formatCode="yyyy&quot;年&quot;m&quot;月&quot;;@">
                  <c:v>42979</c:v>
                </c:pt>
                <c:pt idx="9" c:formatCode="yyyy&quot;年&quot;m&quot;月&quot;;@">
                  <c:v>43009</c:v>
                </c:pt>
                <c:pt idx="10" c:formatCode="yyyy&quot;年&quot;m&quot;月&quot;;@">
                  <c:v>43040</c:v>
                </c:pt>
                <c:pt idx="11" c:formatCode="yyyy&quot;年&quot;m&quot;月&quot;;@">
                  <c:v>43070</c:v>
                </c:pt>
              </c:numCache>
            </c:numRef>
          </c:cat>
          <c:val>
            <c:numRef>
              <c:f>Sheet1!$B$2:$B$13</c:f>
              <c:numCache>
                <c:formatCode>General</c:formatCode>
                <c:ptCount val="12"/>
                <c:pt idx="0">
                  <c:v>2567.7</c:v>
                </c:pt>
                <c:pt idx="1">
                  <c:v>3040.63</c:v>
                </c:pt>
                <c:pt idx="2">
                  <c:v>2040.47</c:v>
                </c:pt>
                <c:pt idx="3">
                  <c:v>1668.42</c:v>
                </c:pt>
                <c:pt idx="4">
                  <c:v>1895.51</c:v>
                </c:pt>
                <c:pt idx="5">
                  <c:v>1235.4</c:v>
                </c:pt>
                <c:pt idx="6">
                  <c:v>2441.69</c:v>
                </c:pt>
                <c:pt idx="7">
                  <c:v>2232.89</c:v>
                </c:pt>
                <c:pt idx="8">
                  <c:v>3531.83</c:v>
                </c:pt>
                <c:pt idx="9">
                  <c:v>2605.67</c:v>
                </c:pt>
                <c:pt idx="10">
                  <c:v>2484.06</c:v>
                </c:pt>
                <c:pt idx="11">
                  <c:v>3359.26</c:v>
                </c:pt>
              </c:numCache>
            </c:numRef>
          </c:val>
        </c:ser>
        <c:dLbls>
          <c:showLegendKey val="1"/>
          <c:showVal val="1"/>
          <c:showCatName val="1"/>
          <c:showSerName val="1"/>
          <c:showPercent val="1"/>
          <c:showBubbleSize val="1"/>
        </c:dLbls>
        <c:gapWidth val="150"/>
        <c:axId val="93116672"/>
        <c:axId val="93212672"/>
      </c:barChart>
      <c:dateAx>
        <c:axId val="93116672"/>
        <c:scaling>
          <c:orientation val="minMax"/>
        </c:scaling>
        <c:delete val="0"/>
        <c:axPos val="b"/>
        <c:numFmt formatCode="yyyy&quot;年&quot;m&quot;月&quot;;@"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93212672"/>
        <c:crosses val="autoZero"/>
        <c:auto val="1"/>
        <c:lblOffset val="100"/>
        <c:baseTimeUnit val="months"/>
      </c:dateAx>
      <c:valAx>
        <c:axId val="9321267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931166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2643"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112644" name="Rectangle 4"/>
          <p:cNvSpPr>
            <a:spLocks noGrp="1" noChangeArrowheads="1"/>
          </p:cNvSpPr>
          <p:nvPr>
            <p:ph type="ftr" sz="quarter" idx="2"/>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2645" name="Rectangle 5"/>
          <p:cNvSpPr>
            <a:spLocks noGrp="1" noChangeArrowheads="1"/>
          </p:cNvSpPr>
          <p:nvPr>
            <p:ph type="sldNum" sz="quarter" idx="3"/>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215BADB-7DCD-49BC-AB0D-9367CFBA6A16}"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118787" name="Rectangle 3"/>
          <p:cNvSpPr>
            <a:spLocks noGrp="1" noChangeArrowheads="1"/>
          </p:cNvSpPr>
          <p:nvPr>
            <p:ph type="dt"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ea typeface="宋体" panose="02010600030101010101" pitchFamily="2" charset="-122"/>
              </a:defRPr>
            </a:lvl1pPr>
          </a:lstStyle>
          <a:p>
            <a:pPr>
              <a:defRPr/>
            </a:pPr>
            <a:endParaRPr lang="en-US" altLang="zh-CN"/>
          </a:p>
        </p:txBody>
      </p:sp>
      <p:sp>
        <p:nvSpPr>
          <p:cNvPr id="38916" name="Rectangle 4"/>
          <p:cNvSpPr>
            <a:spLocks noGrp="1" noRot="1" noChangeAspect="1" noChangeArrowheads="1" noTextEdit="1"/>
          </p:cNvSpPr>
          <p:nvPr>
            <p:ph type="sldImg" idx="2"/>
          </p:nvPr>
        </p:nvSpPr>
        <p:spPr bwMode="auto">
          <a:xfrm>
            <a:off x="917575" y="744538"/>
            <a:ext cx="4965700" cy="3724275"/>
          </a:xfrm>
          <a:prstGeom prst="rect">
            <a:avLst/>
          </a:prstGeom>
          <a:noFill/>
          <a:ln w="9525">
            <a:solidFill>
              <a:srgbClr val="000000"/>
            </a:solidFill>
            <a:miter lim="800000"/>
          </a:ln>
        </p:spPr>
      </p:sp>
      <p:sp>
        <p:nvSpPr>
          <p:cNvPr id="118789" name="Rectangle 5"/>
          <p:cNvSpPr>
            <a:spLocks noGrp="1" noChangeArrowheads="1"/>
          </p:cNvSpPr>
          <p:nvPr>
            <p:ph type="body" sz="quarter" idx="3"/>
          </p:nvPr>
        </p:nvSpPr>
        <p:spPr bwMode="auto">
          <a:xfrm>
            <a:off x="679450" y="4716463"/>
            <a:ext cx="5438775" cy="4468812"/>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18790" name="Rectangle 6"/>
          <p:cNvSpPr>
            <a:spLocks noGrp="1" noChangeArrowheads="1"/>
          </p:cNvSpPr>
          <p:nvPr>
            <p:ph type="ftr" sz="quarter" idx="4"/>
          </p:nvPr>
        </p:nvSpPr>
        <p:spPr bwMode="auto">
          <a:xfrm>
            <a:off x="0" y="9431338"/>
            <a:ext cx="2946400" cy="496887"/>
          </a:xfrm>
          <a:prstGeom prst="rect">
            <a:avLst/>
          </a:prstGeom>
          <a:noFill/>
          <a:ln w="9525">
            <a:noFill/>
            <a:miter lim="800000"/>
          </a:ln>
          <a:effectLst/>
        </p:spPr>
        <p:txBody>
          <a:bodyPr vert="horz" wrap="square" lIns="91440" tIns="45720" rIns="91440" bIns="45720" numCol="1" anchor="b" anchorCtr="0" compatLnSpc="1"/>
          <a:lstStyle>
            <a:lvl1pPr algn="l">
              <a:defRPr sz="1200">
                <a:latin typeface="Arial" panose="020B0604020202020204" pitchFamily="34" charset="0"/>
                <a:ea typeface="宋体" panose="02010600030101010101" pitchFamily="2" charset="-122"/>
              </a:defRPr>
            </a:lvl1pPr>
          </a:lstStyle>
          <a:p>
            <a:pPr>
              <a:defRPr/>
            </a:pPr>
            <a:endParaRPr lang="en-US" altLang="zh-CN"/>
          </a:p>
        </p:txBody>
      </p:sp>
      <p:sp>
        <p:nvSpPr>
          <p:cNvPr id="118791" name="Rectangle 7"/>
          <p:cNvSpPr>
            <a:spLocks noGrp="1" noChangeArrowheads="1"/>
          </p:cNvSpPr>
          <p:nvPr>
            <p:ph type="sldNum" sz="quarter" idx="5"/>
          </p:nvPr>
        </p:nvSpPr>
        <p:spPr bwMode="auto">
          <a:xfrm>
            <a:off x="3849688" y="9431338"/>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ea typeface="宋体" panose="02010600030101010101" pitchFamily="2" charset="-122"/>
              </a:defRPr>
            </a:lvl1pPr>
          </a:lstStyle>
          <a:p>
            <a:pPr>
              <a:defRPr/>
            </a:pPr>
            <a:fld id="{CBB07F69-7155-447B-AE34-68A3E3683DC8}"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357406-4E3C-4C33-9D93-C975F75BA8E2}" type="slidenum">
              <a:rPr lang="zh-CN" altLang="en-US" smtClean="0">
                <a:latin typeface="Arial" panose="020B0604020202020204" pitchFamily="34" charset="0"/>
              </a:rPr>
            </a:fld>
            <a:endParaRPr lang="en-US" altLang="zh-CN">
              <a:latin typeface="Arial" panose="020B0604020202020204" pitchFamily="34" charset="0"/>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fld id="{E77B8B10-1324-4A89-B636-E7B912D32726}"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fld id="{D30BF4F9-9AEE-448D-B3EC-3F52BE76B53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fld id="{FA7FD96F-1CBF-4627-98CC-F89080831901}"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2228" name="灯片编号占位符 3"/>
          <p:cNvSpPr>
            <a:spLocks noGrp="1"/>
          </p:cNvSpPr>
          <p:nvPr>
            <p:ph type="sldNum" sz="quarter" idx="5"/>
          </p:nvPr>
        </p:nvSpPr>
        <p:spPr>
          <a:noFill/>
        </p:spPr>
        <p:txBody>
          <a:bodyPr/>
          <a:lstStyle/>
          <a:p>
            <a:fld id="{5DE2822E-C16A-46B9-9217-5699FA27943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53252" name="灯片编号占位符 3"/>
          <p:cNvSpPr>
            <a:spLocks noGrp="1"/>
          </p:cNvSpPr>
          <p:nvPr>
            <p:ph type="sldNum" sz="quarter" idx="5"/>
          </p:nvPr>
        </p:nvSpPr>
        <p:spPr>
          <a:noFill/>
        </p:spPr>
        <p:txBody>
          <a:bodyPr/>
          <a:lstStyle/>
          <a:p>
            <a:fld id="{FB24A8D8-6A62-4928-A7F1-BD1541A69352}"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4276" name="灯片编号占位符 3"/>
          <p:cNvSpPr>
            <a:spLocks noGrp="1"/>
          </p:cNvSpPr>
          <p:nvPr>
            <p:ph type="sldNum" sz="quarter" idx="5"/>
          </p:nvPr>
        </p:nvSpPr>
        <p:spPr>
          <a:noFill/>
        </p:spPr>
        <p:txBody>
          <a:bodyPr/>
          <a:lstStyle/>
          <a:p>
            <a:fld id="{1728A664-25E9-481E-A125-881D4B0EE505}"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5300" name="灯片编号占位符 3"/>
          <p:cNvSpPr>
            <a:spLocks noGrp="1"/>
          </p:cNvSpPr>
          <p:nvPr>
            <p:ph type="sldNum" sz="quarter" idx="5"/>
          </p:nvPr>
        </p:nvSpPr>
        <p:spPr>
          <a:noFill/>
        </p:spPr>
        <p:txBody>
          <a:bodyPr/>
          <a:lstStyle/>
          <a:p>
            <a:fld id="{1F2E9EE6-3BE6-4A8C-80A8-52CBE14B2DC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a:noFill/>
        </p:spPr>
        <p:txBody>
          <a:bodyPr/>
          <a:lstStyle/>
          <a:p>
            <a:endParaRPr lang="zh-CN" altLang="en-US" smtClean="0">
              <a:latin typeface="Arial" panose="020B0604020202020204" pitchFamily="34" charset="0"/>
            </a:endParaRPr>
          </a:p>
        </p:txBody>
      </p:sp>
      <p:sp>
        <p:nvSpPr>
          <p:cNvPr id="56324" name="灯片编号占位符 3"/>
          <p:cNvSpPr>
            <a:spLocks noGrp="1"/>
          </p:cNvSpPr>
          <p:nvPr>
            <p:ph type="sldNum" sz="quarter" idx="5"/>
          </p:nvPr>
        </p:nvSpPr>
        <p:spPr>
          <a:noFill/>
        </p:spPr>
        <p:txBody>
          <a:bodyPr/>
          <a:lstStyle/>
          <a:p>
            <a:fld id="{B638A1AE-36C6-4A32-9E49-CFA13F268D3B}" type="slidenum">
              <a:rPr lang="zh-CN" altLang="en-US" smtClean="0">
                <a:solidFill>
                  <a:srgbClr val="000000"/>
                </a:solidFill>
                <a:latin typeface="Arial" panose="020B0604020202020204" pitchFamily="34" charset="0"/>
              </a:rPr>
            </a:fld>
            <a:endParaRPr lang="en-US" altLang="zh-CN" smtClean="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algn="r"/>
            <a:fld id="{102CD48E-DF1A-40EA-893E-43C78C7B8506}"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54EC2046-CBD9-49BA-BD82-23E1D28F573E}"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algn="r" defTabSz="915670"/>
            <a:fld id="{B66FD792-C4C0-47E5-9BDE-FF08C9B884DB}" type="slidenum">
              <a:rPr lang="zh-CN" altLang="en-US" sz="1200">
                <a:solidFill>
                  <a:srgbClr val="000000"/>
                </a:solidFill>
              </a:rPr>
            </a:fld>
            <a:endParaRPr lang="en-US" altLang="zh-CN"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62468" name="灯片编号占位符 3"/>
          <p:cNvSpPr>
            <a:spLocks noGrp="1"/>
          </p:cNvSpPr>
          <p:nvPr>
            <p:ph type="sldNum" sz="quarter" idx="5"/>
          </p:nvPr>
        </p:nvSpPr>
        <p:spPr>
          <a:noFill/>
        </p:spPr>
        <p:txBody>
          <a:bodyPr/>
          <a:lstStyle/>
          <a:p>
            <a:fld id="{3BEEE980-A0B8-4EF9-B18B-052D2CC2DFAA}"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fld id="{6993E6D2-58B9-44CA-9DA2-F9D516F0FA5C}"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fld id="{ADFAB647-5434-4ABC-A07D-364031E59BF1}"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fld id="{A05D1252-F4D2-4957-B2AF-B15F6A231658}"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fld id="{4144F239-2C94-4817-927E-CC75FBAA7CF6}"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fld id="{BADFC64E-0477-46FF-A69A-C14BF260A05B}"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p:sp>
      <p:sp>
        <p:nvSpPr>
          <p:cNvPr id="47107" name="备注占位符 2"/>
          <p:cNvSpPr>
            <a:spLocks noGrp="1"/>
          </p:cNvSpPr>
          <p:nvPr>
            <p:ph type="body" idx="1"/>
          </p:nvPr>
        </p:nvSpPr>
        <p:spPr>
          <a:noFill/>
        </p:spPr>
        <p:txBody>
          <a:bodyPr/>
          <a:lstStyle/>
          <a:p>
            <a:endParaRPr lang="zh-CN" altLang="en-US">
              <a:latin typeface="Arial" panose="020B0604020202020204" pitchFamily="34" charset="0"/>
            </a:endParaRPr>
          </a:p>
        </p:txBody>
      </p:sp>
      <p:sp>
        <p:nvSpPr>
          <p:cNvPr id="47108" name="灯片编号占位符 3"/>
          <p:cNvSpPr>
            <a:spLocks noGrp="1"/>
          </p:cNvSpPr>
          <p:nvPr>
            <p:ph type="sldNum" sz="quarter" idx="5"/>
          </p:nvPr>
        </p:nvSpPr>
        <p:spPr>
          <a:noFill/>
        </p:spPr>
        <p:txBody>
          <a:bodyPr/>
          <a:lstStyle/>
          <a:p>
            <a:fld id="{0A0339C1-AC36-4330-904B-640DC3C8FEE5}" type="slidenum">
              <a:rPr lang="zh-CN" altLang="en-US" smtClean="0">
                <a:latin typeface="Arial" panose="020B0604020202020204" pitchFamily="34" charset="0"/>
              </a:rPr>
            </a:fld>
            <a:endParaRPr lang="en-US" altLang="zh-CN">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fld id="{CE52DA10-8DE6-4A6A-9726-E43521613602}" type="slidenum">
              <a:rPr lang="zh-CN" altLang="en-US" smtClean="0">
                <a:solidFill>
                  <a:srgbClr val="000000"/>
                </a:solidFill>
                <a:latin typeface="Arial" panose="020B0604020202020204" pitchFamily="34" charset="0"/>
              </a:rPr>
            </a:fld>
            <a:endParaRPr lang="en-US" altLang="zh-CN">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image" Target="../media/image1.jpeg"/><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9144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9144000" cy="1333500"/>
          </a:xfrm>
          <a:prstGeom prst="rect">
            <a:avLst/>
          </a:prstGeom>
          <a:noFill/>
          <a:ln w="9525">
            <a:noFill/>
            <a:miter lim="800000"/>
            <a:headEnd/>
            <a:tailEnd/>
          </a:ln>
        </p:spPr>
      </p:pic>
      <p:sp>
        <p:nvSpPr>
          <p:cNvPr id="5"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chemeClr val="bg1"/>
                </a:solidFill>
                <a:latin typeface="Verdana" panose="020B0604030504040204" pitchFamily="34" charset="0"/>
              </a:rPr>
              <a:t>www.rongke.com</a:t>
            </a:r>
            <a:endParaRPr lang="en-US" altLang="zh-CN" sz="1200" b="1">
              <a:solidFill>
                <a:schemeClr val="bg1"/>
              </a:solidFill>
              <a:latin typeface="Verdana" panose="020B0604030504040204" pitchFamily="34" charset="0"/>
            </a:endParaRPr>
          </a:p>
        </p:txBody>
      </p:sp>
      <p:pic>
        <p:nvPicPr>
          <p:cNvPr id="6" name="Picture 2" descr="rkk"/>
          <p:cNvPicPr>
            <a:picLocks noChangeAspect="1" noChangeArrowheads="1"/>
          </p:cNvPicPr>
          <p:nvPr/>
        </p:nvPicPr>
        <p:blipFill>
          <a:blip r:embed="rId4"/>
          <a:srcRect/>
          <a:stretch>
            <a:fillRect/>
          </a:stretch>
        </p:blipFill>
        <p:spPr bwMode="auto">
          <a:xfrm>
            <a:off x="2124075" y="4181475"/>
            <a:ext cx="723900" cy="720725"/>
          </a:xfrm>
          <a:prstGeom prst="rect">
            <a:avLst/>
          </a:prstGeom>
          <a:noFill/>
          <a:ln w="9525">
            <a:noFill/>
            <a:miter lim="800000"/>
            <a:headEnd/>
            <a:tailEnd/>
          </a:ln>
        </p:spPr>
      </p:pic>
      <p:sp>
        <p:nvSpPr>
          <p:cNvPr id="7" name="Text Box 3"/>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8" name="Text Box 4"/>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9144000" cy="906462"/>
          </a:xfrm>
          <a:prstGeom prst="rect">
            <a:avLst/>
          </a:prstGeom>
          <a:noFill/>
          <a:ln w="9525">
            <a:noFill/>
            <a:miter lim="800000"/>
            <a:headEnd/>
            <a:tailEnd/>
          </a:ln>
        </p:spPr>
      </p:pic>
      <p:sp>
        <p:nvSpPr>
          <p:cNvPr id="2" name="标题 1"/>
          <p:cNvSpPr>
            <a:spLocks noGrp="1"/>
          </p:cNvSpPr>
          <p:nvPr>
            <p:ph type="title"/>
          </p:nvPr>
        </p:nvSpPr>
        <p:spPr>
          <a:xfrm>
            <a:off x="457200" y="274638"/>
            <a:ext cx="8229600" cy="1143000"/>
          </a:xfrm>
          <a:prstGeom prst="rect">
            <a:avLst/>
          </a:prstGeom>
        </p:spPr>
        <p:txBody>
          <a:bodyPr/>
          <a:lstStyle/>
          <a:p>
            <a:r>
              <a:rPr lang="zh-CN" altLang="en-US" dirty="0"/>
              <a:t>单击此处编辑母版标题样式</a:t>
            </a:r>
            <a:endParaRPr lang="zh-CN"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pic>
        <p:nvPicPr>
          <p:cNvPr id="3" name="Picture 33" descr="rkk"/>
          <p:cNvPicPr>
            <a:picLocks noChangeAspect="1" noChangeArrowheads="1"/>
          </p:cNvPicPr>
          <p:nvPr/>
        </p:nvPicPr>
        <p:blipFill>
          <a:blip r:embed="rId2"/>
          <a:srcRect/>
          <a:stretch>
            <a:fillRect/>
          </a:stretch>
        </p:blipFill>
        <p:spPr bwMode="auto">
          <a:xfrm>
            <a:off x="2124075" y="4181475"/>
            <a:ext cx="723900" cy="720725"/>
          </a:xfrm>
          <a:prstGeom prst="rect">
            <a:avLst/>
          </a:prstGeom>
          <a:noFill/>
          <a:ln w="9525">
            <a:noFill/>
            <a:miter lim="800000"/>
            <a:headEnd/>
            <a:tailEnd/>
          </a:ln>
        </p:spPr>
      </p:pic>
      <p:pic>
        <p:nvPicPr>
          <p:cNvPr id="4" name="Picture 35" descr="top"/>
          <p:cNvPicPr>
            <a:picLocks noChangeArrowheads="1"/>
          </p:cNvPicPr>
          <p:nvPr/>
        </p:nvPicPr>
        <p:blipFill>
          <a:blip r:embed="rId3"/>
          <a:srcRect/>
          <a:stretch>
            <a:fillRect/>
          </a:stretch>
        </p:blipFill>
        <p:spPr bwMode="auto">
          <a:xfrm>
            <a:off x="0" y="0"/>
            <a:ext cx="9144000" cy="1130300"/>
          </a:xfrm>
          <a:prstGeom prst="rect">
            <a:avLst/>
          </a:prstGeom>
          <a:noFill/>
          <a:ln w="9525">
            <a:noFill/>
            <a:miter lim="800000"/>
            <a:headEnd/>
            <a:tailEnd/>
          </a:ln>
        </p:spPr>
      </p:pic>
      <p:pic>
        <p:nvPicPr>
          <p:cNvPr id="5" name="Picture 36" descr="bottom"/>
          <p:cNvPicPr>
            <a:picLocks noChangeAspect="1" noChangeArrowheads="1"/>
          </p:cNvPicPr>
          <p:nvPr/>
        </p:nvPicPr>
        <p:blipFill>
          <a:blip r:embed="rId4"/>
          <a:srcRect/>
          <a:stretch>
            <a:fillRect/>
          </a:stretch>
        </p:blipFill>
        <p:spPr bwMode="auto">
          <a:xfrm>
            <a:off x="0" y="5524500"/>
            <a:ext cx="9144000" cy="1333500"/>
          </a:xfrm>
          <a:prstGeom prst="rect">
            <a:avLst/>
          </a:prstGeom>
          <a:noFill/>
          <a:ln w="9525">
            <a:noFill/>
            <a:miter lim="800000"/>
            <a:headEnd/>
            <a:tailEnd/>
          </a:ln>
        </p:spPr>
      </p:pic>
      <p:sp>
        <p:nvSpPr>
          <p:cNvPr id="6" name="Text Box 37"/>
          <p:cNvSpPr txBox="1">
            <a:spLocks noChangeArrowheads="1"/>
          </p:cNvSpPr>
          <p:nvPr/>
        </p:nvSpPr>
        <p:spPr bwMode="auto">
          <a:xfrm>
            <a:off x="2890838" y="4637088"/>
            <a:ext cx="4319587" cy="3048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rgbClr val="99CCFF"/>
              </a:buClr>
              <a:buFont typeface="Wingdings" panose="05000000000000000000" pitchFamily="2" charset="2"/>
              <a:buNone/>
              <a:defRPr/>
            </a:pPr>
            <a:r>
              <a:rPr lang="en-US" altLang="zh-CN" sz="1400" b="1">
                <a:solidFill>
                  <a:srgbClr val="777777"/>
                </a:solidFill>
                <a:ea typeface="宋体" panose="02010600030101010101" pitchFamily="2" charset="-122"/>
              </a:rPr>
              <a:t>RONGKE INVESTMENT MANAGEMENT CO., LTD</a:t>
            </a:r>
            <a:endParaRPr lang="en-US" altLang="zh-CN" sz="1400" b="1">
              <a:solidFill>
                <a:srgbClr val="777777"/>
              </a:solidFill>
              <a:ea typeface="宋体" panose="02010600030101010101" pitchFamily="2" charset="-122"/>
            </a:endParaRPr>
          </a:p>
        </p:txBody>
      </p:sp>
      <p:sp>
        <p:nvSpPr>
          <p:cNvPr id="7" name="Text Box 38"/>
          <p:cNvSpPr txBox="1">
            <a:spLocks noChangeArrowheads="1"/>
          </p:cNvSpPr>
          <p:nvPr/>
        </p:nvSpPr>
        <p:spPr bwMode="auto">
          <a:xfrm>
            <a:off x="2873375" y="4098925"/>
            <a:ext cx="4321175" cy="4889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endParaRPr lang="zh-CN" altLang="en-US" sz="2600" b="1">
              <a:solidFill>
                <a:srgbClr val="777777"/>
              </a:solidFill>
              <a:ea typeface="黑体" panose="02010609060101010101" pitchFamily="49" charset="-122"/>
            </a:endParaRPr>
          </a:p>
        </p:txBody>
      </p:sp>
      <p:sp>
        <p:nvSpPr>
          <p:cNvPr id="8" name="Rectangle 41"/>
          <p:cNvSpPr>
            <a:spLocks noChangeArrowheads="1"/>
          </p:cNvSpPr>
          <p:nvPr/>
        </p:nvSpPr>
        <p:spPr bwMode="auto">
          <a:xfrm>
            <a:off x="60325" y="6577013"/>
            <a:ext cx="2208213" cy="236537"/>
          </a:xfrm>
          <a:prstGeom prst="rect">
            <a:avLst/>
          </a:prstGeom>
          <a:noFill/>
          <a:ln w="9525">
            <a:noFill/>
            <a:miter lim="800000"/>
          </a:ln>
        </p:spPr>
        <p:txBody>
          <a:bodyPr/>
          <a:lstStyle/>
          <a:p>
            <a:pPr>
              <a:defRPr/>
            </a:pPr>
            <a:r>
              <a:rPr lang="en-US" altLang="zh-CN" sz="1200" b="1">
                <a:solidFill>
                  <a:srgbClr val="FFFFFF"/>
                </a:solidFill>
                <a:latin typeface="Verdana" panose="020B0604030504040204" pitchFamily="34" charset="0"/>
              </a:rPr>
              <a:t>www.rongke.com</a:t>
            </a:r>
            <a:endParaRPr lang="en-US" altLang="zh-CN" sz="1200" b="1">
              <a:solidFill>
                <a:srgbClr val="FFFFFF"/>
              </a:solidFill>
              <a:latin typeface="Verdana" panose="020B0604030504040204" pitchFamily="34" charset="0"/>
            </a:endParaRPr>
          </a:p>
        </p:txBody>
      </p:sp>
      <p:sp>
        <p:nvSpPr>
          <p:cNvPr id="3074" name="Rectangle 2"/>
          <p:cNvSpPr>
            <a:spLocks noGrp="1" noChangeArrowheads="1"/>
          </p:cNvSpPr>
          <p:nvPr>
            <p:ph type="ctrTitle" hasCustomPrompt="1"/>
          </p:nvPr>
        </p:nvSpPr>
        <p:spPr bwMode="gray">
          <a:xfrm>
            <a:off x="1331913" y="1773238"/>
            <a:ext cx="66294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endParaRPr lang="en-US" altLang="zh-CN"/>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SmartArt 占位符 2"/>
          <p:cNvSpPr>
            <a:spLocks noGrp="1"/>
          </p:cNvSpPr>
          <p:nvPr>
            <p:ph type="pic" idx="1"/>
          </p:nvPr>
        </p:nvSpPr>
        <p:spPr>
          <a:xfrm>
            <a:off x="457200" y="1600200"/>
            <a:ext cx="8229600" cy="4525963"/>
          </a:xfrm>
          <a:prstGeom prst="rect">
            <a:avLst/>
          </a:prstGeom>
        </p:spPr>
        <p:txBody>
          <a:bodyPr/>
          <a:lstStyle/>
          <a:p>
            <a:pPr lvl="0"/>
            <a:endParaRPr lang="zh-CN" altLang="en-US" noProof="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Tree>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image" Target="../media/image5.jpeg"/><Relationship Id="rId12" Type="http://schemas.openxmlformats.org/officeDocument/2006/relationships/image" Target="../media/image3.jpeg"/><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6" Type="http://schemas.openxmlformats.org/officeDocument/2006/relationships/theme" Target="../theme/theme3.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6.xml"/><Relationship Id="rId8" Type="http://schemas.openxmlformats.org/officeDocument/2006/relationships/slideLayout" Target="../slideLayouts/slideLayout45.xml"/><Relationship Id="rId7" Type="http://schemas.openxmlformats.org/officeDocument/2006/relationships/slideLayout" Target="../slideLayouts/slideLayout44.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3" Type="http://schemas.openxmlformats.org/officeDocument/2006/relationships/slideLayout" Target="../slideLayouts/slideLayout40.xml"/><Relationship Id="rId2" Type="http://schemas.openxmlformats.org/officeDocument/2006/relationships/slideLayout" Target="../slideLayouts/slideLayout39.xml"/><Relationship Id="rId16" Type="http://schemas.openxmlformats.org/officeDocument/2006/relationships/theme" Target="../theme/theme4.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50.xml"/><Relationship Id="rId12" Type="http://schemas.openxmlformats.org/officeDocument/2006/relationships/slideLayout" Target="../slideLayouts/slideLayout49.xml"/><Relationship Id="rId11" Type="http://schemas.openxmlformats.org/officeDocument/2006/relationships/slideLayout" Target="../slideLayouts/slideLayout48.xml"/><Relationship Id="rId10" Type="http://schemas.openxmlformats.org/officeDocument/2006/relationships/slideLayout" Target="../slideLayouts/slideLayout47.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9.xml"/><Relationship Id="rId8" Type="http://schemas.openxmlformats.org/officeDocument/2006/relationships/slideLayout" Target="../slideLayouts/slideLayout58.xml"/><Relationship Id="rId7" Type="http://schemas.openxmlformats.org/officeDocument/2006/relationships/slideLayout" Target="../slideLayouts/slideLayout57.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 Id="rId3" Type="http://schemas.openxmlformats.org/officeDocument/2006/relationships/slideLayout" Target="../slideLayouts/slideLayout53.xml"/><Relationship Id="rId2" Type="http://schemas.openxmlformats.org/officeDocument/2006/relationships/slideLayout" Target="../slideLayouts/slideLayout52.xml"/><Relationship Id="rId16" Type="http://schemas.openxmlformats.org/officeDocument/2006/relationships/theme" Target="../theme/theme5.xml"/><Relationship Id="rId15" Type="http://schemas.openxmlformats.org/officeDocument/2006/relationships/image" Target="../media/image7.jpeg"/><Relationship Id="rId14" Type="http://schemas.openxmlformats.org/officeDocument/2006/relationships/image" Target="../media/image1.jpeg"/><Relationship Id="rId13" Type="http://schemas.openxmlformats.org/officeDocument/2006/relationships/slideLayout" Target="../slideLayouts/slideLayout63.xml"/><Relationship Id="rId12" Type="http://schemas.openxmlformats.org/officeDocument/2006/relationships/slideLayout" Target="../slideLayouts/slideLayout62.xml"/><Relationship Id="rId11" Type="http://schemas.openxmlformats.org/officeDocument/2006/relationships/slideLayout" Target="../slideLayouts/slideLayout61.xml"/><Relationship Id="rId10" Type="http://schemas.openxmlformats.org/officeDocument/2006/relationships/slideLayout" Target="../slideLayouts/slideLayout60.xml"/><Relationship Id="rId1"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72.xml"/><Relationship Id="rId8" Type="http://schemas.openxmlformats.org/officeDocument/2006/relationships/slideLayout" Target="../slideLayouts/slideLayout71.xml"/><Relationship Id="rId7" Type="http://schemas.openxmlformats.org/officeDocument/2006/relationships/slideLayout" Target="../slideLayouts/slideLayout70.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3" Type="http://schemas.openxmlformats.org/officeDocument/2006/relationships/slideLayout" Target="../slideLayouts/slideLayout66.xml"/><Relationship Id="rId2" Type="http://schemas.openxmlformats.org/officeDocument/2006/relationships/slideLayout" Target="../slideLayouts/slideLayout65.xml"/><Relationship Id="rId16" Type="http://schemas.openxmlformats.org/officeDocument/2006/relationships/theme" Target="../theme/theme6.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76.xml"/><Relationship Id="rId12" Type="http://schemas.openxmlformats.org/officeDocument/2006/relationships/slideLayout" Target="../slideLayouts/slideLayout75.xml"/><Relationship Id="rId11" Type="http://schemas.openxmlformats.org/officeDocument/2006/relationships/slideLayout" Target="../slideLayouts/slideLayout74.xml"/><Relationship Id="rId10" Type="http://schemas.openxmlformats.org/officeDocument/2006/relationships/slideLayout" Target="../slideLayouts/slideLayout73.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85.xml"/><Relationship Id="rId8" Type="http://schemas.openxmlformats.org/officeDocument/2006/relationships/slideLayout" Target="../slideLayouts/slideLayout84.xml"/><Relationship Id="rId7" Type="http://schemas.openxmlformats.org/officeDocument/2006/relationships/slideLayout" Target="../slideLayouts/slideLayout83.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6" Type="http://schemas.openxmlformats.org/officeDocument/2006/relationships/theme" Target="../theme/theme7.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89.xml"/><Relationship Id="rId12" Type="http://schemas.openxmlformats.org/officeDocument/2006/relationships/slideLayout" Target="../slideLayouts/slideLayout88.xml"/><Relationship Id="rId11" Type="http://schemas.openxmlformats.org/officeDocument/2006/relationships/slideLayout" Target="../slideLayouts/slideLayout87.xml"/><Relationship Id="rId10" Type="http://schemas.openxmlformats.org/officeDocument/2006/relationships/slideLayout" Target="../slideLayouts/slideLayout86.xml"/><Relationship Id="rId1"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8.xml"/><Relationship Id="rId8" Type="http://schemas.openxmlformats.org/officeDocument/2006/relationships/slideLayout" Target="../slideLayouts/slideLayout97.xml"/><Relationship Id="rId7" Type="http://schemas.openxmlformats.org/officeDocument/2006/relationships/slideLayout" Target="../slideLayouts/slideLayout96.xml"/><Relationship Id="rId6" Type="http://schemas.openxmlformats.org/officeDocument/2006/relationships/slideLayout" Target="../slideLayouts/slideLayout95.xml"/><Relationship Id="rId5" Type="http://schemas.openxmlformats.org/officeDocument/2006/relationships/slideLayout" Target="../slideLayouts/slideLayout94.xml"/><Relationship Id="rId4" Type="http://schemas.openxmlformats.org/officeDocument/2006/relationships/slideLayout" Target="../slideLayouts/slideLayout93.xml"/><Relationship Id="rId3" Type="http://schemas.openxmlformats.org/officeDocument/2006/relationships/slideLayout" Target="../slideLayouts/slideLayout92.xml"/><Relationship Id="rId2" Type="http://schemas.openxmlformats.org/officeDocument/2006/relationships/slideLayout" Target="../slideLayouts/slideLayout91.xml"/><Relationship Id="rId16" Type="http://schemas.openxmlformats.org/officeDocument/2006/relationships/theme" Target="../theme/theme8.xml"/><Relationship Id="rId15" Type="http://schemas.openxmlformats.org/officeDocument/2006/relationships/image" Target="../media/image2.jpeg"/><Relationship Id="rId14" Type="http://schemas.openxmlformats.org/officeDocument/2006/relationships/image" Target="../media/image1.jpeg"/><Relationship Id="rId13" Type="http://schemas.openxmlformats.org/officeDocument/2006/relationships/slideLayout" Target="../slideLayouts/slideLayout102.xml"/><Relationship Id="rId12" Type="http://schemas.openxmlformats.org/officeDocument/2006/relationships/slideLayout" Target="../slideLayouts/slideLayout101.xml"/><Relationship Id="rId11" Type="http://schemas.openxmlformats.org/officeDocument/2006/relationships/slideLayout" Target="../slideLayouts/slideLayout100.xml"/><Relationship Id="rId10" Type="http://schemas.openxmlformats.org/officeDocument/2006/relationships/slideLayout" Target="../slideLayouts/slideLayout99.xml"/><Relationship Id="rId1"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102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102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fld>
            <a:endParaRPr lang="en-GB" altLang="zh-CN" sz="1000">
              <a:solidFill>
                <a:srgbClr val="FFFFFF"/>
              </a:solidFill>
            </a:endParaRPr>
          </a:p>
        </p:txBody>
      </p:sp>
      <p:pic>
        <p:nvPicPr>
          <p:cNvPr id="103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chemeClr val="bg1"/>
                </a:solidFill>
                <a:ea typeface="宋体" panose="02010600030101010101" pitchFamily="2" charset="-122"/>
              </a:rPr>
              <a:t>BEST CLIENTS</a:t>
            </a:r>
            <a:endParaRPr lang="en-US" altLang="zh-CN" sz="1000">
              <a:solidFill>
                <a:schemeClr val="bg1"/>
              </a:solidFill>
              <a:ea typeface="宋体" panose="02010600030101010101" pitchFamily="2" charset="-122"/>
            </a:endParaRPr>
          </a:p>
          <a:p>
            <a:pPr eaLnBrk="1" hangingPunct="1">
              <a:lnSpc>
                <a:spcPct val="50000"/>
              </a:lnSpc>
              <a:spcBef>
                <a:spcPct val="50000"/>
              </a:spcBef>
              <a:defRPr/>
            </a:pPr>
            <a:r>
              <a:rPr lang="en-US" altLang="zh-CN" sz="1000">
                <a:solidFill>
                  <a:schemeClr val="bg1"/>
                </a:solidFill>
                <a:ea typeface="宋体" panose="02010600030101010101" pitchFamily="2" charset="-122"/>
              </a:rPr>
              <a:t>BEST SERVICE</a:t>
            </a:r>
            <a:endParaRPr lang="en-US" altLang="zh-CN" sz="1000">
              <a:solidFill>
                <a:schemeClr val="bg1"/>
              </a:solidFill>
              <a:ea typeface="宋体" panose="02010600030101010101" pitchFamily="2" charset="-122"/>
            </a:endParaRPr>
          </a:p>
        </p:txBody>
      </p:sp>
      <p:sp>
        <p:nvSpPr>
          <p:cNvPr id="103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2"/>
          <a:srcRect/>
          <a:stretch>
            <a:fillRect/>
          </a:stretch>
        </p:blipFill>
        <p:spPr bwMode="auto">
          <a:xfrm>
            <a:off x="0" y="1588"/>
            <a:ext cx="9144000" cy="906462"/>
          </a:xfrm>
          <a:prstGeom prst="rect">
            <a:avLst/>
          </a:prstGeom>
          <a:noFill/>
          <a:ln w="9525">
            <a:noFill/>
            <a:miter lim="800000"/>
            <a:headEnd/>
            <a:tailEnd/>
          </a:ln>
        </p:spPr>
      </p:pic>
      <p:sp>
        <p:nvSpPr>
          <p:cNvPr id="2052" name="Rectangle 33"/>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chemeClr val="bg1"/>
                </a:solidFill>
                <a:latin typeface="Verdana" panose="020B0604030504040204" pitchFamily="34" charset="0"/>
              </a:rPr>
              <a:t>www.rongke.com</a:t>
            </a:r>
            <a:endParaRPr lang="en-US" altLang="zh-CN" sz="1200">
              <a:solidFill>
                <a:schemeClr val="bg1"/>
              </a:solidFill>
              <a:latin typeface="Verdana" panose="020B0604030504040204" pitchFamily="34" charset="0"/>
            </a:endParaRPr>
          </a:p>
        </p:txBody>
      </p:sp>
      <p:sp>
        <p:nvSpPr>
          <p:cNvPr id="2053" name="Rectangle 34"/>
          <p:cNvSpPr>
            <a:spLocks noChangeArrowheads="1"/>
          </p:cNvSpPr>
          <p:nvPr/>
        </p:nvSpPr>
        <p:spPr bwMode="auto">
          <a:xfrm>
            <a:off x="7507288" y="6462713"/>
            <a:ext cx="1025525"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endParaRPr lang="zh-CN" altLang="en-US" sz="1000">
              <a:solidFill>
                <a:schemeClr val="bg1"/>
              </a:solidFill>
              <a:latin typeface="Verdana" panose="020B0604030504040204" pitchFamily="34" charset="0"/>
              <a:ea typeface="黑体" panose="02010609060101010101" pitchFamily="49" charset="-122"/>
            </a:endParaRPr>
          </a:p>
          <a:p>
            <a:pPr algn="r">
              <a:defRPr/>
            </a:pPr>
            <a:r>
              <a:rPr lang="zh-CN" altLang="en-US" sz="1000">
                <a:solidFill>
                  <a:schemeClr val="bg1"/>
                </a:solidFill>
                <a:latin typeface="Verdana" panose="020B0604030504040204" pitchFamily="34" charset="0"/>
                <a:ea typeface="黑体" panose="02010609060101010101" pitchFamily="49" charset="-122"/>
              </a:rPr>
              <a:t>融客中国</a:t>
            </a:r>
            <a:endParaRPr lang="zh-CN" altLang="en-US" sz="1000">
              <a:solidFill>
                <a:schemeClr val="bg1"/>
              </a:solidFill>
              <a:latin typeface="Verdana" panose="020B0604030504040204" pitchFamily="34" charset="0"/>
              <a:ea typeface="黑体" panose="02010609060101010101" pitchFamily="49" charset="-122"/>
            </a:endParaRPr>
          </a:p>
        </p:txBody>
      </p:sp>
      <p:pic>
        <p:nvPicPr>
          <p:cNvPr id="2054" name="Picture 39" descr="招牌设计"/>
          <p:cNvPicPr>
            <a:picLocks noChangeAspect="1" noChangeArrowheads="1"/>
          </p:cNvPicPr>
          <p:nvPr/>
        </p:nvPicPr>
        <p:blipFill>
          <a:blip r:embed="rId13"/>
          <a:srcRect/>
          <a:stretch>
            <a:fillRect/>
          </a:stretch>
        </p:blipFill>
        <p:spPr bwMode="auto">
          <a:xfrm>
            <a:off x="7583488" y="6524625"/>
            <a:ext cx="301625" cy="298450"/>
          </a:xfrm>
          <a:prstGeom prst="rect">
            <a:avLst/>
          </a:prstGeom>
          <a:noFill/>
          <a:ln w="9525">
            <a:noFill/>
            <a:miter lim="800000"/>
            <a:headEnd/>
            <a:tailEnd/>
          </a:ln>
        </p:spPr>
      </p:pic>
      <p:sp>
        <p:nvSpPr>
          <p:cNvPr id="2055"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2056"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fld>
            <a:endParaRPr lang="en-GB" altLang="zh-CN" sz="1000">
              <a:solidFill>
                <a:srgbClr val="FFFFFF"/>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307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307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307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0CDF9D1D-20C4-4766-A44E-EC70D926B038}" type="slidenum">
              <a:rPr lang="zh-CN" altLang="en-GB" sz="1000">
                <a:solidFill>
                  <a:srgbClr val="FFFFFF"/>
                </a:solidFill>
              </a:rPr>
            </a:fld>
            <a:endParaRPr lang="en-GB" altLang="zh-CN" sz="1000">
              <a:solidFill>
                <a:srgbClr val="FFFFFF"/>
              </a:solidFill>
            </a:endParaRPr>
          </a:p>
        </p:txBody>
      </p:sp>
      <p:pic>
        <p:nvPicPr>
          <p:cNvPr id="307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308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4100"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4101"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fld>
            <a:endParaRPr lang="en-GB" altLang="zh-CN" sz="1000">
              <a:solidFill>
                <a:srgbClr val="FFFFFF"/>
              </a:solidFill>
            </a:endParaRPr>
          </a:p>
        </p:txBody>
      </p:sp>
      <p:pic>
        <p:nvPicPr>
          <p:cNvPr id="4102"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4104"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5124"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5125"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fld>
            <a:endParaRPr lang="en-GB" altLang="zh-CN" sz="1000">
              <a:solidFill>
                <a:srgbClr val="FFFFFF"/>
              </a:solidFill>
            </a:endParaRPr>
          </a:p>
        </p:txBody>
      </p:sp>
      <p:pic>
        <p:nvPicPr>
          <p:cNvPr id="5126"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370013" cy="32067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5128"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6148"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6149"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fld>
            <a:endParaRPr lang="en-GB" altLang="zh-CN" sz="1000">
              <a:solidFill>
                <a:srgbClr val="FFFFFF"/>
              </a:solidFill>
            </a:endParaRPr>
          </a:p>
        </p:txBody>
      </p:sp>
      <p:pic>
        <p:nvPicPr>
          <p:cNvPr id="6150"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6152"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7171"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7172"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7173"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9C5FD946-661B-437A-9DDE-DB12AF003D33}" type="slidenum">
              <a:rPr lang="zh-CN" altLang="en-GB" sz="1000">
                <a:solidFill>
                  <a:srgbClr val="FFFFFF"/>
                </a:solidFill>
              </a:rPr>
            </a:fld>
            <a:endParaRPr lang="en-GB" altLang="zh-CN" sz="1000">
              <a:solidFill>
                <a:srgbClr val="FFFFFF"/>
              </a:solidFill>
            </a:endParaRPr>
          </a:p>
        </p:txBody>
      </p:sp>
      <p:pic>
        <p:nvPicPr>
          <p:cNvPr id="7174"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7176"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SBottomband"/>
          <p:cNvSpPr>
            <a:spLocks noChangeArrowheads="1"/>
          </p:cNvSpPr>
          <p:nvPr/>
        </p:nvSpPr>
        <p:spPr bwMode="invGray">
          <a:xfrm>
            <a:off x="0" y="6477000"/>
            <a:ext cx="8558213"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8195" name="Picture 7" descr="bottom"/>
          <p:cNvPicPr>
            <a:picLocks noChangeArrowheads="1"/>
          </p:cNvPicPr>
          <p:nvPr/>
        </p:nvPicPr>
        <p:blipFill>
          <a:blip r:embed="rId14"/>
          <a:srcRect/>
          <a:stretch>
            <a:fillRect/>
          </a:stretch>
        </p:blipFill>
        <p:spPr bwMode="auto">
          <a:xfrm>
            <a:off x="0" y="1588"/>
            <a:ext cx="9144000" cy="906462"/>
          </a:xfrm>
          <a:prstGeom prst="rect">
            <a:avLst/>
          </a:prstGeom>
          <a:noFill/>
          <a:ln w="9525">
            <a:noFill/>
            <a:miter lim="800000"/>
            <a:headEnd/>
            <a:tailEnd/>
          </a:ln>
        </p:spPr>
      </p:pic>
      <p:sp>
        <p:nvSpPr>
          <p:cNvPr id="8196" name="SBottomSquare"/>
          <p:cNvSpPr>
            <a:spLocks noChangeArrowheads="1"/>
          </p:cNvSpPr>
          <p:nvPr/>
        </p:nvSpPr>
        <p:spPr bwMode="invGray">
          <a:xfrm>
            <a:off x="8604250" y="6477000"/>
            <a:ext cx="539750" cy="381000"/>
          </a:xfrm>
          <a:prstGeom prst="rect">
            <a:avLst/>
          </a:prstGeom>
          <a:solidFill>
            <a:srgbClr val="6598FF"/>
          </a:solidFill>
          <a:ln w="9525">
            <a:noFill/>
            <a:miter lim="800000"/>
          </a:ln>
        </p:spPr>
        <p:txBody>
          <a:bodyPr wrap="none" anchor="ctr"/>
          <a:lstStyle/>
          <a:p>
            <a:pPr algn="ctr" eaLnBrk="0" hangingPunct="0">
              <a:defRPr/>
            </a:pPr>
            <a:endParaRPr lang="en-GB" altLang="zh-CN" sz="1400">
              <a:solidFill>
                <a:srgbClr val="FFFFFF"/>
              </a:solidFill>
            </a:endParaRPr>
          </a:p>
        </p:txBody>
      </p:sp>
      <p:sp>
        <p:nvSpPr>
          <p:cNvPr id="8197" name="SBottomSquare"/>
          <p:cNvSpPr>
            <a:spLocks noChangeArrowheads="1"/>
          </p:cNvSpPr>
          <p:nvPr/>
        </p:nvSpPr>
        <p:spPr bwMode="invGray">
          <a:xfrm>
            <a:off x="8604250" y="6477000"/>
            <a:ext cx="539750" cy="381000"/>
          </a:xfrm>
          <a:prstGeom prst="rect">
            <a:avLst/>
          </a:prstGeom>
          <a:solidFill>
            <a:srgbClr val="000066"/>
          </a:solidFill>
          <a:ln w="9525">
            <a:noFill/>
            <a:miter lim="800000"/>
          </a:ln>
        </p:spPr>
        <p:txBody>
          <a:bodyPr wrap="none" anchor="ctr"/>
          <a:lstStyle/>
          <a:p>
            <a:pPr algn="ctr" eaLnBrk="0" hangingPunct="0">
              <a:defRPr/>
            </a:pPr>
            <a:fld id="{B57F66C6-05BD-4207-A1CC-58C06293C038}" type="slidenum">
              <a:rPr lang="zh-CN" altLang="en-GB" sz="1000">
                <a:solidFill>
                  <a:srgbClr val="FFFFFF"/>
                </a:solidFill>
              </a:rPr>
            </a:fld>
            <a:endParaRPr lang="en-GB" altLang="zh-CN" sz="1000">
              <a:solidFill>
                <a:srgbClr val="FFFFFF"/>
              </a:solidFill>
            </a:endParaRPr>
          </a:p>
        </p:txBody>
      </p:sp>
      <p:pic>
        <p:nvPicPr>
          <p:cNvPr id="8198" name="Picture 35" descr="招牌设计"/>
          <p:cNvPicPr>
            <a:picLocks noChangeAspect="1" noChangeArrowheads="1"/>
          </p:cNvPicPr>
          <p:nvPr/>
        </p:nvPicPr>
        <p:blipFill>
          <a:blip r:embed="rId15"/>
          <a:srcRect/>
          <a:stretch>
            <a:fillRect/>
          </a:stretch>
        </p:blipFill>
        <p:spPr bwMode="auto">
          <a:xfrm>
            <a:off x="7124700" y="6540500"/>
            <a:ext cx="277813" cy="274638"/>
          </a:xfrm>
          <a:prstGeom prst="rect">
            <a:avLst/>
          </a:prstGeom>
          <a:noFill/>
          <a:ln w="9525">
            <a:noFill/>
            <a:miter lim="800000"/>
            <a:headEnd/>
            <a:tailEnd/>
          </a:ln>
        </p:spPr>
      </p:pic>
      <p:sp>
        <p:nvSpPr>
          <p:cNvPr id="1031" name="Text Box 36"/>
          <p:cNvSpPr txBox="1">
            <a:spLocks noChangeArrowheads="1"/>
          </p:cNvSpPr>
          <p:nvPr/>
        </p:nvSpPr>
        <p:spPr bwMode="auto">
          <a:xfrm>
            <a:off x="7378700" y="6532563"/>
            <a:ext cx="1752600" cy="32067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a:solidFill>
                  <a:srgbClr val="FFFFFF"/>
                </a:solidFill>
                <a:ea typeface="宋体" panose="02010600030101010101" pitchFamily="2" charset="-122"/>
              </a:rPr>
              <a:t>BEST CLIENTS</a:t>
            </a:r>
            <a:endParaRPr lang="en-US" altLang="zh-CN" sz="1000">
              <a:solidFill>
                <a:srgbClr val="FFFFFF"/>
              </a:solidFill>
              <a:ea typeface="宋体" panose="02010600030101010101" pitchFamily="2" charset="-122"/>
            </a:endParaRPr>
          </a:p>
          <a:p>
            <a:pPr eaLnBrk="1" hangingPunct="1">
              <a:lnSpc>
                <a:spcPct val="50000"/>
              </a:lnSpc>
              <a:spcBef>
                <a:spcPct val="50000"/>
              </a:spcBef>
              <a:defRPr/>
            </a:pPr>
            <a:r>
              <a:rPr lang="en-US" altLang="zh-CN" sz="1000">
                <a:solidFill>
                  <a:srgbClr val="FFFFFF"/>
                </a:solidFill>
                <a:ea typeface="宋体" panose="02010600030101010101" pitchFamily="2" charset="-122"/>
              </a:rPr>
              <a:t>BEST SERVICE</a:t>
            </a:r>
            <a:endParaRPr lang="en-US" altLang="zh-CN" sz="1000">
              <a:solidFill>
                <a:srgbClr val="FFFFFF"/>
              </a:solidFill>
              <a:ea typeface="宋体" panose="02010600030101010101" pitchFamily="2" charset="-122"/>
            </a:endParaRPr>
          </a:p>
        </p:txBody>
      </p:sp>
      <p:sp>
        <p:nvSpPr>
          <p:cNvPr id="8200" name="Rectangle 38"/>
          <p:cNvSpPr>
            <a:spLocks noChangeArrowheads="1"/>
          </p:cNvSpPr>
          <p:nvPr/>
        </p:nvSpPr>
        <p:spPr bwMode="auto">
          <a:xfrm>
            <a:off x="-12700" y="6524625"/>
            <a:ext cx="2208213" cy="236538"/>
          </a:xfrm>
          <a:prstGeom prst="rect">
            <a:avLst/>
          </a:prstGeom>
          <a:noFill/>
          <a:ln w="9525">
            <a:noFill/>
            <a:miter lim="800000"/>
          </a:ln>
        </p:spPr>
        <p:txBody>
          <a:bodyPr/>
          <a:lstStyle/>
          <a:p>
            <a:pPr>
              <a:defRPr/>
            </a:pPr>
            <a:r>
              <a:rPr lang="en-US" altLang="zh-CN" sz="1200">
                <a:solidFill>
                  <a:srgbClr val="FFFFFF"/>
                </a:solidFill>
                <a:latin typeface="Verdana" panose="020B0604030504040204" pitchFamily="34" charset="0"/>
              </a:rPr>
              <a:t>www.rongke.com</a:t>
            </a:r>
            <a:endParaRPr lang="en-US" altLang="zh-CN" sz="1200">
              <a:solidFill>
                <a:srgbClr val="FFFFFF"/>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5.xml"/><Relationship Id="rId1"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3.xml"/><Relationship Id="rId1" Type="http://schemas.openxmlformats.org/officeDocument/2006/relationships/image" Target="../media/image17.wmf"/></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83.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hyperlink" Target="http://image.baidu.com/i?ct=503316480&amp;z=0&amp;tn=baiduimagedetail&amp;word=%D6%D0%D0%C5%D6%A4%C8%AF&amp;in=2474&amp;cl=2&amp;cm=1&amp;sc=0&amp;lm=-1&amp;pn=49&amp;rn=1&amp;di=1404247612&amp;ln=200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9.xml"/><Relationship Id="rId1"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6.xml"/><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10.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0.xml"/><Relationship Id="rId1" Type="http://schemas.openxmlformats.org/officeDocument/2006/relationships/image" Target="../media/image11.em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5.xml"/><Relationship Id="rId2" Type="http://schemas.openxmlformats.org/officeDocument/2006/relationships/themeOverride" Target="../theme/themeOverride1.xml"/><Relationship Id="rId1"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5.xml"/><Relationship Id="rId1"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755650" y="1870075"/>
            <a:ext cx="3024188" cy="622300"/>
          </a:xfrm>
          <a:prstGeom prst="rect">
            <a:avLst/>
          </a:prstGeom>
          <a:noFill/>
          <a:ln w="9525">
            <a:noFill/>
            <a:miter lim="800000"/>
          </a:ln>
        </p:spPr>
        <p:txBody>
          <a:bodyPr anchor="ctr"/>
          <a:lstStyle/>
          <a:p>
            <a:r>
              <a:rPr lang="en-US" altLang="zh-CN" sz="3600" b="1">
                <a:solidFill>
                  <a:srgbClr val="CC0000"/>
                </a:solidFill>
                <a:latin typeface="幼圆" panose="02010509060101010101" pitchFamily="49" charset="-122"/>
                <a:ea typeface="黑体" panose="02010609060101010101" pitchFamily="49" charset="-122"/>
              </a:rPr>
              <a:t>『</a:t>
            </a:r>
            <a:r>
              <a:rPr lang="zh-CN" altLang="en-US" sz="3600" b="1">
                <a:solidFill>
                  <a:srgbClr val="CC0000"/>
                </a:solidFill>
                <a:latin typeface="幼圆" panose="02010509060101010101" pitchFamily="49" charset="-122"/>
                <a:ea typeface="黑体" panose="02010609060101010101" pitchFamily="49" charset="-122"/>
              </a:rPr>
              <a:t>融客月报</a:t>
            </a:r>
            <a:r>
              <a:rPr lang="en-US" altLang="zh-CN" sz="3600" b="1">
                <a:solidFill>
                  <a:srgbClr val="CC0000"/>
                </a:solidFill>
                <a:latin typeface="幼圆" panose="02010509060101010101" pitchFamily="49" charset="-122"/>
                <a:ea typeface="黑体" panose="02010609060101010101" pitchFamily="49" charset="-122"/>
              </a:rPr>
              <a:t>』</a:t>
            </a:r>
            <a:endParaRPr lang="zh-CN" altLang="en-US" sz="3600" b="1">
              <a:solidFill>
                <a:srgbClr val="CC0000"/>
              </a:solidFill>
              <a:latin typeface="幼圆" panose="02010509060101010101" pitchFamily="49" charset="-122"/>
              <a:ea typeface="黑体" panose="02010609060101010101" pitchFamily="49" charset="-122"/>
            </a:endParaRPr>
          </a:p>
        </p:txBody>
      </p:sp>
      <p:sp>
        <p:nvSpPr>
          <p:cNvPr id="12291" name="Text Box 6"/>
          <p:cNvSpPr txBox="1">
            <a:spLocks noChangeArrowheads="1"/>
          </p:cNvSpPr>
          <p:nvPr/>
        </p:nvSpPr>
        <p:spPr bwMode="gray">
          <a:xfrm>
            <a:off x="0" y="2565400"/>
            <a:ext cx="9396413" cy="1630045"/>
          </a:xfrm>
          <a:prstGeom prst="rect">
            <a:avLst/>
          </a:prstGeom>
          <a:noFill/>
          <a:ln w="0" algn="ctr">
            <a:noFill/>
            <a:miter lim="800000"/>
          </a:ln>
        </p:spPr>
        <p:txBody>
          <a:bodyPr>
            <a:spAutoFit/>
          </a:bodyPr>
          <a:lstStyle/>
          <a:p>
            <a:pPr eaLnBrk="0" hangingPunct="0">
              <a:spcBef>
                <a:spcPct val="50000"/>
              </a:spcBef>
            </a:pPr>
            <a:r>
              <a:rPr lang="en-US" altLang="zh-CN" sz="4000" dirty="0">
                <a:solidFill>
                  <a:srgbClr val="777777"/>
                </a:solidFill>
                <a:ea typeface="华文中宋" panose="02010600040101010101" pitchFamily="2" charset="-122"/>
              </a:rPr>
              <a:t>                      </a:t>
            </a:r>
            <a:r>
              <a:rPr lang="en-US" altLang="zh-CN" sz="3600" dirty="0">
                <a:solidFill>
                  <a:srgbClr val="000066"/>
                </a:solidFill>
                <a:latin typeface="华文中宋" panose="02010600040101010101" pitchFamily="2" charset="-122"/>
                <a:ea typeface="黑体" panose="02010609060101010101" pitchFamily="49" charset="-122"/>
              </a:rPr>
              <a:t>—— </a:t>
            </a:r>
            <a:r>
              <a:rPr lang="zh-CN" altLang="en-US" sz="3600" b="1" dirty="0">
                <a:solidFill>
                  <a:srgbClr val="000066"/>
                </a:solidFill>
                <a:ea typeface="黑体" panose="02010609060101010101" pitchFamily="49" charset="-122"/>
              </a:rPr>
              <a:t>二级市场</a:t>
            </a:r>
            <a:r>
              <a:rPr lang="zh-CN" altLang="en-US" sz="1800" b="1" dirty="0">
                <a:solidFill>
                  <a:srgbClr val="000066"/>
                </a:solidFill>
                <a:ea typeface="幼圆" panose="02010509060101010101" pitchFamily="49" charset="-122"/>
              </a:rPr>
              <a:t>（</a:t>
            </a:r>
            <a:r>
              <a:rPr lang="en-US" altLang="zh-CN" sz="1800" b="1" dirty="0">
                <a:solidFill>
                  <a:srgbClr val="000066"/>
                </a:solidFill>
                <a:ea typeface="幼圆" panose="02010509060101010101" pitchFamily="49" charset="-122"/>
              </a:rPr>
              <a:t>2017</a:t>
            </a:r>
            <a:r>
              <a:rPr lang="zh-CN" altLang="en-US" sz="1800" b="1" dirty="0" smtClean="0">
                <a:solidFill>
                  <a:srgbClr val="000066"/>
                </a:solidFill>
                <a:ea typeface="幼圆" panose="02010509060101010101" pitchFamily="49" charset="-122"/>
              </a:rPr>
              <a:t>年</a:t>
            </a:r>
            <a:r>
              <a:rPr lang="en-US" altLang="zh-CN" sz="1800" b="1" dirty="0" smtClean="0">
                <a:solidFill>
                  <a:srgbClr val="000066"/>
                </a:solidFill>
                <a:ea typeface="幼圆" panose="02010509060101010101" pitchFamily="49" charset="-122"/>
              </a:rPr>
              <a:t>12</a:t>
            </a:r>
            <a:r>
              <a:rPr lang="zh-CN" altLang="en-US" sz="1800" b="1" dirty="0" smtClean="0">
                <a:solidFill>
                  <a:srgbClr val="000066"/>
                </a:solidFill>
                <a:ea typeface="幼圆" panose="02010509060101010101" pitchFamily="49" charset="-122"/>
              </a:rPr>
              <a:t>月</a:t>
            </a:r>
            <a:r>
              <a:rPr lang="zh-CN" altLang="en-US" sz="1800" b="1" dirty="0">
                <a:solidFill>
                  <a:srgbClr val="000066"/>
                </a:solidFill>
                <a:ea typeface="幼圆" panose="02010509060101010101" pitchFamily="49" charset="-122"/>
              </a:rPr>
              <a:t>）</a:t>
            </a:r>
            <a:endParaRPr lang="zh-CN" altLang="en-US" sz="3600" b="1" dirty="0">
              <a:solidFill>
                <a:srgbClr val="000066"/>
              </a:solidFill>
              <a:ea typeface="黑体" panose="02010609060101010101" pitchFamily="49" charset="-122"/>
            </a:endParaRPr>
          </a:p>
          <a:p>
            <a:pPr eaLnBrk="0" hangingPunct="0">
              <a:spcBef>
                <a:spcPct val="50000"/>
              </a:spcBef>
            </a:pPr>
            <a:endParaRPr lang="zh-CN" altLang="en-US" sz="4000" b="1" dirty="0">
              <a:solidFill>
                <a:srgbClr val="000099"/>
              </a:solidFill>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沪深市值统计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 Box 280"/>
          <p:cNvSpPr txBox="1">
            <a:spLocks noChangeArrowheads="1"/>
          </p:cNvSpPr>
          <p:nvPr/>
        </p:nvSpPr>
        <p:spPr bwMode="auto">
          <a:xfrm>
            <a:off x="714375" y="5357813"/>
            <a:ext cx="7816850" cy="707886"/>
          </a:xfrm>
          <a:prstGeom prst="rect">
            <a:avLst/>
          </a:prstGeom>
          <a:noFill/>
          <a:ln w="9525" algn="ctr">
            <a:noFill/>
            <a:miter lim="800000"/>
          </a:ln>
        </p:spPr>
        <p:txBody>
          <a:bodyPr>
            <a:spAutoFit/>
          </a:bodyPr>
          <a:lstStyle/>
          <a:p>
            <a:pPr>
              <a:spcBef>
                <a:spcPct val="50000"/>
              </a:spcBef>
            </a:pPr>
            <a:r>
              <a:rPr lang="zh-CN" altLang="en-US" sz="1800" b="1" dirty="0">
                <a:solidFill>
                  <a:srgbClr val="000066"/>
                </a:solidFill>
                <a:latin typeface="幼圆" panose="02010509060101010101" pitchFamily="49" charset="-122"/>
                <a:ea typeface="幼圆" panose="02010509060101010101" pitchFamily="49" charset="-122"/>
              </a:rPr>
              <a:t>    </a:t>
            </a:r>
            <a:r>
              <a:rPr lang="zh-CN" altLang="en-US" b="1" dirty="0" smtClean="0">
                <a:solidFill>
                  <a:srgbClr val="000066"/>
                </a:solidFill>
                <a:latin typeface="幼圆" panose="02010509060101010101" pitchFamily="49" charset="-122"/>
                <a:ea typeface="幼圆" panose="02010509060101010101" pitchFamily="49" charset="-122"/>
              </a:rPr>
              <a:t>截至</a:t>
            </a:r>
            <a:r>
              <a:rPr lang="en-US" altLang="zh-CN" b="1" dirty="0" smtClean="0">
                <a:solidFill>
                  <a:srgbClr val="000066"/>
                </a:solidFill>
                <a:latin typeface="幼圆" panose="02010509060101010101" pitchFamily="49" charset="-122"/>
                <a:ea typeface="幼圆" panose="02010509060101010101" pitchFamily="49" charset="-122"/>
              </a:rPr>
              <a:t>12</a:t>
            </a:r>
            <a:r>
              <a:rPr lang="zh-CN" altLang="en-US" b="1" dirty="0" smtClean="0">
                <a:solidFill>
                  <a:srgbClr val="000066"/>
                </a:solidFill>
                <a:latin typeface="幼圆" panose="02010509060101010101" pitchFamily="49" charset="-122"/>
                <a:ea typeface="幼圆" panose="02010509060101010101" pitchFamily="49" charset="-122"/>
              </a:rPr>
              <a:t>月底</a:t>
            </a:r>
            <a:r>
              <a:rPr lang="zh-CN" altLang="en-US" b="1" dirty="0">
                <a:solidFill>
                  <a:srgbClr val="000066"/>
                </a:solidFill>
                <a:latin typeface="幼圆" panose="02010509060101010101" pitchFamily="49" charset="-122"/>
                <a:ea typeface="幼圆" panose="02010509060101010101" pitchFamily="49" charset="-122"/>
              </a:rPr>
              <a:t>，沪深两市总市值</a:t>
            </a:r>
            <a:r>
              <a:rPr lang="zh-CN" altLang="en-US" b="1" dirty="0" smtClean="0">
                <a:solidFill>
                  <a:srgbClr val="000066"/>
                </a:solidFill>
                <a:latin typeface="幼圆" panose="02010509060101010101" pitchFamily="49" charset="-122"/>
                <a:ea typeface="幼圆" panose="02010509060101010101" pitchFamily="49" charset="-122"/>
              </a:rPr>
              <a:t>近</a:t>
            </a:r>
            <a:r>
              <a:rPr lang="en-US" altLang="zh-CN" b="1" dirty="0" smtClean="0">
                <a:solidFill>
                  <a:srgbClr val="000066"/>
                </a:solidFill>
                <a:latin typeface="幼圆" panose="02010509060101010101" pitchFamily="49" charset="-122"/>
                <a:ea typeface="幼圆" panose="02010509060101010101" pitchFamily="49" charset="-122"/>
              </a:rPr>
              <a:t>61.50</a:t>
            </a:r>
            <a:r>
              <a:rPr lang="zh-CN" altLang="en-US" b="1" dirty="0" smtClean="0">
                <a:solidFill>
                  <a:srgbClr val="000066"/>
                </a:solidFill>
                <a:latin typeface="幼圆" panose="02010509060101010101" pitchFamily="49" charset="-122"/>
                <a:ea typeface="幼圆" panose="02010509060101010101" pitchFamily="49" charset="-122"/>
              </a:rPr>
              <a:t>万亿</a:t>
            </a:r>
            <a:r>
              <a:rPr lang="en-US" altLang="zh-CN" b="1" dirty="0">
                <a:solidFill>
                  <a:srgbClr val="000066"/>
                </a:solidFill>
                <a:latin typeface="幼圆" panose="02010509060101010101" pitchFamily="49" charset="-122"/>
                <a:ea typeface="幼圆" panose="02010509060101010101" pitchFamily="49" charset="-122"/>
              </a:rPr>
              <a:t>,</a:t>
            </a:r>
            <a:r>
              <a:rPr lang="zh-CN" altLang="en-US" b="1" dirty="0">
                <a:solidFill>
                  <a:srgbClr val="000066"/>
                </a:solidFill>
                <a:latin typeface="幼圆" panose="02010509060101010101" pitchFamily="49" charset="-122"/>
                <a:ea typeface="幼圆" panose="02010509060101010101" pitchFamily="49" charset="-122"/>
              </a:rPr>
              <a:t>较上</a:t>
            </a:r>
            <a:r>
              <a:rPr lang="zh-CN" altLang="en-US" b="1" dirty="0" smtClean="0">
                <a:solidFill>
                  <a:srgbClr val="000066"/>
                </a:solidFill>
                <a:latin typeface="幼圆" panose="02010509060101010101" pitchFamily="49" charset="-122"/>
                <a:ea typeface="幼圆" panose="02010509060101010101" pitchFamily="49" charset="-122"/>
              </a:rPr>
              <a:t>月底涨</a:t>
            </a:r>
            <a:r>
              <a:rPr lang="en-US" altLang="zh-CN" b="1" dirty="0" smtClean="0">
                <a:solidFill>
                  <a:srgbClr val="000066"/>
                </a:solidFill>
                <a:latin typeface="幼圆" panose="02010509060101010101" pitchFamily="49" charset="-122"/>
                <a:ea typeface="幼圆" panose="02010509060101010101" pitchFamily="49" charset="-122"/>
              </a:rPr>
              <a:t>0.87%</a:t>
            </a:r>
            <a:r>
              <a:rPr lang="zh-CN" altLang="en-US" b="1" dirty="0">
                <a:solidFill>
                  <a:srgbClr val="000066"/>
                </a:solidFill>
                <a:latin typeface="幼圆" panose="02010509060101010101" pitchFamily="49" charset="-122"/>
                <a:ea typeface="幼圆" panose="02010509060101010101" pitchFamily="49" charset="-122"/>
              </a:rPr>
              <a:t>，其中上证</a:t>
            </a:r>
            <a:r>
              <a:rPr lang="zh-CN" altLang="en-US" b="1" dirty="0" smtClean="0">
                <a:solidFill>
                  <a:srgbClr val="000066"/>
                </a:solidFill>
                <a:latin typeface="幼圆" panose="02010509060101010101" pitchFamily="49" charset="-122"/>
                <a:ea typeface="幼圆" panose="02010509060101010101" pitchFamily="49" charset="-122"/>
              </a:rPr>
              <a:t>市值</a:t>
            </a:r>
            <a:r>
              <a:rPr lang="en-US" altLang="zh-CN" b="1" dirty="0" smtClean="0">
                <a:solidFill>
                  <a:srgbClr val="000066"/>
                </a:solidFill>
                <a:latin typeface="幼圆" panose="02010509060101010101" pitchFamily="49" charset="-122"/>
                <a:ea typeface="幼圆" panose="02010509060101010101" pitchFamily="49" charset="-122"/>
              </a:rPr>
              <a:t>37.72</a:t>
            </a:r>
            <a:r>
              <a:rPr lang="zh-CN" altLang="en-US" b="1" dirty="0" smtClean="0">
                <a:solidFill>
                  <a:srgbClr val="000066"/>
                </a:solidFill>
                <a:latin typeface="幼圆" panose="02010509060101010101" pitchFamily="49" charset="-122"/>
                <a:ea typeface="幼圆" panose="02010509060101010101" pitchFamily="49" charset="-122"/>
              </a:rPr>
              <a:t>万亿</a:t>
            </a:r>
            <a:r>
              <a:rPr lang="zh-CN" altLang="en-US" b="1" dirty="0">
                <a:solidFill>
                  <a:srgbClr val="000066"/>
                </a:solidFill>
                <a:latin typeface="幼圆" panose="02010509060101010101" pitchFamily="49" charset="-122"/>
                <a:ea typeface="幼圆" panose="02010509060101010101" pitchFamily="49" charset="-122"/>
              </a:rPr>
              <a:t>，深市</a:t>
            </a:r>
            <a:r>
              <a:rPr lang="zh-CN" altLang="en-US" b="1" dirty="0" smtClean="0">
                <a:solidFill>
                  <a:srgbClr val="000066"/>
                </a:solidFill>
                <a:latin typeface="幼圆" panose="02010509060101010101" pitchFamily="49" charset="-122"/>
                <a:ea typeface="幼圆" panose="02010509060101010101" pitchFamily="49" charset="-122"/>
              </a:rPr>
              <a:t>市值</a:t>
            </a:r>
            <a:r>
              <a:rPr lang="en-US" altLang="zh-CN" b="1" dirty="0" smtClean="0">
                <a:solidFill>
                  <a:srgbClr val="000066"/>
                </a:solidFill>
                <a:latin typeface="幼圆" panose="02010509060101010101" pitchFamily="49" charset="-122"/>
                <a:ea typeface="幼圆" panose="02010509060101010101" pitchFamily="49" charset="-122"/>
              </a:rPr>
              <a:t>23.77</a:t>
            </a:r>
            <a:r>
              <a:rPr lang="zh-CN" altLang="en-US" b="1" dirty="0" smtClean="0">
                <a:solidFill>
                  <a:srgbClr val="000066"/>
                </a:solidFill>
                <a:latin typeface="幼圆" panose="02010509060101010101" pitchFamily="49" charset="-122"/>
                <a:ea typeface="幼圆" panose="02010509060101010101" pitchFamily="49" charset="-122"/>
              </a:rPr>
              <a:t>万亿</a:t>
            </a:r>
            <a:r>
              <a:rPr lang="zh-CN" altLang="en-US" b="1" dirty="0">
                <a:solidFill>
                  <a:srgbClr val="000066"/>
                </a:solidFill>
                <a:latin typeface="幼圆" panose="02010509060101010101" pitchFamily="49" charset="-122"/>
                <a:ea typeface="幼圆" panose="02010509060101010101" pitchFamily="49" charset="-122"/>
              </a:rPr>
              <a:t>。</a:t>
            </a:r>
            <a:endParaRPr lang="zh-CN" altLang="en-US" b="1" dirty="0">
              <a:solidFill>
                <a:srgbClr val="000066"/>
              </a:solidFill>
              <a:latin typeface="幼圆" panose="02010509060101010101" pitchFamily="49" charset="-122"/>
              <a:ea typeface="幼圆" panose="02010509060101010101" pitchFamily="49" charset="-122"/>
            </a:endParaRPr>
          </a:p>
        </p:txBody>
      </p:sp>
      <p:pic>
        <p:nvPicPr>
          <p:cNvPr id="4" name="图片 3"/>
          <p:cNvPicPr>
            <a:picLocks noChangeAspect="1"/>
          </p:cNvPicPr>
          <p:nvPr/>
        </p:nvPicPr>
        <p:blipFill>
          <a:blip r:embed="rId1"/>
          <a:stretch>
            <a:fillRect/>
          </a:stretch>
        </p:blipFill>
        <p:spPr>
          <a:xfrm>
            <a:off x="1179195" y="1266825"/>
            <a:ext cx="6548120" cy="3945255"/>
          </a:xfrm>
          <a:prstGeom prst="rect">
            <a:avLst/>
          </a:prstGeom>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全市场解禁规模</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1507" name="TextBox 1"/>
          <p:cNvSpPr txBox="1">
            <a:spLocks noChangeArrowheads="1"/>
          </p:cNvSpPr>
          <p:nvPr/>
        </p:nvSpPr>
        <p:spPr bwMode="auto">
          <a:xfrm>
            <a:off x="508635" y="5072380"/>
            <a:ext cx="8015605" cy="132207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atinLnBrk="0"/>
            <a:r>
              <a:rPr lang="en-US" altLang="zh-CN" b="1" dirty="0">
                <a:solidFill>
                  <a:srgbClr val="000066"/>
                </a:solidFill>
                <a:latin typeface="幼圆" panose="02010509060101010101" pitchFamily="49" charset="-122"/>
                <a:ea typeface="幼圆" panose="02010509060101010101" pitchFamily="49" charset="-122"/>
              </a:rPr>
              <a:t>2017</a:t>
            </a:r>
            <a:r>
              <a:rPr lang="zh-CN" altLang="en-US" b="1" dirty="0">
                <a:solidFill>
                  <a:srgbClr val="000066"/>
                </a:solidFill>
                <a:latin typeface="幼圆" panose="02010509060101010101" pitchFamily="49" charset="-122"/>
                <a:ea typeface="幼圆" panose="02010509060101010101" pitchFamily="49" charset="-122"/>
              </a:rPr>
              <a:t>年</a:t>
            </a:r>
            <a:r>
              <a:rPr lang="en-US" altLang="zh-CN" b="1" dirty="0">
                <a:solidFill>
                  <a:srgbClr val="000066"/>
                </a:solidFill>
                <a:latin typeface="幼圆" panose="02010509060101010101" pitchFamily="49" charset="-122"/>
                <a:ea typeface="幼圆" panose="02010509060101010101" pitchFamily="49" charset="-122"/>
              </a:rPr>
              <a:t>A</a:t>
            </a:r>
            <a:r>
              <a:rPr lang="zh-CN" altLang="en-US" b="1" dirty="0">
                <a:solidFill>
                  <a:srgbClr val="000066"/>
                </a:solidFill>
                <a:latin typeface="幼圆" panose="02010509060101010101" pitchFamily="49" charset="-122"/>
                <a:ea typeface="幼圆" panose="02010509060101010101" pitchFamily="49" charset="-122"/>
              </a:rPr>
              <a:t>股全市场解禁市值将达到</a:t>
            </a:r>
            <a:r>
              <a:rPr lang="en-US" altLang="zh-CN" b="1" dirty="0">
                <a:solidFill>
                  <a:srgbClr val="000066"/>
                </a:solidFill>
                <a:latin typeface="幼圆" panose="02010509060101010101" pitchFamily="49" charset="-122"/>
                <a:ea typeface="幼圆" panose="02010509060101010101" pitchFamily="49" charset="-122"/>
              </a:rPr>
              <a:t>29103.5</a:t>
            </a:r>
            <a:r>
              <a:rPr lang="zh-CN" altLang="en-US" b="1" dirty="0">
                <a:solidFill>
                  <a:srgbClr val="000066"/>
                </a:solidFill>
                <a:latin typeface="幼圆" panose="02010509060101010101" pitchFamily="49" charset="-122"/>
                <a:ea typeface="幼圆" panose="02010509060101010101" pitchFamily="49" charset="-122"/>
              </a:rPr>
              <a:t>亿元，较</a:t>
            </a:r>
            <a:r>
              <a:rPr lang="en-US" altLang="zh-CN" b="1" dirty="0">
                <a:solidFill>
                  <a:srgbClr val="000066"/>
                </a:solidFill>
                <a:latin typeface="幼圆" panose="02010509060101010101" pitchFamily="49" charset="-122"/>
                <a:ea typeface="幼圆" panose="02010509060101010101" pitchFamily="49" charset="-122"/>
              </a:rPr>
              <a:t>2016</a:t>
            </a:r>
            <a:r>
              <a:rPr lang="zh-CN" altLang="en-US" b="1" dirty="0">
                <a:solidFill>
                  <a:srgbClr val="000066"/>
                </a:solidFill>
                <a:latin typeface="幼圆" panose="02010509060101010101" pitchFamily="49" charset="-122"/>
                <a:ea typeface="幼圆" panose="02010509060101010101" pitchFamily="49" charset="-122"/>
              </a:rPr>
              <a:t>年增长约</a:t>
            </a:r>
            <a:r>
              <a:rPr lang="en-US" altLang="zh-CN" b="1" dirty="0">
                <a:solidFill>
                  <a:srgbClr val="000066"/>
                </a:solidFill>
                <a:latin typeface="幼圆" panose="02010509060101010101" pitchFamily="49" charset="-122"/>
                <a:ea typeface="幼圆" panose="02010509060101010101" pitchFamily="49" charset="-122"/>
              </a:rPr>
              <a:t>26.67%</a:t>
            </a:r>
            <a:r>
              <a:rPr lang="zh-CN" altLang="en-US" b="1" dirty="0" smtClean="0">
                <a:solidFill>
                  <a:srgbClr val="000066"/>
                </a:solidFill>
                <a:latin typeface="幼圆" panose="02010509060101010101" pitchFamily="49" charset="-122"/>
                <a:ea typeface="幼圆" panose="02010509060101010101" pitchFamily="49" charset="-122"/>
              </a:rPr>
              <a:t>。具体</a:t>
            </a:r>
            <a:r>
              <a:rPr lang="zh-CN" altLang="en-US" b="1" dirty="0">
                <a:solidFill>
                  <a:srgbClr val="000066"/>
                </a:solidFill>
                <a:latin typeface="幼圆" panose="02010509060101010101" pitchFamily="49" charset="-122"/>
                <a:ea typeface="幼圆" panose="02010509060101010101" pitchFamily="49" charset="-122"/>
              </a:rPr>
              <a:t>来看，除了</a:t>
            </a:r>
            <a:r>
              <a:rPr lang="en-US" altLang="zh-CN" b="1" dirty="0">
                <a:solidFill>
                  <a:srgbClr val="000066"/>
                </a:solidFill>
                <a:latin typeface="幼圆" panose="02010509060101010101" pitchFamily="49" charset="-122"/>
                <a:ea typeface="幼圆" panose="02010509060101010101" pitchFamily="49" charset="-122"/>
              </a:rPr>
              <a:t>5</a:t>
            </a:r>
            <a:r>
              <a:rPr lang="zh-CN" altLang="en-US" b="1" dirty="0">
                <a:solidFill>
                  <a:srgbClr val="000066"/>
                </a:solidFill>
                <a:latin typeface="幼圆" panose="02010509060101010101" pitchFamily="49" charset="-122"/>
                <a:ea typeface="幼圆" panose="02010509060101010101" pitchFamily="49" charset="-122"/>
              </a:rPr>
              <a:t>月、</a:t>
            </a:r>
            <a:r>
              <a:rPr lang="en-US" altLang="zh-CN" b="1" dirty="0">
                <a:solidFill>
                  <a:srgbClr val="000066"/>
                </a:solidFill>
                <a:latin typeface="幼圆" panose="02010509060101010101" pitchFamily="49" charset="-122"/>
                <a:ea typeface="幼圆" panose="02010509060101010101" pitchFamily="49" charset="-122"/>
              </a:rPr>
              <a:t>6</a:t>
            </a:r>
            <a:r>
              <a:rPr lang="zh-CN" altLang="en-US" b="1" dirty="0">
                <a:solidFill>
                  <a:srgbClr val="000066"/>
                </a:solidFill>
                <a:latin typeface="幼圆" panose="02010509060101010101" pitchFamily="49" charset="-122"/>
                <a:ea typeface="幼圆" panose="02010509060101010101" pitchFamily="49" charset="-122"/>
              </a:rPr>
              <a:t>月和</a:t>
            </a:r>
            <a:r>
              <a:rPr lang="en-US" altLang="zh-CN" b="1" dirty="0">
                <a:solidFill>
                  <a:srgbClr val="000066"/>
                </a:solidFill>
                <a:latin typeface="幼圆" panose="02010509060101010101" pitchFamily="49" charset="-122"/>
                <a:ea typeface="幼圆" panose="02010509060101010101" pitchFamily="49" charset="-122"/>
              </a:rPr>
              <a:t>11</a:t>
            </a:r>
            <a:r>
              <a:rPr lang="zh-CN" altLang="en-US" b="1" dirty="0">
                <a:solidFill>
                  <a:srgbClr val="000066"/>
                </a:solidFill>
                <a:latin typeface="幼圆" panose="02010509060101010101" pitchFamily="49" charset="-122"/>
                <a:ea typeface="幼圆" panose="02010509060101010101" pitchFamily="49" charset="-122"/>
              </a:rPr>
              <a:t>月的解禁市值稍弱于</a:t>
            </a:r>
            <a:r>
              <a:rPr lang="en-US" altLang="zh-CN" b="1" dirty="0">
                <a:solidFill>
                  <a:srgbClr val="000066"/>
                </a:solidFill>
                <a:latin typeface="幼圆" panose="02010509060101010101" pitchFamily="49" charset="-122"/>
                <a:ea typeface="幼圆" panose="02010509060101010101" pitchFamily="49" charset="-122"/>
              </a:rPr>
              <a:t>2016</a:t>
            </a:r>
            <a:r>
              <a:rPr lang="zh-CN" altLang="en-US" b="1" dirty="0">
                <a:solidFill>
                  <a:srgbClr val="000066"/>
                </a:solidFill>
                <a:latin typeface="幼圆" panose="02010509060101010101" pitchFamily="49" charset="-122"/>
                <a:ea typeface="幼圆" panose="02010509060101010101" pitchFamily="49" charset="-122"/>
              </a:rPr>
              <a:t>年的同期水平之外，其余</a:t>
            </a:r>
            <a:r>
              <a:rPr lang="en-US" altLang="zh-CN" b="1" dirty="0">
                <a:solidFill>
                  <a:srgbClr val="000066"/>
                </a:solidFill>
                <a:latin typeface="幼圆" panose="02010509060101010101" pitchFamily="49" charset="-122"/>
                <a:ea typeface="幼圆" panose="02010509060101010101" pitchFamily="49" charset="-122"/>
              </a:rPr>
              <a:t>9</a:t>
            </a:r>
            <a:r>
              <a:rPr lang="zh-CN" altLang="en-US" b="1" dirty="0">
                <a:solidFill>
                  <a:srgbClr val="000066"/>
                </a:solidFill>
                <a:latin typeface="幼圆" panose="02010509060101010101" pitchFamily="49" charset="-122"/>
                <a:ea typeface="幼圆" panose="02010509060101010101" pitchFamily="49" charset="-122"/>
              </a:rPr>
              <a:t>个月份全部超过</a:t>
            </a:r>
            <a:r>
              <a:rPr lang="en-US" altLang="zh-CN" b="1" dirty="0">
                <a:solidFill>
                  <a:srgbClr val="000066"/>
                </a:solidFill>
                <a:latin typeface="幼圆" panose="02010509060101010101" pitchFamily="49" charset="-122"/>
                <a:ea typeface="幼圆" panose="02010509060101010101" pitchFamily="49" charset="-122"/>
              </a:rPr>
              <a:t>2016</a:t>
            </a:r>
            <a:r>
              <a:rPr lang="zh-CN" altLang="en-US" b="1" dirty="0">
                <a:solidFill>
                  <a:srgbClr val="000066"/>
                </a:solidFill>
                <a:latin typeface="幼圆" panose="02010509060101010101" pitchFamily="49" charset="-122"/>
                <a:ea typeface="幼圆" panose="02010509060101010101" pitchFamily="49" charset="-122"/>
              </a:rPr>
              <a:t>年同期解禁水平，将给市场带来不小的冲击</a:t>
            </a:r>
            <a:r>
              <a:rPr lang="zh-CN" altLang="en-US" b="1" dirty="0" smtClean="0">
                <a:solidFill>
                  <a:srgbClr val="000066"/>
                </a:solidFill>
                <a:latin typeface="幼圆" panose="02010509060101010101" pitchFamily="49" charset="-122"/>
                <a:ea typeface="幼圆" panose="02010509060101010101" pitchFamily="49" charset="-122"/>
              </a:rPr>
              <a:t>。</a:t>
            </a:r>
            <a:r>
              <a:rPr lang="en-US" altLang="zh-CN" b="1" dirty="0" smtClean="0">
                <a:solidFill>
                  <a:srgbClr val="000066"/>
                </a:solidFill>
                <a:latin typeface="幼圆" panose="02010509060101010101" pitchFamily="49" charset="-122"/>
                <a:ea typeface="幼圆" panose="02010509060101010101" pitchFamily="49" charset="-122"/>
              </a:rPr>
              <a:t>12</a:t>
            </a:r>
            <a:r>
              <a:rPr lang="zh-CN" altLang="en-US" b="1" dirty="0" smtClean="0">
                <a:solidFill>
                  <a:srgbClr val="000066"/>
                </a:solidFill>
                <a:latin typeface="幼圆" panose="02010509060101010101" pitchFamily="49" charset="-122"/>
                <a:ea typeface="幼圆" panose="02010509060101010101" pitchFamily="49" charset="-122"/>
              </a:rPr>
              <a:t>月解</a:t>
            </a:r>
            <a:r>
              <a:rPr lang="zh-CN" altLang="en-US" b="1" dirty="0">
                <a:solidFill>
                  <a:srgbClr val="000066"/>
                </a:solidFill>
                <a:latin typeface="幼圆" panose="02010509060101010101" pitchFamily="49" charset="-122"/>
                <a:ea typeface="幼圆" panose="02010509060101010101" pitchFamily="49" charset="-122"/>
              </a:rPr>
              <a:t>禁市值</a:t>
            </a:r>
            <a:r>
              <a:rPr lang="zh-CN" altLang="en-US" b="1" dirty="0" smtClean="0">
                <a:solidFill>
                  <a:srgbClr val="000066"/>
                </a:solidFill>
                <a:latin typeface="幼圆" panose="02010509060101010101" pitchFamily="49" charset="-122"/>
                <a:ea typeface="幼圆" panose="02010509060101010101" pitchFamily="49" charset="-122"/>
              </a:rPr>
              <a:t>为</a:t>
            </a:r>
            <a:r>
              <a:rPr lang="en-US" altLang="zh-CN" b="1" dirty="0" smtClean="0">
                <a:solidFill>
                  <a:srgbClr val="000066"/>
                </a:solidFill>
                <a:latin typeface="幼圆" panose="02010509060101010101" pitchFamily="49" charset="-122"/>
                <a:ea typeface="幼圆" panose="02010509060101010101" pitchFamily="49" charset="-122"/>
              </a:rPr>
              <a:t>3359.26</a:t>
            </a:r>
            <a:r>
              <a:rPr lang="zh-CN" altLang="en-US" b="1" dirty="0" smtClean="0">
                <a:solidFill>
                  <a:srgbClr val="000066"/>
                </a:solidFill>
                <a:latin typeface="幼圆" panose="02010509060101010101" pitchFamily="49" charset="-122"/>
                <a:ea typeface="幼圆" panose="02010509060101010101" pitchFamily="49" charset="-122"/>
              </a:rPr>
              <a:t>亿</a:t>
            </a:r>
            <a:r>
              <a:rPr lang="zh-CN" altLang="en-US" b="1" dirty="0">
                <a:solidFill>
                  <a:srgbClr val="000066"/>
                </a:solidFill>
                <a:latin typeface="幼圆" panose="02010509060101010101" pitchFamily="49" charset="-122"/>
                <a:ea typeface="幼圆" panose="02010509060101010101" pitchFamily="49" charset="-122"/>
              </a:rPr>
              <a:t>元。</a:t>
            </a:r>
            <a:endParaRPr lang="zh-CN" altLang="en-US" b="1" dirty="0">
              <a:solidFill>
                <a:srgbClr val="000066"/>
              </a:solidFill>
              <a:latin typeface="幼圆" panose="02010509060101010101" pitchFamily="49" charset="-122"/>
              <a:ea typeface="幼圆" panose="02010509060101010101" pitchFamily="49" charset="-122"/>
            </a:endParaRPr>
          </a:p>
        </p:txBody>
      </p:sp>
      <p:graphicFrame>
        <p:nvGraphicFramePr>
          <p:cNvPr id="7" name="图表 6"/>
          <p:cNvGraphicFramePr/>
          <p:nvPr/>
        </p:nvGraphicFramePr>
        <p:xfrm>
          <a:off x="714348" y="1214422"/>
          <a:ext cx="7572428" cy="374651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大宗交易统计及折价率</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4" name="矩形 3"/>
          <p:cNvSpPr/>
          <p:nvPr/>
        </p:nvSpPr>
        <p:spPr>
          <a:xfrm>
            <a:off x="643413" y="4543702"/>
            <a:ext cx="7858125" cy="1938020"/>
          </a:xfrm>
          <a:prstGeom prst="rect">
            <a:avLst/>
          </a:prstGeom>
        </p:spPr>
        <p:txBody>
          <a:bodyPr>
            <a:spAutoFit/>
          </a:bodyPr>
          <a:lstStyle/>
          <a:p>
            <a:pPr>
              <a:defRPr/>
            </a:pPr>
            <a:r>
              <a:rPr lang="en-US" altLang="zh-CN" b="1" dirty="0" smtClean="0">
                <a:solidFill>
                  <a:srgbClr val="000066"/>
                </a:solidFill>
                <a:latin typeface="+mn-ea"/>
                <a:ea typeface="+mn-ea"/>
              </a:rPr>
              <a:t>12</a:t>
            </a:r>
            <a:r>
              <a:rPr lang="zh-CN" altLang="en-US" b="1" dirty="0" smtClean="0">
                <a:solidFill>
                  <a:srgbClr val="000066"/>
                </a:solidFill>
                <a:latin typeface="+mn-ea"/>
                <a:ea typeface="+mn-ea"/>
              </a:rPr>
              <a:t>月大宗交易的成交热情继续高涨，总成交额为</a:t>
            </a:r>
            <a:r>
              <a:rPr lang="en-US" altLang="zh-CN" b="1" dirty="0" smtClean="0">
                <a:solidFill>
                  <a:srgbClr val="000066"/>
                </a:solidFill>
                <a:latin typeface="+mn-ea"/>
                <a:ea typeface="+mn-ea"/>
              </a:rPr>
              <a:t>658.65</a:t>
            </a:r>
            <a:r>
              <a:rPr lang="zh-CN" altLang="en-US" b="1" dirty="0" smtClean="0">
                <a:solidFill>
                  <a:srgbClr val="000066"/>
                </a:solidFill>
                <a:latin typeface="+mn-ea"/>
                <a:ea typeface="+mn-ea"/>
              </a:rPr>
              <a:t>亿元，较上月</a:t>
            </a:r>
            <a:r>
              <a:rPr lang="en-US" altLang="zh-CN" b="1" dirty="0" smtClean="0">
                <a:solidFill>
                  <a:srgbClr val="000066"/>
                </a:solidFill>
                <a:latin typeface="+mn-ea"/>
                <a:ea typeface="+mn-ea"/>
              </a:rPr>
              <a:t>499.24</a:t>
            </a:r>
            <a:r>
              <a:rPr lang="zh-CN" altLang="en-US" b="1" dirty="0" smtClean="0">
                <a:solidFill>
                  <a:srgbClr val="000066"/>
                </a:solidFill>
                <a:latin typeface="+mn-ea"/>
                <a:ea typeface="+mn-ea"/>
              </a:rPr>
              <a:t>亿元上涨</a:t>
            </a:r>
            <a:r>
              <a:rPr lang="en-US" altLang="zh-CN" b="1" dirty="0" smtClean="0">
                <a:solidFill>
                  <a:srgbClr val="000066"/>
                </a:solidFill>
                <a:latin typeface="+mn-ea"/>
                <a:ea typeface="+mn-ea"/>
              </a:rPr>
              <a:t>31.93%</a:t>
            </a:r>
            <a:r>
              <a:rPr lang="zh-CN" altLang="en-US" b="1" dirty="0" smtClean="0">
                <a:solidFill>
                  <a:srgbClr val="000066"/>
                </a:solidFill>
                <a:latin typeface="+mn-ea"/>
                <a:ea typeface="+mn-ea"/>
              </a:rPr>
              <a:t>，无论月内发生交易的公司家数,成交股数,还是金额,均刷新了2017年年内的新高。从个股的成交情况看，月内逾150家公司成交额过亿元，逾10家公司成交额超过10亿元</a:t>
            </a:r>
            <a:r>
              <a:rPr lang="zh-CN" altLang="en-US" b="1" dirty="0" smtClean="0">
                <a:solidFill>
                  <a:srgbClr val="002060"/>
                </a:solidFill>
                <a:latin typeface="+mn-ea"/>
                <a:ea typeface="+mn-ea"/>
              </a:rPr>
              <a:t>。</a:t>
            </a:r>
            <a:r>
              <a:rPr lang="en-US" altLang="zh-CN" b="1" dirty="0" smtClean="0">
                <a:solidFill>
                  <a:srgbClr val="002060"/>
                </a:solidFill>
                <a:latin typeface="+mn-ea"/>
                <a:ea typeface="+mn-ea"/>
              </a:rPr>
              <a:t>12</a:t>
            </a:r>
            <a:r>
              <a:rPr lang="zh-CN" altLang="en-US" b="1" dirty="0" smtClean="0">
                <a:solidFill>
                  <a:srgbClr val="002060"/>
                </a:solidFill>
                <a:latin typeface="+mn-ea"/>
                <a:ea typeface="+mn-ea"/>
              </a:rPr>
              <a:t>月份大宗交易市场的卖方议价能力有所增强，平均折价率约为</a:t>
            </a:r>
            <a:r>
              <a:rPr lang="en-US" altLang="zh-CN" b="1" dirty="0" smtClean="0">
                <a:solidFill>
                  <a:srgbClr val="002060"/>
                </a:solidFill>
                <a:latin typeface="+mn-ea"/>
                <a:ea typeface="+mn-ea"/>
              </a:rPr>
              <a:t>5.01%</a:t>
            </a:r>
            <a:r>
              <a:rPr lang="zh-CN" altLang="en-US" b="1" dirty="0" smtClean="0">
                <a:solidFill>
                  <a:srgbClr val="002060"/>
                </a:solidFill>
                <a:latin typeface="+mn-ea"/>
                <a:ea typeface="+mn-ea"/>
              </a:rPr>
              <a:t>，相比</a:t>
            </a:r>
            <a:r>
              <a:rPr lang="en-US" altLang="zh-CN" b="1" dirty="0" smtClean="0">
                <a:solidFill>
                  <a:srgbClr val="002060"/>
                </a:solidFill>
                <a:latin typeface="+mn-ea"/>
                <a:ea typeface="+mn-ea"/>
              </a:rPr>
              <a:t>11</a:t>
            </a:r>
            <a:r>
              <a:rPr lang="zh-CN" altLang="en-US" b="1" dirty="0" smtClean="0">
                <a:solidFill>
                  <a:srgbClr val="002060"/>
                </a:solidFill>
                <a:latin typeface="+mn-ea"/>
                <a:ea typeface="+mn-ea"/>
              </a:rPr>
              <a:t>月份</a:t>
            </a:r>
            <a:r>
              <a:rPr lang="en-US" altLang="zh-CN" b="1" dirty="0" smtClean="0">
                <a:solidFill>
                  <a:srgbClr val="002060"/>
                </a:solidFill>
                <a:latin typeface="+mn-ea"/>
                <a:ea typeface="+mn-ea"/>
              </a:rPr>
              <a:t>5.64%</a:t>
            </a:r>
            <a:r>
              <a:rPr lang="zh-CN" altLang="en-US" b="1" dirty="0" smtClean="0">
                <a:solidFill>
                  <a:srgbClr val="002060"/>
                </a:solidFill>
                <a:latin typeface="+mn-ea"/>
                <a:ea typeface="+mn-ea"/>
              </a:rPr>
              <a:t>的平均折价率下降了</a:t>
            </a:r>
            <a:r>
              <a:rPr lang="en-US" altLang="zh-CN" b="1" dirty="0" smtClean="0">
                <a:solidFill>
                  <a:srgbClr val="002060"/>
                </a:solidFill>
                <a:latin typeface="+mn-ea"/>
                <a:ea typeface="+mn-ea"/>
              </a:rPr>
              <a:t>0.63</a:t>
            </a:r>
            <a:r>
              <a:rPr lang="zh-CN" altLang="en-US" b="1" dirty="0" smtClean="0">
                <a:solidFill>
                  <a:srgbClr val="002060"/>
                </a:solidFill>
                <a:latin typeface="+mn-ea"/>
                <a:ea typeface="+mn-ea"/>
              </a:rPr>
              <a:t>个百分点。</a:t>
            </a:r>
            <a:endParaRPr lang="zh-CN" altLang="en-US" b="1" dirty="0" smtClean="0">
              <a:solidFill>
                <a:srgbClr val="002060"/>
              </a:solidFill>
              <a:latin typeface="+mn-ea"/>
              <a:ea typeface="+mn-ea"/>
            </a:endParaRPr>
          </a:p>
        </p:txBody>
      </p:sp>
      <p:pic>
        <p:nvPicPr>
          <p:cNvPr id="3" name="图片 2"/>
          <p:cNvPicPr>
            <a:picLocks noChangeAspect="1"/>
          </p:cNvPicPr>
          <p:nvPr/>
        </p:nvPicPr>
        <p:blipFill>
          <a:blip r:embed="rId1"/>
          <a:stretch>
            <a:fillRect/>
          </a:stretch>
        </p:blipFill>
        <p:spPr>
          <a:xfrm>
            <a:off x="1024890" y="908685"/>
            <a:ext cx="7095490" cy="3542665"/>
          </a:xfrm>
          <a:prstGeom prst="rect">
            <a:avLst/>
          </a:prstGeom>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融资融券余额</a:t>
            </a:r>
            <a:endParaRPr lang="zh-CN" altLang="en-US" sz="2400" b="1" dirty="0">
              <a:solidFill>
                <a:srgbClr val="000066"/>
              </a:solidFill>
              <a:latin typeface="幼圆" panose="02010509060101010101" pitchFamily="49" charset="-122"/>
              <a:ea typeface="幼圆" panose="02010509060101010101" pitchFamily="49" charset="-122"/>
            </a:endParaRPr>
          </a:p>
        </p:txBody>
      </p:sp>
      <p:sp>
        <p:nvSpPr>
          <p:cNvPr id="24579" name="TextBox 1"/>
          <p:cNvSpPr txBox="1">
            <a:spLocks noChangeArrowheads="1"/>
          </p:cNvSpPr>
          <p:nvPr/>
        </p:nvSpPr>
        <p:spPr bwMode="auto">
          <a:xfrm>
            <a:off x="906145" y="5604510"/>
            <a:ext cx="7303770" cy="706755"/>
          </a:xfrm>
          <a:prstGeom prst="rect">
            <a:avLst/>
          </a:prstGeom>
          <a:noFill/>
          <a:ln w="9525">
            <a:solidFill>
              <a:schemeClr val="bg1"/>
            </a:solidFill>
            <a:miter lim="800000"/>
          </a:ln>
        </p:spPr>
        <p:txBody>
          <a:bodyPr wrap="square">
            <a:spAutoFit/>
          </a:bodyPr>
          <a:lstStyle/>
          <a:p>
            <a:r>
              <a:rPr lang="zh-CN" altLang="en-US" b="1" dirty="0" smtClean="0">
                <a:solidFill>
                  <a:srgbClr val="002060"/>
                </a:solidFill>
                <a:latin typeface="幼圆" panose="02010509060101010101" pitchFamily="49" charset="-122"/>
                <a:ea typeface="幼圆" panose="02010509060101010101" pitchFamily="49" charset="-122"/>
              </a:rPr>
              <a:t>至</a:t>
            </a:r>
            <a:r>
              <a:rPr lang="en-US" altLang="zh-CN" b="1" dirty="0" smtClean="0">
                <a:solidFill>
                  <a:srgbClr val="002060"/>
                </a:solidFill>
                <a:latin typeface="幼圆" panose="02010509060101010101" pitchFamily="49" charset="-122"/>
                <a:ea typeface="幼圆" panose="02010509060101010101" pitchFamily="49" charset="-122"/>
              </a:rPr>
              <a:t>12</a:t>
            </a:r>
            <a:r>
              <a:rPr lang="zh-CN" altLang="en-US" b="1" dirty="0" smtClean="0">
                <a:solidFill>
                  <a:srgbClr val="002060"/>
                </a:solidFill>
                <a:latin typeface="幼圆" panose="02010509060101010101" pitchFamily="49" charset="-122"/>
                <a:ea typeface="幼圆" panose="02010509060101010101" pitchFamily="49" charset="-122"/>
              </a:rPr>
              <a:t>月底</a:t>
            </a:r>
            <a:r>
              <a:rPr lang="zh-CN" altLang="en-US" b="1" dirty="0">
                <a:solidFill>
                  <a:srgbClr val="002060"/>
                </a:solidFill>
                <a:latin typeface="幼圆" panose="02010509060101010101" pitchFamily="49" charset="-122"/>
                <a:ea typeface="幼圆" panose="02010509060101010101" pitchFamily="49" charset="-122"/>
              </a:rPr>
              <a:t>，沪深两市两融</a:t>
            </a:r>
            <a:r>
              <a:rPr lang="zh-CN" altLang="en-US" b="1" dirty="0" smtClean="0">
                <a:solidFill>
                  <a:srgbClr val="002060"/>
                </a:solidFill>
                <a:latin typeface="幼圆" panose="02010509060101010101" pitchFamily="49" charset="-122"/>
                <a:ea typeface="幼圆" panose="02010509060101010101" pitchFamily="49" charset="-122"/>
              </a:rPr>
              <a:t>余额</a:t>
            </a:r>
            <a:r>
              <a:rPr lang="en-US" altLang="zh-CN" b="1" dirty="0" smtClean="0">
                <a:solidFill>
                  <a:srgbClr val="002060"/>
                </a:solidFill>
                <a:latin typeface="幼圆" panose="02010509060101010101" pitchFamily="49" charset="-122"/>
                <a:ea typeface="幼圆" panose="02010509060101010101" pitchFamily="49" charset="-122"/>
              </a:rPr>
              <a:t>10262.64</a:t>
            </a:r>
            <a:r>
              <a:rPr lang="zh-CN" altLang="en-US" b="1" dirty="0" smtClean="0">
                <a:solidFill>
                  <a:srgbClr val="002060"/>
                </a:solidFill>
                <a:latin typeface="幼圆" panose="02010509060101010101" pitchFamily="49" charset="-122"/>
                <a:ea typeface="幼圆" panose="02010509060101010101" pitchFamily="49" charset="-122"/>
              </a:rPr>
              <a:t>亿</a:t>
            </a:r>
            <a:r>
              <a:rPr lang="zh-CN" altLang="en-US" b="1" dirty="0">
                <a:solidFill>
                  <a:srgbClr val="002060"/>
                </a:solidFill>
                <a:latin typeface="幼圆" panose="02010509060101010101" pitchFamily="49" charset="-122"/>
                <a:ea typeface="幼圆" panose="02010509060101010101" pitchFamily="49" charset="-122"/>
              </a:rPr>
              <a:t>元，较上</a:t>
            </a:r>
            <a:r>
              <a:rPr lang="zh-CN" altLang="en-US" b="1" dirty="0" smtClean="0">
                <a:solidFill>
                  <a:srgbClr val="002060"/>
                </a:solidFill>
                <a:latin typeface="幼圆" panose="02010509060101010101" pitchFamily="49" charset="-122"/>
                <a:ea typeface="幼圆" panose="02010509060101010101" pitchFamily="49" charset="-122"/>
              </a:rPr>
              <a:t>月底微跌</a:t>
            </a:r>
            <a:r>
              <a:rPr lang="en-US" altLang="zh-CN" b="1" dirty="0" smtClean="0">
                <a:solidFill>
                  <a:srgbClr val="002060"/>
                </a:solidFill>
                <a:latin typeface="幼圆" panose="02010509060101010101" pitchFamily="49" charset="-122"/>
                <a:ea typeface="幼圆" panose="02010509060101010101" pitchFamily="49" charset="-122"/>
              </a:rPr>
              <a:t>0.25%</a:t>
            </a:r>
            <a:r>
              <a:rPr lang="zh-CN" altLang="en-US" b="1" dirty="0" smtClean="0">
                <a:solidFill>
                  <a:srgbClr val="002060"/>
                </a:solidFill>
                <a:latin typeface="幼圆" panose="02010509060101010101" pitchFamily="49" charset="-122"/>
                <a:ea typeface="幼圆" panose="02010509060101010101" pitchFamily="49" charset="-122"/>
              </a:rPr>
              <a:t>，全月维持万亿规模。</a:t>
            </a:r>
            <a:endParaRPr lang="zh-CN" altLang="en-US" b="1" dirty="0" smtClean="0">
              <a:solidFill>
                <a:srgbClr val="002060"/>
              </a:solidFill>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1"/>
          <a:stretch>
            <a:fillRect/>
          </a:stretch>
        </p:blipFill>
        <p:spPr>
          <a:xfrm>
            <a:off x="1261110" y="1129665"/>
            <a:ext cx="6949440" cy="4237355"/>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本月两市市值前十</a:t>
            </a:r>
            <a:endParaRPr lang="zh-CN" altLang="en-US" sz="2400" b="1">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1905" y="642620"/>
          <a:ext cx="9142095" cy="6187654"/>
        </p:xfrm>
        <a:graphic>
          <a:graphicData uri="http://schemas.openxmlformats.org/drawingml/2006/table">
            <a:tbl>
              <a:tblPr firstRow="1" bandRow="1">
                <a:tableStyleId>{72833802-FEF1-4C79-8D5D-14CF1EAF98D9}</a:tableStyleId>
              </a:tblPr>
              <a:tblGrid>
                <a:gridCol w="2349500"/>
                <a:gridCol w="2310765"/>
                <a:gridCol w="2134235"/>
                <a:gridCol w="2347595"/>
              </a:tblGrid>
              <a:tr h="857256">
                <a:tc>
                  <a:txBody>
                    <a:bodyPr/>
                    <a:lstStyle/>
                    <a:p>
                      <a:pPr algn="ctr"/>
                      <a:r>
                        <a:rPr lang="zh-CN" altLang="en-US" dirty="0"/>
                        <a:t>沪市</a:t>
                      </a:r>
                      <a:endParaRPr lang="zh-CN" altLang="en-US" dirty="0"/>
                    </a:p>
                  </a:txBody>
                  <a:tcPr marL="9525" marR="9525" marT="9525" marB="0" anchor="ctr"/>
                </a:tc>
                <a:tc>
                  <a:txBody>
                    <a:bodyPr/>
                    <a:lstStyle/>
                    <a:p>
                      <a:pPr algn="ctr" fontAlgn="ctr"/>
                      <a:r>
                        <a:rPr lang="zh-CN" altLang="en-US" sz="1600" u="none" strike="noStrike" dirty="0">
                          <a:latin typeface="+mn-ea"/>
                          <a:ea typeface="+mn-ea"/>
                        </a:rPr>
                        <a:t>市值（亿）</a:t>
                      </a:r>
                      <a:endParaRPr lang="zh-CN" altLang="en-US" sz="1600" b="0" i="0" u="none" strike="noStrike" dirty="0">
                        <a:solidFill>
                          <a:srgbClr val="000000"/>
                        </a:solidFill>
                        <a:latin typeface="+mn-ea"/>
                        <a:ea typeface="+mn-ea"/>
                      </a:endParaRPr>
                    </a:p>
                  </a:txBody>
                  <a:tcPr marL="9525" marR="9525" marT="9525" marB="0" anchor="ctr"/>
                </a:tc>
                <a:tc>
                  <a:txBody>
                    <a:bodyPr/>
                    <a:lstStyle/>
                    <a:p>
                      <a:pPr algn="ctr" fontAlgn="ctr"/>
                      <a:r>
                        <a:rPr lang="zh-CN" altLang="en-US" sz="1600" b="1" i="0" u="none" strike="noStrike" dirty="0">
                          <a:solidFill>
                            <a:schemeClr val="bg1"/>
                          </a:solidFill>
                          <a:latin typeface="+mn-ea"/>
                          <a:ea typeface="+mn-ea"/>
                        </a:rPr>
                        <a:t>深市</a:t>
                      </a:r>
                      <a:endParaRPr lang="zh-CN" altLang="en-US" sz="1600" b="1" i="0" u="none" strike="noStrike" dirty="0">
                        <a:solidFill>
                          <a:schemeClr val="bg1"/>
                        </a:solidFill>
                        <a:latin typeface="+mn-ea"/>
                        <a:ea typeface="+mn-ea"/>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defRPr/>
                      </a:pPr>
                      <a:endParaRPr lang="en-US" altLang="zh-CN" sz="1600" u="none" strike="noStrike" dirty="0">
                        <a:latin typeface="+mn-ea"/>
                        <a:ea typeface="+mn-ea"/>
                      </a:endParaRPr>
                    </a:p>
                    <a:p>
                      <a:pPr marL="0" marR="0" indent="0" algn="ctr" defTabSz="914400" rtl="0" eaLnBrk="1" fontAlgn="ctr" latinLnBrk="0" hangingPunct="1">
                        <a:lnSpc>
                          <a:spcPct val="100000"/>
                        </a:lnSpc>
                        <a:spcBef>
                          <a:spcPts val="0"/>
                        </a:spcBef>
                        <a:spcAft>
                          <a:spcPts val="0"/>
                        </a:spcAft>
                        <a:buClrTx/>
                        <a:buSzTx/>
                        <a:buFontTx/>
                        <a:buNone/>
                        <a:defRPr/>
                      </a:pPr>
                      <a:r>
                        <a:rPr lang="zh-CN" altLang="en-US" sz="1600" u="none" strike="noStrike" dirty="0">
                          <a:latin typeface="+mn-ea"/>
                          <a:ea typeface="+mn-ea"/>
                        </a:rPr>
                        <a:t>市值（亿）</a:t>
                      </a:r>
                      <a:endParaRPr lang="zh-CN" altLang="en-US" sz="1600" u="none" strike="noStrike" dirty="0">
                        <a:latin typeface="+mn-ea"/>
                        <a:ea typeface="+mn-ea"/>
                      </a:endParaRPr>
                    </a:p>
                    <a:p>
                      <a:pPr algn="ctr" fontAlgn="ctr"/>
                      <a:endParaRPr lang="zh-CN" altLang="en-US" sz="1600" b="0" i="0" u="none" strike="noStrike" dirty="0">
                        <a:solidFill>
                          <a:srgbClr val="000000"/>
                        </a:solidFill>
                        <a:latin typeface="+mn-ea"/>
                        <a:ea typeface="+mn-ea"/>
                      </a:endParaRPr>
                    </a:p>
                  </a:txBody>
                  <a:tcPr marL="9525" marR="9525" marT="9525" marB="0" anchor="ctr"/>
                </a:tc>
              </a:tr>
              <a:tr h="428625">
                <a:tc>
                  <a:txBody>
                    <a:bodyPr/>
                    <a:lstStyle/>
                    <a:p>
                      <a:pPr algn="ctr" fontAlgn="ctr"/>
                      <a:r>
                        <a:rPr lang="en-US" sz="1800" b="1" i="0" u="none" strike="noStrike" dirty="0">
                          <a:solidFill>
                            <a:srgbClr val="000066"/>
                          </a:solidFill>
                          <a:latin typeface="+mn-lt"/>
                        </a:rPr>
                        <a:t>601398.SH工商银行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21,279.48</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algn="ctr" fontAlgn="t"/>
                      <a:r>
                        <a:rPr lang="en-US" sz="1800" b="1" dirty="0">
                          <a:solidFill>
                            <a:srgbClr val="000066"/>
                          </a:solidFill>
                          <a:effectLst/>
                          <a:sym typeface="+mn-ea"/>
                        </a:rPr>
                        <a:t>000333.SZ美的集团</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3,629.85</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800" b="1" i="0" u="none" strike="noStrike" dirty="0">
                          <a:solidFill>
                            <a:srgbClr val="000066"/>
                          </a:solidFill>
                          <a:latin typeface="+mn-lt"/>
                        </a:rPr>
                        <a:t>601939.SH建设银行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15,206.43</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algn="ctr" fontAlgn="t"/>
                      <a:r>
                        <a:rPr lang="zh-CN" altLang="en-US" sz="1800" b="1" dirty="0">
                          <a:solidFill>
                            <a:srgbClr val="000066"/>
                          </a:solidFill>
                          <a:effectLst/>
                          <a:sym typeface="+mn-ea"/>
                        </a:rPr>
                        <a:t>002415.SZ海康威视</a:t>
                      </a:r>
                      <a:endParaRPr lang="zh-CN" alt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3,599.26</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00">
                <a:tc>
                  <a:txBody>
                    <a:bodyPr/>
                    <a:lstStyle/>
                    <a:p>
                      <a:pPr algn="ctr" fontAlgn="ctr"/>
                      <a:r>
                        <a:rPr lang="en-US" sz="1800" b="1" i="0" u="none" strike="noStrike" dirty="0">
                          <a:solidFill>
                            <a:srgbClr val="000066"/>
                          </a:solidFill>
                          <a:latin typeface="+mn-lt"/>
                        </a:rPr>
                        <a:t>601857.SH中国石油</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14,060.70</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algn="ctr" fontAlgn="t"/>
                      <a:r>
                        <a:rPr lang="zh-CN" altLang="en-US" sz="1800" b="1" dirty="0">
                          <a:solidFill>
                            <a:srgbClr val="000066"/>
                          </a:solidFill>
                          <a:effectLst/>
                          <a:sym typeface="+mn-ea"/>
                        </a:rPr>
                        <a:t>000002.SZ万科A</a:t>
                      </a:r>
                      <a:endParaRPr lang="en-US" sz="1800" b="1" i="0" u="none" strike="noStrike" dirty="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3,363.28</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800" b="1" i="0" u="none" strike="noStrike" dirty="0">
                          <a:solidFill>
                            <a:srgbClr val="000066"/>
                          </a:solidFill>
                          <a:latin typeface="+mn-lt"/>
                        </a:rPr>
                        <a:t>601318.SH中国平安</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12,645.15</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800" b="1" dirty="0" smtClean="0">
                          <a:solidFill>
                            <a:srgbClr val="000066"/>
                          </a:solidFill>
                          <a:effectLst/>
                          <a:sym typeface="+mn-ea"/>
                        </a:rPr>
                        <a:t>000858.SZ五粮液</a:t>
                      </a:r>
                      <a:endParaRPr lang="zh-CN" altLang="en-US" sz="18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3,032.22</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60070">
                <a:tc>
                  <a:txBody>
                    <a:bodyPr/>
                    <a:lstStyle/>
                    <a:p>
                      <a:pPr algn="ctr" fontAlgn="ctr"/>
                      <a:r>
                        <a:rPr lang="en-US" sz="1800" b="1" i="0" u="none" strike="noStrike" dirty="0">
                          <a:solidFill>
                            <a:srgbClr val="000066"/>
                          </a:solidFill>
                          <a:latin typeface="+mn-lt"/>
                        </a:rPr>
                        <a:t>601288.SH农业银行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dirty="0">
                          <a:solidFill>
                            <a:srgbClr val="000066"/>
                          </a:solidFill>
                          <a:ea typeface="+mn-lt"/>
                          <a:cs typeface="宋体" panose="02010600030101010101" pitchFamily="2" charset="-122"/>
                        </a:rPr>
                        <a:t>12,197.61</a:t>
                      </a:r>
                      <a:endParaRPr lang="en-US" altLang="zh-CN" sz="1800" b="1" dirty="0">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800" b="1" dirty="0" smtClean="0">
                          <a:solidFill>
                            <a:srgbClr val="000066"/>
                          </a:solidFill>
                          <a:effectLst/>
                          <a:sym typeface="+mn-ea"/>
                        </a:rPr>
                        <a:t>000651.SZ格力电器</a:t>
                      </a:r>
                      <a:endParaRPr lang="zh-CN" altLang="en-US" sz="18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2,628.87</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472440">
                <a:tc>
                  <a:txBody>
                    <a:bodyPr/>
                    <a:lstStyle/>
                    <a:p>
                      <a:pPr algn="ctr" fontAlgn="ctr"/>
                      <a:r>
                        <a:rPr lang="en-US" sz="1800" b="1" i="0" u="none" strike="noStrike" dirty="0">
                          <a:solidFill>
                            <a:srgbClr val="000066"/>
                          </a:solidFill>
                          <a:latin typeface="+mn-lt"/>
                        </a:rPr>
                        <a:t>601988.SH中国银行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11,051.58</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800" b="1" i="0" u="none" strike="noStrike" dirty="0" smtClean="0">
                          <a:solidFill>
                            <a:srgbClr val="000066"/>
                          </a:solidFill>
                          <a:effectLst/>
                          <a:latin typeface="+mn-lt"/>
                        </a:rPr>
                        <a:t>000001.SZ平安银行</a:t>
                      </a:r>
                      <a:endParaRPr lang="zh-CN" altLang="en-US" sz="18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2,283.66</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800" b="1" dirty="0">
                          <a:solidFill>
                            <a:srgbClr val="000066"/>
                          </a:solidFill>
                          <a:sym typeface="+mn-ea"/>
                        </a:rPr>
                        <a:t>600519.SH贵州茅台</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8,761.85</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800" b="1" i="0" u="none" strike="noStrike" dirty="0" smtClean="0">
                          <a:solidFill>
                            <a:srgbClr val="000066"/>
                          </a:solidFill>
                          <a:effectLst/>
                          <a:latin typeface="+mn-lt"/>
                          <a:sym typeface="+mn-ea"/>
                        </a:rPr>
                        <a:t>002352.SZ顺丰控股</a:t>
                      </a:r>
                      <a:endParaRPr lang="en-US" altLang="zh-CN" sz="1800" b="1" i="0" u="none" strike="noStrike" dirty="0" smtClean="0">
                        <a:solidFill>
                          <a:srgbClr val="000066"/>
                        </a:solidFill>
                        <a:effectLst/>
                        <a:latin typeface="+mn-lt"/>
                        <a:sym typeface="+mn-ea"/>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2,221.39</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00">
                <a:tc>
                  <a:txBody>
                    <a:bodyPr/>
                    <a:lstStyle/>
                    <a:p>
                      <a:pPr algn="ctr" fontAlgn="ctr"/>
                      <a:r>
                        <a:rPr lang="en-US" sz="1800" b="1" dirty="0">
                          <a:solidFill>
                            <a:srgbClr val="000066"/>
                          </a:solidFill>
                          <a:sym typeface="+mn-ea"/>
                        </a:rPr>
                        <a:t>601628.SH中国人寿</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7,867.81</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zh-CN" altLang="en-US" sz="1800" b="1" i="0" u="none" strike="noStrike" dirty="0" smtClean="0">
                          <a:solidFill>
                            <a:srgbClr val="000066"/>
                          </a:solidFill>
                          <a:effectLst/>
                          <a:latin typeface="+mn-lt"/>
                        </a:rPr>
                        <a:t>000725.SZ京东方A</a:t>
                      </a:r>
                      <a:endParaRPr lang="zh-CN" altLang="en-US" sz="18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1,999.52</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508052">
                <a:tc>
                  <a:txBody>
                    <a:bodyPr/>
                    <a:lstStyle/>
                    <a:p>
                      <a:pPr algn="ctr" fontAlgn="ctr"/>
                      <a:r>
                        <a:rPr lang="en-US" sz="1800" b="1" i="0" u="none" strike="noStrike" dirty="0">
                          <a:solidFill>
                            <a:srgbClr val="000066"/>
                          </a:solidFill>
                          <a:latin typeface="+mn-lt"/>
                        </a:rPr>
                        <a:t>600036.SH招商银行</a:t>
                      </a:r>
                      <a:endParaRPr lang="en-US" sz="1800" b="1" i="0" u="none" strike="noStrike" dirty="0">
                        <a:solidFill>
                          <a:srgbClr val="000066"/>
                        </a:solidFill>
                        <a:latin typeface="+mn-lt"/>
                      </a:endParaRPr>
                    </a:p>
                  </a:txBody>
                  <a:tcPr marL="0" marR="0" marT="0" marB="0" anchor="ctr"/>
                </a:tc>
                <a:tc>
                  <a:txBody>
                    <a:bodyPr/>
                    <a:lstStyle/>
                    <a:p>
                      <a:pPr indent="0" algn="ctr">
                        <a:buNone/>
                      </a:pPr>
                      <a:r>
                        <a:rPr lang="en-US" altLang="zh-CN" sz="1800" b="1">
                          <a:solidFill>
                            <a:srgbClr val="000066"/>
                          </a:solidFill>
                          <a:ea typeface="+mn-lt"/>
                          <a:cs typeface="宋体" panose="02010600030101010101" pitchFamily="2" charset="-122"/>
                        </a:rPr>
                        <a:t>7,180.01</a:t>
                      </a:r>
                      <a:endParaRPr lang="en-US" altLang="zh-CN" sz="1800" b="1">
                        <a:solidFill>
                          <a:srgbClr val="000066"/>
                        </a:solidFill>
                        <a:ea typeface="+mn-lt"/>
                        <a:cs typeface="宋体" panose="02010600030101010101" pitchFamily="2" charset="-122"/>
                      </a:endParaRPr>
                    </a:p>
                  </a:txBody>
                  <a:tcPr marL="0" marR="0" marT="0" marB="0" anchor="ct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800" b="1" dirty="0" smtClean="0">
                          <a:solidFill>
                            <a:srgbClr val="000066"/>
                          </a:solidFill>
                          <a:effectLst/>
                          <a:sym typeface="+mn-ea"/>
                        </a:rPr>
                        <a:t>002304.SZ洋河股份</a:t>
                      </a:r>
                      <a:endParaRPr lang="zh-CN" altLang="en-US" sz="1800" b="1" i="0" u="none" strike="noStrike" dirty="0" smtClean="0">
                        <a:solidFill>
                          <a:srgbClr val="000066"/>
                        </a:solidFill>
                        <a:effectLst/>
                        <a:latin typeface="+mn-lt"/>
                      </a:endParaRPr>
                    </a:p>
                  </a:txBody>
                  <a:tcPr marL="7620" marR="7620" marT="7620" marB="0" anchor="ct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1,733.04</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tc>
              </a:tr>
              <a:tr h="455295">
                <a:tc>
                  <a:txBody>
                    <a:bodyPr/>
                    <a:lstStyle/>
                    <a:p>
                      <a:pPr algn="ctr" fontAlgn="ctr"/>
                      <a:r>
                        <a:rPr lang="en-US" sz="1800" b="1" i="0" u="none" strike="noStrike" dirty="0">
                          <a:solidFill>
                            <a:srgbClr val="000066"/>
                          </a:solidFill>
                          <a:latin typeface="+mn-lt"/>
                        </a:rPr>
                        <a:t>600028.SH中国石化</a:t>
                      </a:r>
                      <a:endParaRPr lang="en-US" sz="1800" b="1" i="0" u="none" strike="noStrike" dirty="0">
                        <a:solidFill>
                          <a:srgbClr val="000066"/>
                        </a:solidFill>
                        <a:latin typeface="+mn-lt"/>
                      </a:endParaRPr>
                    </a:p>
                  </a:txBody>
                  <a:tcPr marL="0" marR="0" marT="0" marB="0" anchor="ctr">
                    <a:lnB w="12700">
                      <a:solidFill>
                        <a:schemeClr val="accent2"/>
                      </a:solidFill>
                      <a:prstDash val="solid"/>
                    </a:lnB>
                  </a:tcPr>
                </a:tc>
                <a:tc>
                  <a:txBody>
                    <a:bodyPr/>
                    <a:lstStyle/>
                    <a:p>
                      <a:pPr indent="0" algn="ctr">
                        <a:buNone/>
                      </a:pPr>
                      <a:r>
                        <a:rPr lang="en-US" altLang="zh-CN" sz="1800" b="1">
                          <a:solidFill>
                            <a:srgbClr val="000066"/>
                          </a:solidFill>
                          <a:ea typeface="+mn-lt"/>
                          <a:cs typeface="宋体" panose="02010600030101010101" pitchFamily="2" charset="-122"/>
                        </a:rPr>
                        <a:t>7,079.72</a:t>
                      </a:r>
                      <a:endParaRPr lang="en-US" altLang="zh-CN" sz="1800" b="1">
                        <a:solidFill>
                          <a:srgbClr val="000066"/>
                        </a:solidFill>
                        <a:ea typeface="+mn-lt"/>
                        <a:cs typeface="宋体" panose="02010600030101010101" pitchFamily="2" charset="-122"/>
                      </a:endParaRPr>
                    </a:p>
                  </a:txBody>
                  <a:tcPr marL="0" marR="0" marT="0" marB="0" anchor="ctr">
                    <a:lnB w="12700">
                      <a:solidFill>
                        <a:schemeClr val="accent2"/>
                      </a:solidFill>
                      <a:prstDash val="solid"/>
                    </a:lnB>
                  </a:tcPr>
                </a:tc>
                <a:tc>
                  <a:txBody>
                    <a:bodyPr/>
                    <a:lstStyle/>
                    <a:p>
                      <a:pPr marL="0" marR="0" indent="0" algn="ctr" defTabSz="914400" rtl="0" eaLnBrk="1" fontAlgn="t" latinLnBrk="0" hangingPunct="1">
                        <a:lnSpc>
                          <a:spcPct val="100000"/>
                        </a:lnSpc>
                        <a:spcBef>
                          <a:spcPts val="0"/>
                        </a:spcBef>
                        <a:spcAft>
                          <a:spcPts val="0"/>
                        </a:spcAft>
                        <a:buClrTx/>
                        <a:buSzTx/>
                        <a:buFontTx/>
                        <a:buNone/>
                        <a:defRPr/>
                      </a:pPr>
                      <a:r>
                        <a:rPr lang="en-US" altLang="zh-CN" sz="1800" b="1" i="0" u="none" strike="noStrike" dirty="0" smtClean="0">
                          <a:solidFill>
                            <a:srgbClr val="000066"/>
                          </a:solidFill>
                          <a:effectLst/>
                          <a:latin typeface="+mn-lt"/>
                        </a:rPr>
                        <a:t>002027.SZ</a:t>
                      </a:r>
                      <a:r>
                        <a:rPr lang="zh-CN" altLang="en-US" sz="1800" b="1" i="0" u="none" strike="noStrike" dirty="0" smtClean="0">
                          <a:solidFill>
                            <a:srgbClr val="000066"/>
                          </a:solidFill>
                          <a:effectLst/>
                          <a:latin typeface="+mn-lt"/>
                        </a:rPr>
                        <a:t>分众传媒</a:t>
                      </a:r>
                      <a:endParaRPr lang="zh-CN" altLang="en-US" sz="1800" b="1" i="0" u="none" strike="noStrike" dirty="0" smtClean="0">
                        <a:solidFill>
                          <a:srgbClr val="000066"/>
                        </a:solidFill>
                        <a:effectLst/>
                        <a:latin typeface="+mn-lt"/>
                      </a:endParaRPr>
                    </a:p>
                  </a:txBody>
                  <a:tcPr marL="7620" marR="7620" marT="7620" marB="0" anchor="ctr">
                    <a:lnB w="12700">
                      <a:solidFill>
                        <a:schemeClr val="accent2"/>
                      </a:solidFill>
                      <a:prstDash val="solid"/>
                    </a:lnB>
                  </a:tcPr>
                </a:tc>
                <a:tc>
                  <a:txBody>
                    <a:bodyPr/>
                    <a:lstStyle/>
                    <a:p>
                      <a:pPr indent="0" algn="ctr">
                        <a:buNone/>
                      </a:pPr>
                      <a:r>
                        <a:rPr lang="en-US" altLang="zh-CN" sz="1800" b="1">
                          <a:solidFill>
                            <a:schemeClr val="tx2">
                              <a:lumMod val="75000"/>
                            </a:schemeClr>
                          </a:solidFill>
                          <a:uFillTx/>
                          <a:latin typeface="+mn-ea"/>
                          <a:cs typeface="宋体" panose="02010600030101010101" pitchFamily="2" charset="-122"/>
                        </a:rPr>
                        <a:t>1,722.20</a:t>
                      </a:r>
                      <a:endParaRPr lang="en-US" altLang="zh-CN" sz="1800" b="1">
                        <a:solidFill>
                          <a:schemeClr val="tx2">
                            <a:lumMod val="75000"/>
                          </a:schemeClr>
                        </a:solidFill>
                        <a:uFillTx/>
                        <a:latin typeface="+mn-ea"/>
                        <a:cs typeface="宋体" panose="02010600030101010101" pitchFamily="2" charset="-122"/>
                      </a:endParaRPr>
                    </a:p>
                  </a:txBody>
                  <a:tcPr marL="0" marR="0" marT="0" marB="0" anchor="ctr">
                    <a:lnB w="12700">
                      <a:solidFill>
                        <a:schemeClr val="accent2"/>
                      </a:solidFill>
                      <a:prstDash val="solid"/>
                    </a:lnB>
                  </a:tcPr>
                </a:tc>
              </a:tr>
              <a:tr h="313055">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455613" y="142875"/>
            <a:ext cx="8231187" cy="1144588"/>
          </a:xfrm>
          <a:prstGeom prst="rect">
            <a:avLst/>
          </a:prstGeom>
          <a:noFill/>
          <a:ln w="9525" algn="ctr">
            <a:noFill/>
            <a:miter lim="800000"/>
          </a:ln>
        </p:spPr>
        <p:txBody>
          <a:bodyPr/>
          <a:lstStyle/>
          <a:p>
            <a:r>
              <a:rPr lang="zh-CN" altLang="en-US" sz="2400" b="1" dirty="0">
                <a:solidFill>
                  <a:schemeClr val="tx2">
                    <a:lumMod val="75000"/>
                  </a:schemeClr>
                </a:solidFill>
                <a:uFillTx/>
                <a:latin typeface="幼圆" panose="02010509060101010101" pitchFamily="49" charset="-122"/>
                <a:ea typeface="幼圆" panose="02010509060101010101" pitchFamily="49" charset="-122"/>
              </a:rPr>
              <a:t>本月涨幅居前个</a:t>
            </a:r>
            <a:r>
              <a:rPr lang="zh-CN" altLang="en-US" sz="2400" b="1" dirty="0" smtClean="0">
                <a:solidFill>
                  <a:schemeClr val="tx2">
                    <a:lumMod val="75000"/>
                  </a:schemeClr>
                </a:solidFill>
                <a:uFillTx/>
                <a:latin typeface="幼圆" panose="02010509060101010101" pitchFamily="49" charset="-122"/>
                <a:ea typeface="幼圆" panose="02010509060101010101" pitchFamily="49" charset="-122"/>
              </a:rPr>
              <a:t>股（去除新股）</a:t>
            </a:r>
            <a:endParaRPr lang="zh-CN" altLang="en-US" sz="2400" b="1" dirty="0" smtClean="0">
              <a:solidFill>
                <a:schemeClr val="tx2">
                  <a:lumMod val="75000"/>
                </a:schemeClr>
              </a:solidFill>
              <a:uFillTx/>
              <a:latin typeface="幼圆" panose="02010509060101010101" pitchFamily="49" charset="-122"/>
              <a:ea typeface="幼圆" panose="02010509060101010101" pitchFamily="49" charset="-122"/>
            </a:endParaRPr>
          </a:p>
        </p:txBody>
      </p:sp>
      <p:graphicFrame>
        <p:nvGraphicFramePr>
          <p:cNvPr id="6" name="表格 5"/>
          <p:cNvGraphicFramePr>
            <a:graphicFrameLocks noGrp="1"/>
          </p:cNvGraphicFramePr>
          <p:nvPr/>
        </p:nvGraphicFramePr>
        <p:xfrm>
          <a:off x="-32" y="897237"/>
          <a:ext cx="9144034" cy="5989891"/>
        </p:xfrm>
        <a:graphic>
          <a:graphicData uri="http://schemas.openxmlformats.org/drawingml/2006/table">
            <a:tbl>
              <a:tblPr/>
              <a:tblGrid>
                <a:gridCol w="1938794"/>
                <a:gridCol w="1736202"/>
                <a:gridCol w="1388963"/>
                <a:gridCol w="1435100"/>
                <a:gridCol w="2644975"/>
              </a:tblGrid>
              <a:tr h="714375">
                <a:tc>
                  <a:txBody>
                    <a:bodyPr/>
                    <a:lstStyle/>
                    <a:p>
                      <a:pPr algn="ctr" fontAlgn="t"/>
                      <a:endParaRPr lang="en-US" altLang="zh-CN" sz="1400" b="1" i="0" u="none" strike="noStrike" kern="1200" dirty="0">
                        <a:solidFill>
                          <a:schemeClr val="bg1"/>
                        </a:solidFill>
                        <a:latin typeface="+mn-ea"/>
                        <a:ea typeface="+mn-ea"/>
                        <a:cs typeface="+mn-cs"/>
                      </a:endParaRPr>
                    </a:p>
                    <a:p>
                      <a:pPr algn="ctr" fontAlgn="t"/>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4682" marR="4682" marT="4682" marB="0">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证券简称</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月涨幅（</a:t>
                      </a:r>
                      <a:r>
                        <a:rPr lang="en-US" altLang="zh-CN" sz="1400" b="1" i="0" u="none" strike="noStrike" kern="1200" dirty="0">
                          <a:solidFill>
                            <a:schemeClr val="bg1"/>
                          </a:solidFill>
                          <a:latin typeface="+mn-ea"/>
                          <a:ea typeface="+mn-ea"/>
                          <a:cs typeface="+mn-cs"/>
                        </a:rPr>
                        <a:t>%</a:t>
                      </a:r>
                      <a:r>
                        <a:rPr lang="zh-CN" altLang="en-US" sz="1400" b="1" i="0" u="none" strike="noStrike" kern="1200" dirty="0">
                          <a:solidFill>
                            <a:schemeClr val="bg1"/>
                          </a:solidFill>
                          <a:latin typeface="+mn-ea"/>
                          <a:ea typeface="+mn-ea"/>
                          <a:cs typeface="+mn-cs"/>
                        </a:rPr>
                        <a:t>）</a:t>
                      </a:r>
                      <a:br>
                        <a:rPr lang="zh-CN" altLang="en-US" sz="1400" b="1" i="0" u="none" strike="noStrike" kern="1200" dirty="0">
                          <a:solidFill>
                            <a:schemeClr val="bg1"/>
                          </a:solidFill>
                          <a:latin typeface="+mn-ea"/>
                          <a:ea typeface="+mn-ea"/>
                          <a:cs typeface="+mn-cs"/>
                        </a:rPr>
                      </a:b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4682" marR="4682" marT="4682" marB="0">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algn="ctr" rtl="0" fontAlgn="t"/>
                      <a:endParaRPr lang="en-US" altLang="zh-CN" sz="1400" b="1" i="0" u="none" strike="noStrike" kern="1200" dirty="0">
                        <a:solidFill>
                          <a:schemeClr val="bg1"/>
                        </a:solidFill>
                        <a:latin typeface="+mn-ea"/>
                        <a:ea typeface="+mn-ea"/>
                        <a:cs typeface="+mn-cs"/>
                      </a:endParaRPr>
                    </a:p>
                    <a:p>
                      <a:pPr algn="ctr" rtl="0" fontAlgn="t"/>
                      <a:r>
                        <a:rPr lang="zh-CN" altLang="en-US" sz="1400" b="1" i="0" u="none" strike="noStrike" kern="1200" dirty="0" smtClean="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4682" marR="4682" marT="4682" marB="0">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472440">
                <a:tc>
                  <a:txBody>
                    <a:bodyPr/>
                    <a:lstStyle/>
                    <a:p>
                      <a:pPr indent="0" algn="ctr">
                        <a:buNone/>
                      </a:pPr>
                      <a:r>
                        <a:rPr lang="en-US" altLang="zh-CN" sz="1800" b="1">
                          <a:solidFill>
                            <a:srgbClr val="000066"/>
                          </a:solidFill>
                          <a:ea typeface="+mn-lt"/>
                          <a:cs typeface="宋体" panose="02010600030101010101" pitchFamily="2" charset="-122"/>
                        </a:rPr>
                        <a:t>000503.SZ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海虹控股</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73.1247</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384.9655</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信息传输、软件和信息技术服务业</a:t>
                      </a:r>
                      <a:endParaRPr lang="zh-CN" altLang="en-US" sz="1800" b="1">
                        <a:solidFill>
                          <a:srgbClr val="000066"/>
                        </a:solidFill>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40">
                <a:tc>
                  <a:txBody>
                    <a:bodyPr/>
                    <a:lstStyle/>
                    <a:p>
                      <a:pPr indent="0" algn="ctr">
                        <a:buNone/>
                      </a:pPr>
                      <a:r>
                        <a:rPr lang="en-US" altLang="zh-CN" sz="1800" b="1">
                          <a:solidFill>
                            <a:srgbClr val="000066"/>
                          </a:solidFill>
                          <a:ea typeface="+mn-lt"/>
                          <a:cs typeface="宋体" panose="02010600030101010101" pitchFamily="2" charset="-122"/>
                        </a:rPr>
                        <a:t>002248.SZ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*ST东数</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62.3106</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26.8751</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rPr>
                        <a:t>制造业</a:t>
                      </a:r>
                      <a:endParaRPr lang="zh-CN" altLang="en-US" sz="1800" b="1">
                        <a:solidFill>
                          <a:schemeClr val="tx2">
                            <a:lumMod val="75000"/>
                          </a:schemeClr>
                        </a:solidFill>
                        <a:uFillTx/>
                        <a:latin typeface="+中文正文" charset="0"/>
                        <a:ea typeface="+mn-lt"/>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600520.SH</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文一科技</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49.6039</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38.0074</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300308.SZ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中际旭创</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37.0023</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272.2309</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600130.SH</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波导股份</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33.8208</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52.6848</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4980">
                <a:tc>
                  <a:txBody>
                    <a:bodyPr/>
                    <a:lstStyle/>
                    <a:p>
                      <a:pPr indent="0" algn="ctr">
                        <a:buNone/>
                      </a:pPr>
                      <a:r>
                        <a:rPr lang="en-US" altLang="zh-CN" sz="1800" b="1">
                          <a:solidFill>
                            <a:srgbClr val="000066"/>
                          </a:solidFill>
                          <a:ea typeface="+mn-lt"/>
                          <a:cs typeface="宋体" panose="02010600030101010101" pitchFamily="2" charset="-122"/>
                        </a:rPr>
                        <a:t>002760.SZ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凤形股份</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31.8318</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35.4552</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002070.SZ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*ST众和</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29.6296</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30.7465</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600600.SH</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青岛啤酒</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28.1943</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558.5508</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000893.SZ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ea typeface="+mn-lt"/>
                          <a:cs typeface="宋体" panose="02010600030101010101" pitchFamily="2" charset="-122"/>
                        </a:rPr>
                        <a:t>东凌国际</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27.6882</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ea typeface="+mn-lt"/>
                          <a:cs typeface="宋体" panose="02010600030101010101" pitchFamily="2" charset="-122"/>
                        </a:rPr>
                        <a:t>68.0456</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72432">
                <a:tc>
                  <a:txBody>
                    <a:bodyPr/>
                    <a:lstStyle/>
                    <a:p>
                      <a:pPr indent="0" algn="ctr">
                        <a:buNone/>
                      </a:pPr>
                      <a:r>
                        <a:rPr lang="en-US" altLang="zh-CN" sz="1800" b="1">
                          <a:solidFill>
                            <a:srgbClr val="000066"/>
                          </a:solidFill>
                          <a:ea typeface="+mn-lt"/>
                          <a:cs typeface="宋体" panose="02010600030101010101" pitchFamily="2" charset="-122"/>
                        </a:rPr>
                        <a:t>300181.SZ</a:t>
                      </a:r>
                      <a:endParaRPr lang="en-US" altLang="zh-CN" sz="1800" b="1">
                        <a:solidFill>
                          <a:srgbClr val="000066"/>
                        </a:solidFill>
                        <a:ea typeface="+mn-lt"/>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800" b="1">
                          <a:solidFill>
                            <a:srgbClr val="000066"/>
                          </a:solidFill>
                          <a:ea typeface="+mn-lt"/>
                          <a:cs typeface="宋体" panose="02010600030101010101" pitchFamily="2" charset="-122"/>
                        </a:rPr>
                        <a:t>佐力药业</a:t>
                      </a:r>
                      <a:endParaRPr lang="zh-CN" altLang="en-US"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800" b="1">
                          <a:solidFill>
                            <a:srgbClr val="000066"/>
                          </a:solidFill>
                          <a:ea typeface="+mn-lt"/>
                          <a:cs typeface="宋体" panose="02010600030101010101" pitchFamily="2" charset="-122"/>
                        </a:rPr>
                        <a:t>26.6116</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en-US" altLang="zh-CN" sz="1800" b="1">
                          <a:solidFill>
                            <a:srgbClr val="000066"/>
                          </a:solidFill>
                          <a:ea typeface="+mn-lt"/>
                          <a:cs typeface="宋体" panose="02010600030101010101" pitchFamily="2" charset="-122"/>
                        </a:rPr>
                        <a:t>46.6815</a:t>
                      </a:r>
                      <a:endParaRPr lang="en-US" altLang="zh-CN" sz="1800" b="1">
                        <a:solidFill>
                          <a:srgbClr val="000066"/>
                        </a:solidFill>
                        <a:ea typeface="+mn-lt"/>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noFill/>
                  </a:tcPr>
                </a:tc>
                <a:tc>
                  <a:txBody>
                    <a:bodyPr/>
                    <a:lstStyle/>
                    <a:p>
                      <a:pPr indent="0" algn="ctr">
                        <a:buNone/>
                      </a:pPr>
                      <a:r>
                        <a:rPr lang="zh-CN" altLang="en-US" sz="1800" b="1">
                          <a:solidFill>
                            <a:schemeClr val="tx2">
                              <a:lumMod val="75000"/>
                            </a:schemeClr>
                          </a:solidFill>
                          <a:uFillTx/>
                          <a:latin typeface="+中文正文" charset="0"/>
                          <a:ea typeface="+mn-lt"/>
                          <a:cs typeface="宋体" panose="02010600030101010101" pitchFamily="2" charset="-122"/>
                          <a:sym typeface="+mn-ea"/>
                        </a:rPr>
                        <a:t>制造业</a:t>
                      </a:r>
                      <a:endParaRPr lang="zh-CN" altLang="en-US" sz="1800" b="1">
                        <a:solidFill>
                          <a:schemeClr val="tx2">
                            <a:lumMod val="75000"/>
                          </a:schemeClr>
                        </a:solidFill>
                        <a:uFillTx/>
                        <a:latin typeface="+中文正文" charset="0"/>
                        <a:ea typeface="+mn-lt"/>
                        <a:cs typeface="宋体" panose="02010600030101010101" pitchFamily="2" charset="-122"/>
                        <a:sym typeface="+mn-ea"/>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noFill/>
                  </a:tcPr>
                </a:tc>
              </a:tr>
              <a:tr h="472432">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ChangeArrowheads="1"/>
          </p:cNvSpPr>
          <p:nvPr/>
        </p:nvSpPr>
        <p:spPr bwMode="white">
          <a:xfrm>
            <a:off x="468313" y="188913"/>
            <a:ext cx="8231187" cy="719137"/>
          </a:xfrm>
          <a:prstGeom prst="rect">
            <a:avLst/>
          </a:prstGeom>
          <a:noFill/>
          <a:ln w="9525" algn="ctr">
            <a:noFill/>
            <a:miter lim="800000"/>
          </a:ln>
        </p:spPr>
        <p:txBody>
          <a:bodyPr/>
          <a:lstStyle/>
          <a:p>
            <a:r>
              <a:rPr lang="zh-CN" altLang="en-US" sz="2400" b="1" dirty="0">
                <a:solidFill>
                  <a:schemeClr val="tx2">
                    <a:lumMod val="75000"/>
                  </a:schemeClr>
                </a:solidFill>
                <a:uFillTx/>
                <a:latin typeface="幼圆" panose="02010509060101010101" pitchFamily="49" charset="-122"/>
                <a:ea typeface="幼圆" panose="02010509060101010101" pitchFamily="49" charset="-122"/>
              </a:rPr>
              <a:t>本月涨幅居前个股</a:t>
            </a:r>
            <a:endParaRPr lang="zh-CN" altLang="en-US" sz="2400" b="1" dirty="0">
              <a:solidFill>
                <a:schemeClr val="tx2">
                  <a:lumMod val="75000"/>
                </a:schemeClr>
              </a:solidFill>
              <a:uFillTx/>
              <a:latin typeface="幼圆" panose="02010509060101010101" pitchFamily="49" charset="-122"/>
              <a:ea typeface="幼圆" panose="02010509060101010101" pitchFamily="49" charset="-122"/>
            </a:endParaRPr>
          </a:p>
        </p:txBody>
      </p:sp>
      <p:sp>
        <p:nvSpPr>
          <p:cNvPr id="2" name="Text Box 2"/>
          <p:cNvSpPr txBox="1">
            <a:spLocks noChangeArrowheads="1"/>
          </p:cNvSpPr>
          <p:nvPr/>
        </p:nvSpPr>
        <p:spPr bwMode="auto">
          <a:xfrm>
            <a:off x="213678" y="907733"/>
            <a:ext cx="8715375" cy="6877685"/>
          </a:xfrm>
          <a:prstGeom prst="rect">
            <a:avLst/>
          </a:prstGeom>
          <a:noFill/>
          <a:ln w="9525" algn="ctr">
            <a:noFill/>
            <a:miter lim="800000"/>
          </a:ln>
        </p:spPr>
        <p:txBody>
          <a:bodyPr wrap="square">
            <a:spAutoFit/>
          </a:bodyPr>
          <a:lstStyle/>
          <a:p>
            <a:pPr>
              <a:lnSpc>
                <a:spcPct val="150000"/>
              </a:lnSpc>
              <a:buClr>
                <a:srgbClr val="000798"/>
              </a:buClr>
              <a:buFont typeface="Wingdings" panose="05000000000000000000" pitchFamily="2" charset="2"/>
              <a:buChar char="l"/>
              <a:defRPr/>
            </a:pPr>
            <a:r>
              <a:rPr lang="zh-CN" altLang="en-US" b="1" dirty="0" smtClean="0">
                <a:solidFill>
                  <a:schemeClr val="accent1">
                    <a:lumMod val="50000"/>
                  </a:schemeClr>
                </a:solidFill>
                <a:latin typeface="+mn-lt"/>
                <a:ea typeface="+mn-ea"/>
              </a:rPr>
              <a:t>海虹控股（</a:t>
            </a:r>
            <a:r>
              <a:rPr lang="en-US" altLang="zh-CN" b="1">
                <a:solidFill>
                  <a:srgbClr val="000066"/>
                </a:solidFill>
                <a:latin typeface="+mn-ea"/>
                <a:ea typeface="+mn-ea"/>
                <a:cs typeface="宋体" panose="02010600030101010101" pitchFamily="2" charset="-122"/>
                <a:sym typeface="+mn-ea"/>
              </a:rPr>
              <a:t>000503.SZ</a:t>
            </a:r>
            <a:r>
              <a:rPr lang="zh-CN" altLang="en-US" b="1" dirty="0" smtClean="0">
                <a:solidFill>
                  <a:schemeClr val="accent1">
                    <a:lumMod val="50000"/>
                  </a:schemeClr>
                </a:solidFill>
                <a:latin typeface="+mn-lt"/>
                <a:ea typeface="+mn-ea"/>
              </a:rPr>
              <a:t>）：</a:t>
            </a:r>
            <a:r>
              <a:rPr b="1" dirty="0" smtClean="0">
                <a:solidFill>
                  <a:schemeClr val="accent1">
                    <a:lumMod val="50000"/>
                  </a:schemeClr>
                </a:solidFill>
                <a:latin typeface="+mn-lt"/>
                <a:ea typeface="+mn-ea"/>
              </a:rPr>
              <a:t>海虹企业（控股）股份有限公司原名海南化学纤维厂，系1986年4月经海南省工商行政管理局批准成立的国有企业</a:t>
            </a:r>
            <a:r>
              <a:rPr lang="zh-CN" b="1" dirty="0" smtClean="0">
                <a:solidFill>
                  <a:schemeClr val="accent1">
                    <a:lumMod val="50000"/>
                  </a:schemeClr>
                </a:solidFill>
                <a:latin typeface="+mn-lt"/>
                <a:ea typeface="+mn-ea"/>
              </a:rPr>
              <a:t>。</a:t>
            </a:r>
            <a:r>
              <a:rPr b="1" dirty="0" smtClean="0">
                <a:solidFill>
                  <a:schemeClr val="accent1">
                    <a:lumMod val="50000"/>
                  </a:schemeClr>
                </a:solidFill>
                <a:latin typeface="+mn-lt"/>
                <a:ea typeface="+mn-ea"/>
              </a:rPr>
              <a:t>主要业务领域集中在医药电子商务、数字娱乐、高科技化纤等三个方面。公司下属联众世界是世界最大的游戏网站</a:t>
            </a:r>
            <a:r>
              <a:rPr lang="zh-CN" b="1" dirty="0" smtClean="0">
                <a:solidFill>
                  <a:schemeClr val="accent1">
                    <a:lumMod val="50000"/>
                  </a:schemeClr>
                </a:solidFill>
                <a:latin typeface="+mn-lt"/>
                <a:ea typeface="+mn-ea"/>
              </a:rPr>
              <a:t>，此外公司本身也是唯一一家获得医药电子商务牌照的公司。目前，海虹控股的实际控制人变更为中国国新，成国有控股企业，公司自</a:t>
            </a:r>
            <a:r>
              <a:rPr lang="en-US" altLang="zh-CN" b="1" dirty="0" smtClean="0">
                <a:solidFill>
                  <a:schemeClr val="accent1">
                    <a:lumMod val="50000"/>
                  </a:schemeClr>
                </a:solidFill>
                <a:latin typeface="+mn-lt"/>
                <a:ea typeface="+mn-ea"/>
              </a:rPr>
              <a:t>12</a:t>
            </a:r>
            <a:r>
              <a:rPr lang="zh-CN" altLang="en-US" b="1" dirty="0" smtClean="0">
                <a:solidFill>
                  <a:schemeClr val="accent1">
                    <a:lumMod val="50000"/>
                  </a:schemeClr>
                </a:solidFill>
                <a:latin typeface="+mn-lt"/>
                <a:ea typeface="+mn-ea"/>
              </a:rPr>
              <a:t>月</a:t>
            </a:r>
            <a:r>
              <a:rPr lang="en-US" altLang="zh-CN" b="1" dirty="0" smtClean="0">
                <a:solidFill>
                  <a:schemeClr val="accent1">
                    <a:lumMod val="50000"/>
                  </a:schemeClr>
                </a:solidFill>
                <a:latin typeface="+mn-lt"/>
                <a:ea typeface="+mn-ea"/>
              </a:rPr>
              <a:t>4</a:t>
            </a:r>
            <a:r>
              <a:rPr lang="zh-CN" altLang="en-US" b="1" dirty="0" smtClean="0">
                <a:solidFill>
                  <a:schemeClr val="accent1">
                    <a:lumMod val="50000"/>
                  </a:schemeClr>
                </a:solidFill>
                <a:latin typeface="+mn-lt"/>
                <a:ea typeface="+mn-ea"/>
              </a:rPr>
              <a:t>日复牌起月涨幅</a:t>
            </a:r>
            <a:r>
              <a:rPr lang="en-US" altLang="zh-CN" b="1" dirty="0" smtClean="0">
                <a:solidFill>
                  <a:schemeClr val="accent1">
                    <a:lumMod val="50000"/>
                  </a:schemeClr>
                </a:solidFill>
                <a:latin typeface="+mn-lt"/>
                <a:ea typeface="+mn-ea"/>
              </a:rPr>
              <a:t>73.12%</a:t>
            </a:r>
            <a:r>
              <a:rPr lang="zh-CN" altLang="en-US" b="1" dirty="0" smtClean="0">
                <a:solidFill>
                  <a:schemeClr val="accent1">
                    <a:lumMod val="50000"/>
                  </a:schemeClr>
                </a:solidFill>
                <a:latin typeface="+mn-lt"/>
                <a:ea typeface="+mn-ea"/>
              </a:rPr>
              <a:t>。</a:t>
            </a:r>
            <a:endParaRPr lang="zh-CN" altLang="en-US" b="1" dirty="0" smtClean="0">
              <a:solidFill>
                <a:schemeClr val="accent1">
                  <a:lumMod val="50000"/>
                </a:schemeClr>
              </a:solidFill>
              <a:latin typeface="+mn-lt"/>
              <a:ea typeface="+mn-ea"/>
            </a:endParaRPr>
          </a:p>
          <a:p>
            <a:pPr>
              <a:lnSpc>
                <a:spcPct val="150000"/>
              </a:lnSpc>
              <a:buClr>
                <a:srgbClr val="000798"/>
              </a:buClr>
              <a:buFont typeface="Wingdings" panose="05000000000000000000" pitchFamily="2" charset="2"/>
              <a:buChar char="l"/>
              <a:defRPr/>
            </a:pPr>
            <a:r>
              <a:rPr lang="zh-CN" altLang="en-US" b="1" dirty="0" smtClean="0">
                <a:solidFill>
                  <a:schemeClr val="tx2">
                    <a:lumMod val="75000"/>
                  </a:schemeClr>
                </a:solidFill>
                <a:latin typeface="+mn-ea"/>
                <a:ea typeface="+mn-ea"/>
              </a:rPr>
              <a:t>文一科技（</a:t>
            </a:r>
            <a:r>
              <a:rPr lang="en-US" altLang="zh-CN" b="1" dirty="0" smtClean="0">
                <a:solidFill>
                  <a:schemeClr val="tx2">
                    <a:lumMod val="75000"/>
                  </a:schemeClr>
                </a:solidFill>
                <a:latin typeface="+mn-ea"/>
                <a:ea typeface="+mn-ea"/>
              </a:rPr>
              <a:t>600520.SH</a:t>
            </a:r>
            <a:r>
              <a:rPr lang="zh-CN" altLang="en-US" b="1" dirty="0" smtClean="0">
                <a:solidFill>
                  <a:schemeClr val="tx2">
                    <a:lumMod val="75000"/>
                  </a:schemeClr>
                </a:solidFill>
                <a:latin typeface="+mn-ea"/>
                <a:ea typeface="+mn-ea"/>
              </a:rPr>
              <a:t>）：文一三佳科技股份有限公司是国内唯一的模具制造上市公司，主营半导体集成电路专用模具和化学建材专用模具的设计、研发、生产，是国家科技部授予的国家重点高新技术企业。公司生产的集成电路塑封模具和塑料异材挤出模具产销量均为全国第一，挤出模具年生产能力位居世界前列。在全球的化学建材模具市场上，公司位列全球第三。</a:t>
            </a:r>
            <a:r>
              <a:rPr lang="en-US" altLang="zh-CN" b="1" dirty="0" smtClean="0">
                <a:solidFill>
                  <a:schemeClr val="tx2">
                    <a:lumMod val="75000"/>
                  </a:schemeClr>
                </a:solidFill>
                <a:latin typeface="+mn-ea"/>
                <a:ea typeface="+mn-ea"/>
              </a:rPr>
              <a:t>12</a:t>
            </a:r>
            <a:r>
              <a:rPr lang="zh-CN" altLang="en-US" b="1" dirty="0" smtClean="0">
                <a:solidFill>
                  <a:schemeClr val="tx2">
                    <a:lumMod val="75000"/>
                  </a:schemeClr>
                </a:solidFill>
                <a:latin typeface="+mn-ea"/>
                <a:ea typeface="+mn-ea"/>
              </a:rPr>
              <a:t>月紫光集团多次宣布对文一科技的增持计划，公司月涨</a:t>
            </a:r>
            <a:r>
              <a:rPr lang="en-US" altLang="zh-CN" b="1" dirty="0" smtClean="0">
                <a:solidFill>
                  <a:schemeClr val="tx2">
                    <a:lumMod val="75000"/>
                  </a:schemeClr>
                </a:solidFill>
                <a:latin typeface="+mn-ea"/>
                <a:ea typeface="+mn-ea"/>
              </a:rPr>
              <a:t>49.60%</a:t>
            </a:r>
            <a:r>
              <a:rPr lang="zh-CN" altLang="en-US" b="1" dirty="0" smtClean="0">
                <a:solidFill>
                  <a:schemeClr val="tx2">
                    <a:lumMod val="75000"/>
                  </a:schemeClr>
                </a:solidFill>
                <a:latin typeface="+mn-ea"/>
                <a:ea typeface="+mn-ea"/>
              </a:rPr>
              <a:t>。</a:t>
            </a:r>
            <a:endParaRPr lang="zh-CN" altLang="en-US" b="1" dirty="0" smtClean="0">
              <a:solidFill>
                <a:schemeClr val="tx2">
                  <a:lumMod val="75000"/>
                </a:schemeClr>
              </a:solidFill>
              <a:latin typeface="+mn-ea"/>
              <a:ea typeface="+mn-ea"/>
            </a:endParaRPr>
          </a:p>
          <a:p>
            <a:pPr indent="0">
              <a:lnSpc>
                <a:spcPct val="150000"/>
              </a:lnSpc>
              <a:buClr>
                <a:srgbClr val="000798"/>
              </a:buClr>
              <a:buFont typeface="Wingdings" panose="05000000000000000000" pitchFamily="2" charset="2"/>
              <a:buNone/>
              <a:defRPr/>
            </a:pPr>
            <a:endParaRPr lang="zh-CN" altLang="en-US" sz="1800" b="1" dirty="0" smtClean="0">
              <a:solidFill>
                <a:schemeClr val="tx2">
                  <a:lumMod val="75000"/>
                </a:schemeClr>
              </a:solidFill>
              <a:latin typeface="+mn-ea"/>
              <a:ea typeface="+mn-ea"/>
            </a:endParaRPr>
          </a:p>
          <a:p>
            <a:pPr indent="0">
              <a:lnSpc>
                <a:spcPct val="150000"/>
              </a:lnSpc>
              <a:buClr>
                <a:srgbClr val="000798"/>
              </a:buClr>
              <a:buFont typeface="Wingdings" panose="05000000000000000000" pitchFamily="2" charset="2"/>
              <a:buNone/>
              <a:defRPr/>
            </a:pPr>
            <a:r>
              <a:rPr lang="zh-CN" altLang="en-US" sz="1800" b="1" dirty="0" smtClean="0">
                <a:solidFill>
                  <a:srgbClr val="002060"/>
                </a:solidFill>
                <a:latin typeface="+mn-ea"/>
                <a:ea typeface="+mn-ea"/>
              </a:rPr>
              <a:t>	</a:t>
            </a:r>
            <a:endParaRPr lang="en-US" altLang="zh-CN" sz="1800" b="1" dirty="0" smtClean="0">
              <a:solidFill>
                <a:srgbClr val="002060"/>
              </a:solidFill>
              <a:latin typeface="+mn-ea"/>
              <a:ea typeface="+mn-ea"/>
            </a:endParaRPr>
          </a:p>
          <a:p>
            <a:pPr>
              <a:lnSpc>
                <a:spcPct val="150000"/>
              </a:lnSpc>
              <a:buClr>
                <a:srgbClr val="000798"/>
              </a:buClr>
              <a:defRPr/>
            </a:pPr>
            <a:r>
              <a:rPr lang="zh-CN" altLang="en-US" sz="1800" b="1" dirty="0" smtClean="0">
                <a:solidFill>
                  <a:srgbClr val="002060"/>
                </a:solidFill>
                <a:latin typeface="+mn-ea"/>
                <a:ea typeface="+mn-ea"/>
              </a:rPr>
              <a:t>	</a:t>
            </a:r>
            <a:endParaRPr lang="zh-CN" altLang="en-US" sz="1800" b="1" dirty="0">
              <a:solidFill>
                <a:srgbClr val="002060"/>
              </a:solidFill>
              <a:latin typeface="+mn-ea"/>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edg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edge">
                                      <p:cBhvr>
                                        <p:cTn id="17"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455613" y="214313"/>
            <a:ext cx="8231187" cy="1144587"/>
          </a:xfrm>
          <a:prstGeom prst="rect">
            <a:avLst/>
          </a:prstGeom>
          <a:noFill/>
          <a:ln w="9525" algn="ctr">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本月跌幅居前个股（去除新股）</a:t>
            </a:r>
            <a:endParaRPr lang="zh-CN" altLang="en-US" sz="2400" b="1" dirty="0">
              <a:solidFill>
                <a:srgbClr val="000066"/>
              </a:solidFill>
              <a:latin typeface="幼圆" panose="02010509060101010101" pitchFamily="49" charset="-122"/>
              <a:ea typeface="幼圆" panose="02010509060101010101" pitchFamily="49" charset="-122"/>
            </a:endParaRPr>
          </a:p>
        </p:txBody>
      </p:sp>
      <p:graphicFrame>
        <p:nvGraphicFramePr>
          <p:cNvPr id="5" name="表格 4"/>
          <p:cNvGraphicFramePr>
            <a:graphicFrameLocks noGrp="1"/>
          </p:cNvGraphicFramePr>
          <p:nvPr/>
        </p:nvGraphicFramePr>
        <p:xfrm>
          <a:off x="0" y="857231"/>
          <a:ext cx="9144001" cy="5856781"/>
        </p:xfrm>
        <a:graphic>
          <a:graphicData uri="http://schemas.openxmlformats.org/drawingml/2006/table">
            <a:tbl>
              <a:tblPr/>
              <a:tblGrid>
                <a:gridCol w="2213532"/>
                <a:gridCol w="1870962"/>
                <a:gridCol w="1765555"/>
                <a:gridCol w="1264878"/>
                <a:gridCol w="2029074"/>
              </a:tblGrid>
              <a:tr h="578783">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证券代码</a:t>
                      </a:r>
                      <a:endParaRPr lang="zh-CN" altLang="en-US" sz="1400" b="1" i="0" u="none" strike="noStrike" kern="1200" dirty="0">
                        <a:solidFill>
                          <a:schemeClr val="bg1"/>
                        </a:solidFill>
                        <a:latin typeface="+mn-ea"/>
                        <a:ea typeface="+mn-ea"/>
                        <a:cs typeface="+mn-cs"/>
                      </a:endParaRPr>
                    </a:p>
                  </a:txBody>
                  <a:tcPr marL="3746" marR="3746" marT="3746"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上市公司</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月跌幅%</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总市值（亿元）</a:t>
                      </a:r>
                      <a:endParaRPr lang="zh-CN" altLang="en-US" sz="1400" b="1" i="0" u="none" strike="noStrike" kern="1200" dirty="0">
                        <a:solidFill>
                          <a:schemeClr val="bg1"/>
                        </a:solidFill>
                        <a:latin typeface="+mn-ea"/>
                        <a:ea typeface="+mn-ea"/>
                        <a:cs typeface="+mn-cs"/>
                      </a:endParaRPr>
                    </a:p>
                  </a:txBody>
                  <a:tcPr marL="3746" marR="3746" marT="3746"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c>
                  <a:txBody>
                    <a:bodyPr/>
                    <a:lstStyle/>
                    <a:p>
                      <a:pPr marL="0" algn="ctr" defTabSz="914400" rtl="0" eaLnBrk="1" fontAlgn="t" latinLnBrk="0" hangingPunct="1"/>
                      <a:r>
                        <a:rPr lang="zh-CN" altLang="en-US" sz="1400" b="1" i="0" u="none" strike="noStrike" kern="1200" dirty="0">
                          <a:solidFill>
                            <a:schemeClr val="bg1"/>
                          </a:solidFill>
                          <a:latin typeface="+mn-ea"/>
                          <a:ea typeface="+mn-ea"/>
                          <a:cs typeface="+mn-cs"/>
                        </a:rPr>
                        <a:t>行业</a:t>
                      </a:r>
                      <a:endParaRPr lang="zh-CN" altLang="en-US" sz="1400" b="1" i="0" u="none" strike="noStrike" kern="1200" dirty="0">
                        <a:solidFill>
                          <a:schemeClr val="bg1"/>
                        </a:solidFill>
                        <a:latin typeface="+mn-ea"/>
                        <a:ea typeface="+mn-ea"/>
                        <a:cs typeface="+mn-cs"/>
                      </a:endParaRPr>
                    </a:p>
                  </a:txBody>
                  <a:tcPr marL="3746" marR="3746" marT="3746"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solidFill>
                      <a:srgbClr val="6699FF"/>
                    </a:solidFill>
                  </a:tcPr>
                </a:tc>
              </a:tr>
              <a:tr h="564515">
                <a:tc>
                  <a:txBody>
                    <a:bodyPr/>
                    <a:lstStyle/>
                    <a:p>
                      <a:pPr indent="0" algn="ctr">
                        <a:buNone/>
                      </a:pPr>
                      <a:r>
                        <a:rPr lang="en-US" altLang="zh-CN" sz="1800" b="1">
                          <a:solidFill>
                            <a:srgbClr val="000066"/>
                          </a:solidFill>
                          <a:latin typeface="+mn-ea"/>
                          <a:cs typeface="宋体" panose="02010600030101010101" pitchFamily="2" charset="-122"/>
                        </a:rPr>
                        <a:t>600137.SH</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浪莎股份</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-42.4516</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24.3724</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000155.SZ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川化股份</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-41.2853</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80.2640</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1121">
                <a:tc>
                  <a:txBody>
                    <a:bodyPr/>
                    <a:lstStyle/>
                    <a:p>
                      <a:pPr indent="0" algn="ctr">
                        <a:buNone/>
                      </a:pPr>
                      <a:r>
                        <a:rPr lang="en-US" altLang="zh-CN" sz="1800" b="1">
                          <a:solidFill>
                            <a:srgbClr val="000066"/>
                          </a:solidFill>
                          <a:latin typeface="+mn-ea"/>
                          <a:cs typeface="宋体" panose="02010600030101010101" pitchFamily="2" charset="-122"/>
                        </a:rPr>
                        <a:t>002606.SZ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大连电瓷</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-41.2554</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46.8620</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57603">
                <a:tc>
                  <a:txBody>
                    <a:bodyPr/>
                    <a:lstStyle/>
                    <a:p>
                      <a:pPr indent="0" algn="ctr">
                        <a:buNone/>
                      </a:pPr>
                      <a:r>
                        <a:rPr lang="en-US" altLang="zh-CN" sz="1800" b="1">
                          <a:solidFill>
                            <a:srgbClr val="000066"/>
                          </a:solidFill>
                          <a:latin typeface="+mn-ea"/>
                          <a:cs typeface="宋体" panose="02010600030101010101" pitchFamily="2" charset="-122"/>
                        </a:rPr>
                        <a:t>603058.SH</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永吉股份</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-39.5719</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53.5803</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603168.SH</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莎普爱思</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-37.1513</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37.6441</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535699">
                <a:tc>
                  <a:txBody>
                    <a:bodyPr/>
                    <a:lstStyle/>
                    <a:p>
                      <a:pPr indent="0" algn="ctr">
                        <a:buNone/>
                      </a:pPr>
                      <a:r>
                        <a:rPr lang="en-US" altLang="zh-CN" sz="1800" b="1">
                          <a:solidFill>
                            <a:srgbClr val="000066"/>
                          </a:solidFill>
                          <a:latin typeface="+mn-ea"/>
                          <a:cs typeface="宋体" panose="02010600030101010101" pitchFamily="2" charset="-122"/>
                        </a:rPr>
                        <a:t>002759.SZ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天际股份</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-36.7763</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80.7141</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300077.SZ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国民技术</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-36.1430</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58.5365</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002473.SZ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*ST圣莱</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-33.6437</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17.4400</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制造业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002188.SZ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巴士在线</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-30.7625</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en-US" altLang="zh-CN" sz="1800" b="1">
                          <a:solidFill>
                            <a:srgbClr val="000066"/>
                          </a:solidFill>
                          <a:latin typeface="+mn-ea"/>
                          <a:cs typeface="宋体" panose="02010600030101010101" pitchFamily="2" charset="-122"/>
                        </a:rPr>
                        <a:t>44.2554</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c>
                  <a:txBody>
                    <a:bodyPr/>
                    <a:lstStyle/>
                    <a:p>
                      <a:pPr indent="0" algn="ctr">
                        <a:buNone/>
                      </a:pPr>
                      <a:r>
                        <a:rPr lang="zh-CN" altLang="en-US" sz="1800" b="1">
                          <a:solidFill>
                            <a:srgbClr val="000066"/>
                          </a:solidFill>
                          <a:latin typeface="+mn-ea"/>
                          <a:cs typeface="宋体" panose="02010600030101010101" pitchFamily="2" charset="-122"/>
                        </a:rPr>
                        <a:t>租赁和商务服务业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6350" cap="flat" cmpd="sng" algn="ctr">
                      <a:solidFill>
                        <a:srgbClr val="6094FD"/>
                      </a:solidFill>
                      <a:prstDash val="solid"/>
                      <a:round/>
                      <a:headEnd type="none" w="med" len="med"/>
                      <a:tailEnd type="none" w="med" len="med"/>
                    </a:lnB>
                  </a:tcPr>
                </a:tc>
              </a:tr>
              <a:tr h="440070">
                <a:tc>
                  <a:txBody>
                    <a:bodyPr/>
                    <a:lstStyle/>
                    <a:p>
                      <a:pPr indent="0" algn="ctr">
                        <a:buNone/>
                      </a:pPr>
                      <a:r>
                        <a:rPr lang="en-US" altLang="zh-CN" sz="1800" b="1">
                          <a:solidFill>
                            <a:srgbClr val="000066"/>
                          </a:solidFill>
                          <a:latin typeface="+mn-ea"/>
                          <a:cs typeface="宋体" panose="02010600030101010101" pitchFamily="2" charset="-122"/>
                        </a:rPr>
                        <a:t>000555.SZ</a:t>
                      </a:r>
                      <a:endParaRPr lang="en-US" altLang="zh-CN" sz="1800" b="1">
                        <a:solidFill>
                          <a:srgbClr val="000066"/>
                        </a:solidFill>
                        <a:latin typeface="+mn-ea"/>
                        <a:cs typeface="宋体" panose="02010600030101010101" pitchFamily="2" charset="-122"/>
                      </a:endParaRPr>
                    </a:p>
                  </a:txBody>
                  <a:tcPr marL="0" marR="0" marT="0" marB="0" anchor="ctr">
                    <a:lnL w="6350" cap="flat" cmpd="sng" algn="ctr">
                      <a:solidFill>
                        <a:srgbClr val="6094FD"/>
                      </a:solidFill>
                      <a:prstDash val="solid"/>
                      <a:round/>
                      <a:headEnd type="none" w="med" len="med"/>
                      <a:tailEnd type="none" w="med" len="med"/>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800" b="1">
                          <a:solidFill>
                            <a:srgbClr val="000066"/>
                          </a:solidFill>
                          <a:latin typeface="+mn-ea"/>
                          <a:cs typeface="宋体" panose="02010600030101010101" pitchFamily="2" charset="-122"/>
                        </a:rPr>
                        <a:t>神州信息</a:t>
                      </a:r>
                      <a:endParaRPr lang="zh-CN" altLang="en-US"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-29.7669</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en-US" altLang="zh-CN" sz="1800" b="1">
                          <a:solidFill>
                            <a:srgbClr val="000066"/>
                          </a:solidFill>
                          <a:latin typeface="+mn-ea"/>
                          <a:cs typeface="宋体" panose="02010600030101010101" pitchFamily="2" charset="-122"/>
                        </a:rPr>
                        <a:t>119.2728</a:t>
                      </a:r>
                      <a:endParaRPr lang="en-US" altLang="zh-CN" sz="1800" b="1">
                        <a:solidFill>
                          <a:srgbClr val="000066"/>
                        </a:solidFill>
                        <a:latin typeface="+mn-ea"/>
                        <a:cs typeface="宋体" panose="02010600030101010101" pitchFamily="2" charset="-122"/>
                      </a:endParaRPr>
                    </a:p>
                  </a:txBody>
                  <a:tcPr marL="0" marR="0" marT="0" marB="0" anchor="ctr">
                    <a:lnL>
                      <a:noFill/>
                    </a:lnL>
                    <a:lnR>
                      <a:noFill/>
                    </a:lnR>
                    <a:lnT w="6350" cap="flat" cmpd="sng" algn="ctr">
                      <a:solidFill>
                        <a:srgbClr val="6094FD"/>
                      </a:solidFill>
                      <a:prstDash val="solid"/>
                      <a:round/>
                      <a:headEnd type="none" w="med" len="med"/>
                      <a:tailEnd type="none" w="med" len="med"/>
                    </a:lnT>
                    <a:lnB w="12700">
                      <a:solidFill>
                        <a:schemeClr val="accent2"/>
                      </a:solidFill>
                      <a:prstDash val="solid"/>
                    </a:lnB>
                  </a:tcPr>
                </a:tc>
                <a:tc>
                  <a:txBody>
                    <a:bodyPr/>
                    <a:lstStyle/>
                    <a:p>
                      <a:pPr indent="0" algn="ctr">
                        <a:buNone/>
                      </a:pPr>
                      <a:r>
                        <a:rPr lang="zh-CN" altLang="en-US" sz="1800" b="1">
                          <a:solidFill>
                            <a:srgbClr val="000066"/>
                          </a:solidFill>
                          <a:latin typeface="+mn-ea"/>
                          <a:cs typeface="宋体" panose="02010600030101010101" pitchFamily="2" charset="-122"/>
                        </a:rPr>
                        <a:t>信息传输、软件和信息技术服务业</a:t>
                      </a:r>
                      <a:endParaRPr lang="zh-CN" altLang="en-US" sz="1800" b="1">
                        <a:solidFill>
                          <a:srgbClr val="000066"/>
                        </a:solidFill>
                        <a:latin typeface="+mn-ea"/>
                        <a:cs typeface="宋体" panose="02010600030101010101" pitchFamily="2" charset="-122"/>
                      </a:endParaRPr>
                    </a:p>
                  </a:txBody>
                  <a:tcPr marL="0" marR="0" marT="0" marB="0" anchor="ctr">
                    <a:lnL>
                      <a:noFill/>
                    </a:lnL>
                    <a:lnR w="6350" cap="flat" cmpd="sng" algn="ctr">
                      <a:solidFill>
                        <a:srgbClr val="6094FD"/>
                      </a:solidFill>
                      <a:prstDash val="solid"/>
                      <a:round/>
                      <a:headEnd type="none" w="med" len="med"/>
                      <a:tailEnd type="none" w="med" len="med"/>
                    </a:lnR>
                    <a:lnT w="6350" cap="flat" cmpd="sng" algn="ctr">
                      <a:solidFill>
                        <a:srgbClr val="6094FD"/>
                      </a:solidFill>
                      <a:prstDash val="solid"/>
                      <a:round/>
                      <a:headEnd type="none" w="med" len="med"/>
                      <a:tailEnd type="none" w="med" len="med"/>
                    </a:lnT>
                    <a:lnB w="12700">
                      <a:solidFill>
                        <a:schemeClr val="accent2"/>
                      </a:solidFill>
                      <a:prstDash val="solid"/>
                    </a:lnB>
                  </a:tcPr>
                </a:tc>
              </a:tr>
              <a:tr h="440070">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c>
                  <a:txBody>
                    <a:bodyPr/>
                    <a:lstStyle/>
                    <a:p>
                      <a:pPr>
                        <a:buNone/>
                      </a:pPr>
                      <a:endParaRPr lang="zh-CN" altLang="en-US"/>
                    </a:p>
                  </a:txBody>
                  <a:tcPr>
                    <a:lnL>
                      <a:noFill/>
                    </a:lnL>
                    <a:lnR>
                      <a:noFill/>
                    </a:lnR>
                    <a:lnT w="12700">
                      <a:solidFill>
                        <a:schemeClr val="accent2"/>
                      </a:solidFill>
                      <a:prstDash val="solid"/>
                    </a:lnT>
                    <a:lnB>
                      <a:noFill/>
                    </a:lnB>
                    <a:lnTlToBr>
                      <a:noFill/>
                    </a:lnTlToBr>
                    <a:lnBlToTr>
                      <a:noFill/>
                    </a:lnBlToTr>
                  </a:tcPr>
                </a:tc>
              </a:tr>
            </a:tbl>
          </a:graphicData>
        </a:graphic>
      </p:graphicFrame>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ChangeArrowheads="1"/>
          </p:cNvSpPr>
          <p:nvPr/>
        </p:nvSpPr>
        <p:spPr bwMode="white">
          <a:xfrm>
            <a:off x="571500" y="214313"/>
            <a:ext cx="8231188" cy="708025"/>
          </a:xfrm>
          <a:prstGeom prst="rect">
            <a:avLst/>
          </a:prstGeom>
          <a:noFill/>
          <a:ln w="9525">
            <a:noFill/>
            <a:miter lim="800000"/>
          </a:ln>
        </p:spPr>
        <p:txBody>
          <a:bodyPr/>
          <a:lstStyle/>
          <a:p>
            <a:r>
              <a:rPr lang="zh-CN" altLang="en-US" sz="2400" b="1" dirty="0">
                <a:solidFill>
                  <a:srgbClr val="000066"/>
                </a:solidFill>
                <a:latin typeface="幼圆" panose="02010509060101010101" pitchFamily="49" charset="-122"/>
                <a:ea typeface="幼圆" panose="02010509060101010101" pitchFamily="49" charset="-122"/>
              </a:rPr>
              <a:t>事件</a:t>
            </a:r>
            <a:r>
              <a:rPr lang="zh-CN" altLang="en-US" sz="2400" b="1" dirty="0" smtClean="0">
                <a:solidFill>
                  <a:srgbClr val="000066"/>
                </a:solidFill>
                <a:latin typeface="幼圆" panose="02010509060101010101" pitchFamily="49" charset="-122"/>
                <a:ea typeface="幼圆" panose="02010509060101010101" pitchFamily="49" charset="-122"/>
              </a:rPr>
              <a:t>评论</a:t>
            </a:r>
            <a:endParaRPr lang="zh-CN" altLang="en-US" sz="2400" b="1" dirty="0" smtClean="0">
              <a:solidFill>
                <a:srgbClr val="000066"/>
              </a:solidFill>
              <a:latin typeface="幼圆" panose="02010509060101010101" pitchFamily="49" charset="-122"/>
              <a:ea typeface="幼圆" panose="02010509060101010101" pitchFamily="49" charset="-122"/>
            </a:endParaRPr>
          </a:p>
        </p:txBody>
      </p:sp>
      <p:sp>
        <p:nvSpPr>
          <p:cNvPr id="2" name="文本框 1"/>
          <p:cNvSpPr txBox="1"/>
          <p:nvPr/>
        </p:nvSpPr>
        <p:spPr>
          <a:xfrm>
            <a:off x="279400" y="3683320"/>
            <a:ext cx="8815705" cy="3169285"/>
          </a:xfrm>
          <a:prstGeom prst="rect">
            <a:avLst/>
          </a:prstGeom>
          <a:noFill/>
        </p:spPr>
        <p:txBody>
          <a:bodyPr wrap="square" rtlCol="0" anchor="t">
            <a:spAutoFit/>
          </a:bodyPr>
          <a:lstStyle/>
          <a:p>
            <a:r>
              <a:rPr lang="en-US" altLang="zh-CN" b="1" dirty="0" smtClean="0">
                <a:solidFill>
                  <a:schemeClr val="tx2">
                    <a:lumMod val="75000"/>
                  </a:schemeClr>
                </a:solidFill>
                <a:latin typeface="+mn-ea"/>
                <a:ea typeface="+mn-ea"/>
              </a:rPr>
              <a:t>    </a:t>
            </a:r>
            <a:r>
              <a:rPr b="1" dirty="0" smtClean="0">
                <a:solidFill>
                  <a:schemeClr val="tx2">
                    <a:lumMod val="75000"/>
                  </a:schemeClr>
                </a:solidFill>
                <a:latin typeface="+mn-ea"/>
                <a:ea typeface="+mn-ea"/>
              </a:rPr>
              <a:t>启明星辰信息技术集团股份有限公司成立于1996年</a:t>
            </a:r>
            <a:r>
              <a:rPr lang="zh-CN" b="1" dirty="0" smtClean="0">
                <a:solidFill>
                  <a:schemeClr val="tx2">
                    <a:lumMod val="75000"/>
                  </a:schemeClr>
                </a:solidFill>
                <a:latin typeface="+mn-ea"/>
                <a:ea typeface="+mn-ea"/>
              </a:rPr>
              <a:t>，是国内最具实力的、拥有完全自主知识产权的网络安全产品、可信安全管理平台、安全服务与解决方案的综合提供商。公司在政府和军队拥有80%的市场占有率，为世界五百强中60%的中国企业客户提供安全产品及服务，对政策性银行、国有控股商业银行、全国性股份制商业银行实现90%的覆盖率。</a:t>
            </a:r>
            <a:endParaRPr lang="zh-CN" b="1" dirty="0" smtClean="0">
              <a:solidFill>
                <a:schemeClr val="tx2">
                  <a:lumMod val="75000"/>
                </a:schemeClr>
              </a:solidFill>
              <a:latin typeface="+mn-ea"/>
              <a:ea typeface="+mn-ea"/>
            </a:endParaRPr>
          </a:p>
          <a:p>
            <a:r>
              <a:rPr lang="zh-CN" b="1" dirty="0" smtClean="0">
                <a:solidFill>
                  <a:schemeClr val="tx2">
                    <a:lumMod val="75000"/>
                  </a:schemeClr>
                </a:solidFill>
                <a:latin typeface="+mn-ea"/>
                <a:ea typeface="+mn-ea"/>
              </a:rPr>
              <a:t>    12月12日，首届中国网络安全产业高峰论坛在北京开幕，中国工业和信息化部与北京市共建的国家网络安全产业园区正式启动建设。目前国内网络安全投入占IT投入比重仅2%左右，远低于发达国家8%-10%的占比，未来提升空间可期。</a:t>
            </a:r>
            <a:endParaRPr lang="zh-CN" b="1" dirty="0" smtClean="0">
              <a:solidFill>
                <a:schemeClr val="tx2">
                  <a:lumMod val="75000"/>
                </a:schemeClr>
              </a:solidFill>
              <a:latin typeface="+mn-ea"/>
              <a:ea typeface="+mn-ea"/>
            </a:endParaRPr>
          </a:p>
          <a:p>
            <a:r>
              <a:rPr lang="zh-CN" altLang="en-US" b="1" dirty="0" smtClean="0">
                <a:solidFill>
                  <a:schemeClr val="tx2">
                    <a:lumMod val="75000"/>
                  </a:schemeClr>
                </a:solidFill>
                <a:latin typeface="+mn-ea"/>
                <a:ea typeface="+mn-ea"/>
              </a:rPr>
              <a:t>    </a:t>
            </a:r>
            <a:endParaRPr lang="en-US" altLang="zh-CN" b="1" dirty="0" smtClean="0">
              <a:solidFill>
                <a:schemeClr val="tx2">
                  <a:lumMod val="75000"/>
                </a:schemeClr>
              </a:solidFill>
              <a:latin typeface="+mn-ea"/>
              <a:ea typeface="+mn-ea"/>
            </a:endParaRPr>
          </a:p>
        </p:txBody>
      </p:sp>
      <p:pic>
        <p:nvPicPr>
          <p:cNvPr id="3" name="图片 2"/>
          <p:cNvPicPr>
            <a:picLocks noChangeAspect="1"/>
          </p:cNvPicPr>
          <p:nvPr/>
        </p:nvPicPr>
        <p:blipFill>
          <a:blip r:embed="rId1"/>
          <a:stretch>
            <a:fillRect/>
          </a:stretch>
        </p:blipFill>
        <p:spPr>
          <a:xfrm>
            <a:off x="1510030" y="984250"/>
            <a:ext cx="5926455" cy="2699385"/>
          </a:xfrm>
          <a:prstGeom prst="rect">
            <a:avLst/>
          </a:prstGeom>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4764405" y="1557020"/>
            <a:ext cx="2151380" cy="3138170"/>
          </a:xfrm>
          <a:prstGeom prst="rect">
            <a:avLst/>
          </a:prstGeom>
          <a:solidFill>
            <a:srgbClr val="000080"/>
          </a:solidFill>
          <a:ln w="9525">
            <a:noFill/>
            <a:miter lim="800000"/>
          </a:ln>
        </p:spPr>
        <p:txBody>
          <a:bodyPr wrap="square">
            <a:spAutoFit/>
          </a:bodyPr>
          <a:lstStyle/>
          <a:p>
            <a:pPr algn="just">
              <a:buClr>
                <a:srgbClr val="FFFFFF"/>
              </a:buClr>
              <a:buFont typeface="Wingdings" panose="05000000000000000000" pitchFamily="2" charset="2"/>
              <a:buChar char="Ø"/>
              <a:defRPr/>
            </a:pPr>
            <a:r>
              <a:rPr sz="1800" b="1" dirty="0" smtClean="0">
                <a:solidFill>
                  <a:schemeClr val="bg1"/>
                </a:solidFill>
                <a:latin typeface="+mn-ea"/>
                <a:ea typeface="+mn-ea"/>
              </a:rPr>
              <a:t> 沪深300指数代表的A股大盘2017年上涨幅度基本与盈利增速持平、估值未明显扩张，小盘股持续调整已经接近两年半的时间。考虑目前市场的增长预期偏低，预计A股2018年个股收益表现将好于2017年。</a:t>
            </a:r>
            <a:endParaRPr sz="1800" b="1" dirty="0" smtClean="0">
              <a:solidFill>
                <a:schemeClr val="bg1"/>
              </a:solidFill>
              <a:latin typeface="+mn-ea"/>
              <a:ea typeface="+mn-ea"/>
            </a:endParaRPr>
          </a:p>
        </p:txBody>
      </p:sp>
      <p:pic>
        <p:nvPicPr>
          <p:cNvPr id="28676" name="Picture 15" descr="u=1027235771,1791002709&amp;fm=0&amp;gp=12">
            <a:hlinkClick r:id="rId1"/>
          </p:cNvPr>
          <p:cNvPicPr>
            <a:picLocks noChangeAspect="1" noChangeArrowheads="1"/>
          </p:cNvPicPr>
          <p:nvPr/>
        </p:nvPicPr>
        <p:blipFill>
          <a:blip r:embed="rId2"/>
          <a:srcRect/>
          <a:stretch>
            <a:fillRect/>
          </a:stretch>
        </p:blipFill>
        <p:spPr bwMode="auto">
          <a:xfrm>
            <a:off x="814388" y="981075"/>
            <a:ext cx="1333500" cy="619125"/>
          </a:xfrm>
          <a:prstGeom prst="rect">
            <a:avLst/>
          </a:prstGeom>
          <a:noFill/>
          <a:ln w="9525">
            <a:noFill/>
            <a:miter lim="800000"/>
            <a:headEnd/>
            <a:tailEnd/>
          </a:ln>
        </p:spPr>
      </p:pic>
      <p:sp>
        <p:nvSpPr>
          <p:cNvPr id="30725" name="Text Box 16"/>
          <p:cNvSpPr txBox="1">
            <a:spLocks noChangeArrowheads="1"/>
          </p:cNvSpPr>
          <p:nvPr/>
        </p:nvSpPr>
        <p:spPr bwMode="auto">
          <a:xfrm>
            <a:off x="2464197" y="1556792"/>
            <a:ext cx="2214562" cy="3138170"/>
          </a:xfrm>
          <a:prstGeom prst="rect">
            <a:avLst/>
          </a:prstGeom>
          <a:solidFill>
            <a:srgbClr val="000080"/>
          </a:solidFill>
          <a:ln w="9525">
            <a:noFill/>
            <a:miter lim="800000"/>
          </a:ln>
        </p:spPr>
        <p:txBody>
          <a:bodyPr>
            <a:spAutoFit/>
          </a:bodyPr>
          <a:lstStyle/>
          <a:p>
            <a:pPr algn="just">
              <a:buClr>
                <a:srgbClr val="FFFFFF"/>
              </a:buClr>
              <a:buFont typeface="Wingdings" panose="05000000000000000000" pitchFamily="2" charset="2"/>
              <a:buChar char="Ø"/>
              <a:defRPr/>
            </a:pPr>
            <a:r>
              <a:rPr sz="1800" b="1" dirty="0" smtClean="0">
                <a:solidFill>
                  <a:schemeClr val="bg1"/>
                </a:solidFill>
                <a:latin typeface="+mn-ea"/>
                <a:ea typeface="+mn-ea"/>
              </a:rPr>
              <a:t>我们认为1-2月份，市场整体趋势向上，春季躁动将衔接跨年行情</a:t>
            </a:r>
            <a:r>
              <a:rPr lang="zh-CN" sz="1800" b="1" dirty="0" smtClean="0">
                <a:solidFill>
                  <a:schemeClr val="bg1"/>
                </a:solidFill>
                <a:latin typeface="+mn-ea"/>
                <a:ea typeface="+mn-ea"/>
              </a:rPr>
              <a:t>。在配置层面，我们认为需要掌握一个短期变量，和两个长期变量。周期的基本面从数据仍然向好，并未看出未来需求下滑的痕迹</a:t>
            </a:r>
            <a:endParaRPr lang="zh-CN" sz="1800" b="1" dirty="0" smtClean="0">
              <a:solidFill>
                <a:schemeClr val="bg1"/>
              </a:solidFill>
              <a:latin typeface="+mn-ea"/>
              <a:ea typeface="+mn-ea"/>
            </a:endParaRPr>
          </a:p>
        </p:txBody>
      </p:sp>
      <p:pic>
        <p:nvPicPr>
          <p:cNvPr id="28678" name="Picture 17" descr="cicc-allp-02-3"/>
          <p:cNvPicPr>
            <a:picLocks noChangeAspect="1" noChangeArrowheads="1"/>
          </p:cNvPicPr>
          <p:nvPr/>
        </p:nvPicPr>
        <p:blipFill>
          <a:blip r:embed="rId3"/>
          <a:srcRect/>
          <a:stretch>
            <a:fillRect/>
          </a:stretch>
        </p:blipFill>
        <p:spPr bwMode="auto">
          <a:xfrm>
            <a:off x="5358130" y="928370"/>
            <a:ext cx="785495" cy="575945"/>
          </a:xfrm>
          <a:prstGeom prst="rect">
            <a:avLst/>
          </a:prstGeom>
          <a:noFill/>
          <a:ln w="9525">
            <a:noFill/>
            <a:miter lim="800000"/>
            <a:headEnd/>
            <a:tailEnd/>
          </a:ln>
        </p:spPr>
      </p:pic>
      <p:sp>
        <p:nvSpPr>
          <p:cNvPr id="30729" name="Text Box 23"/>
          <p:cNvSpPr txBox="1">
            <a:spLocks noChangeArrowheads="1"/>
          </p:cNvSpPr>
          <p:nvPr/>
        </p:nvSpPr>
        <p:spPr bwMode="auto">
          <a:xfrm>
            <a:off x="7000875" y="1556792"/>
            <a:ext cx="2124075" cy="2584450"/>
          </a:xfrm>
          <a:prstGeom prst="rect">
            <a:avLst/>
          </a:prstGeom>
          <a:solidFill>
            <a:srgbClr val="000080"/>
          </a:solidFill>
          <a:ln w="9525">
            <a:noFill/>
            <a:miter lim="800000"/>
          </a:ln>
        </p:spPr>
        <p:txBody>
          <a:bodyPr wrap="square">
            <a:spAutoFit/>
          </a:bodyPr>
          <a:lstStyle/>
          <a:p>
            <a:pPr>
              <a:buFont typeface="Wingdings" panose="05000000000000000000" pitchFamily="2" charset="2"/>
              <a:buChar char="Ø"/>
              <a:defRPr/>
            </a:pPr>
            <a:r>
              <a:rPr lang="zh-CN" sz="1800" b="1" dirty="0" smtClean="0">
                <a:solidFill>
                  <a:schemeClr val="bg1"/>
                </a:solidFill>
                <a:ea typeface="+mn-lt"/>
              </a:rPr>
              <a:t>我们跟踪的三大量化指标近期首次同时指示市场的高性价比区域，指示不仅市场的赚钱效应已充分收缩，资金供需的矛盾也已有所缓解，维持一季度乐观的观点</a:t>
            </a:r>
            <a:r>
              <a:rPr sz="1800" b="1" dirty="0" smtClean="0">
                <a:solidFill>
                  <a:schemeClr val="bg1"/>
                </a:solidFill>
                <a:ea typeface="+mn-lt"/>
              </a:rPr>
              <a:t>。</a:t>
            </a:r>
            <a:endParaRPr sz="1800" b="1" dirty="0" smtClean="0">
              <a:solidFill>
                <a:schemeClr val="bg1"/>
              </a:solidFill>
              <a:ea typeface="+mn-lt"/>
            </a:endParaRPr>
          </a:p>
        </p:txBody>
      </p:sp>
      <p:sp>
        <p:nvSpPr>
          <p:cNvPr id="30733" name="Text Box 36"/>
          <p:cNvSpPr txBox="1">
            <a:spLocks noChangeArrowheads="1"/>
          </p:cNvSpPr>
          <p:nvPr/>
        </p:nvSpPr>
        <p:spPr bwMode="auto">
          <a:xfrm>
            <a:off x="0" y="5909210"/>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11</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30734" name="Text Box 37"/>
          <p:cNvSpPr txBox="1">
            <a:spLocks noChangeArrowheads="1"/>
          </p:cNvSpPr>
          <p:nvPr/>
        </p:nvSpPr>
        <p:spPr bwMode="auto">
          <a:xfrm>
            <a:off x="0" y="5343263"/>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chemeClr val="tx2">
                    <a:lumMod val="50000"/>
                  </a:schemeClr>
                </a:solidFill>
                <a:latin typeface="+mn-ea"/>
                <a:ea typeface="+mn-ea"/>
              </a:rPr>
              <a:t>12</a:t>
            </a:r>
            <a:r>
              <a:rPr lang="zh-CN" altLang="en-US" b="1" dirty="0" smtClean="0">
                <a:solidFill>
                  <a:schemeClr val="tx2">
                    <a:lumMod val="50000"/>
                  </a:schemeClr>
                </a:solidFill>
                <a:latin typeface="+mn-ea"/>
                <a:ea typeface="+mn-ea"/>
              </a:rPr>
              <a:t>月</a:t>
            </a:r>
            <a:endParaRPr lang="zh-CN" altLang="en-US" b="1" dirty="0" smtClean="0">
              <a:solidFill>
                <a:schemeClr val="tx2">
                  <a:lumMod val="50000"/>
                </a:schemeClr>
              </a:solidFill>
              <a:latin typeface="+mn-ea"/>
              <a:ea typeface="+mn-ea"/>
            </a:endParaRPr>
          </a:p>
        </p:txBody>
      </p:sp>
      <p:sp>
        <p:nvSpPr>
          <p:cNvPr id="28684" name="Rectangle 2"/>
          <p:cNvSpPr>
            <a:spLocks noChangeArrowheads="1"/>
          </p:cNvSpPr>
          <p:nvPr/>
        </p:nvSpPr>
        <p:spPr bwMode="white">
          <a:xfrm>
            <a:off x="456248" y="142875"/>
            <a:ext cx="8231187" cy="1144588"/>
          </a:xfrm>
          <a:prstGeom prst="rect">
            <a:avLst/>
          </a:prstGeom>
          <a:noFill/>
          <a:ln w="9525">
            <a:noFill/>
            <a:miter lim="800000"/>
          </a:ln>
        </p:spPr>
        <p:txBody>
          <a:bodyPr/>
          <a:lstStyle/>
          <a:p>
            <a:r>
              <a:rPr lang="zh-CN" altLang="en-US" sz="2400" b="1" dirty="0">
                <a:solidFill>
                  <a:schemeClr val="tx2">
                    <a:lumMod val="75000"/>
                  </a:schemeClr>
                </a:solidFill>
                <a:uFillTx/>
                <a:latin typeface="幼圆" panose="02010509060101010101" pitchFamily="49" charset="-122"/>
                <a:ea typeface="幼圆" panose="02010509060101010101" pitchFamily="49" charset="-122"/>
              </a:rPr>
              <a:t>主要券商观点</a:t>
            </a:r>
            <a:endParaRPr lang="zh-CN" altLang="en-US" sz="2400" b="1" dirty="0">
              <a:solidFill>
                <a:schemeClr val="tx2">
                  <a:lumMod val="75000"/>
                </a:schemeClr>
              </a:solidFill>
              <a:uFillTx/>
              <a:latin typeface="幼圆" panose="02010509060101010101" pitchFamily="49" charset="-122"/>
              <a:ea typeface="幼圆" panose="02010509060101010101" pitchFamily="49" charset="-122"/>
            </a:endParaRPr>
          </a:p>
        </p:txBody>
      </p:sp>
      <p:sp>
        <p:nvSpPr>
          <p:cNvPr id="30740" name="Text Box 16"/>
          <p:cNvSpPr txBox="1">
            <a:spLocks noChangeArrowheads="1"/>
          </p:cNvSpPr>
          <p:nvPr/>
        </p:nvSpPr>
        <p:spPr bwMode="auto">
          <a:xfrm>
            <a:off x="179513" y="1556793"/>
            <a:ext cx="2249348" cy="3138170"/>
          </a:xfrm>
          <a:prstGeom prst="rect">
            <a:avLst/>
          </a:prstGeom>
          <a:solidFill>
            <a:srgbClr val="000080"/>
          </a:solidFill>
          <a:ln w="9525">
            <a:noFill/>
            <a:miter lim="800000"/>
          </a:ln>
        </p:spPr>
        <p:txBody>
          <a:bodyPr wrap="square">
            <a:spAutoFit/>
          </a:bodyPr>
          <a:lstStyle/>
          <a:p>
            <a:pPr algn="just">
              <a:buClr>
                <a:srgbClr val="FFFFFF"/>
              </a:buClr>
              <a:buFont typeface="Wingdings" panose="05000000000000000000" pitchFamily="2" charset="2"/>
              <a:buChar char="Ø"/>
              <a:defRPr/>
            </a:pPr>
            <a:r>
              <a:rPr sz="1800" b="1" dirty="0" smtClean="0">
                <a:solidFill>
                  <a:schemeClr val="bg1"/>
                </a:solidFill>
                <a:latin typeface="+mn-ea"/>
                <a:ea typeface="+mn-ea"/>
              </a:rPr>
              <a:t>宏观盈利等基本面因素稳健、开年后流动性环境改善压低短端利率、资管新规最终落地预计更有弹性修复风险偏好、美元并未大幅走强。</a:t>
            </a:r>
            <a:r>
              <a:rPr lang="zh-CN" sz="1800" b="1" dirty="0" smtClean="0">
                <a:solidFill>
                  <a:schemeClr val="bg1"/>
                </a:solidFill>
                <a:latin typeface="+mn-ea"/>
                <a:ea typeface="+mn-ea"/>
              </a:rPr>
              <a:t>我们</a:t>
            </a:r>
            <a:r>
              <a:rPr sz="1800" b="1" dirty="0" smtClean="0">
                <a:solidFill>
                  <a:schemeClr val="bg1"/>
                </a:solidFill>
                <a:latin typeface="+mn-ea"/>
                <a:ea typeface="+mn-ea"/>
              </a:rPr>
              <a:t>提出A股“慢牛”重启，并明确看好2018年1月开门红的行情。</a:t>
            </a:r>
            <a:endParaRPr sz="1800" b="1" dirty="0" smtClean="0">
              <a:solidFill>
                <a:schemeClr val="bg1"/>
              </a:solidFill>
              <a:latin typeface="+mn-ea"/>
              <a:ea typeface="+mn-ea"/>
            </a:endParaRPr>
          </a:p>
        </p:txBody>
      </p:sp>
      <p:sp>
        <p:nvSpPr>
          <p:cNvPr id="28686" name="Text Box 78"/>
          <p:cNvSpPr txBox="1">
            <a:spLocks noChangeArrowheads="1"/>
          </p:cNvSpPr>
          <p:nvPr/>
        </p:nvSpPr>
        <p:spPr bwMode="auto">
          <a:xfrm>
            <a:off x="928662" y="4931320"/>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谨慎看多</a:t>
            </a:r>
            <a:endParaRPr lang="zh-CN" altLang="en-US" b="1" dirty="0">
              <a:solidFill>
                <a:srgbClr val="FF0000"/>
              </a:solidFill>
              <a:ea typeface="黑体" panose="02010609060101010101" pitchFamily="49" charset="-122"/>
            </a:endParaRPr>
          </a:p>
        </p:txBody>
      </p:sp>
      <p:sp>
        <p:nvSpPr>
          <p:cNvPr id="28687" name="Text Box 78"/>
          <p:cNvSpPr txBox="1">
            <a:spLocks noChangeArrowheads="1"/>
          </p:cNvSpPr>
          <p:nvPr/>
        </p:nvSpPr>
        <p:spPr bwMode="auto">
          <a:xfrm>
            <a:off x="928688" y="5414701"/>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endParaRPr lang="zh-CN" altLang="en-US" b="1" dirty="0" smtClean="0">
              <a:solidFill>
                <a:srgbClr val="FF0000"/>
              </a:solidFill>
              <a:ea typeface="黑体" panose="02010609060101010101" pitchFamily="49" charset="-122"/>
            </a:endParaRPr>
          </a:p>
        </p:txBody>
      </p:sp>
      <p:sp>
        <p:nvSpPr>
          <p:cNvPr id="28688" name="Text Box 78"/>
          <p:cNvSpPr txBox="1">
            <a:spLocks noChangeArrowheads="1"/>
          </p:cNvSpPr>
          <p:nvPr/>
        </p:nvSpPr>
        <p:spPr bwMode="auto">
          <a:xfrm>
            <a:off x="928688"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smtClean="0">
                <a:solidFill>
                  <a:srgbClr val="FF0000"/>
                </a:solidFill>
                <a:ea typeface="黑体" panose="02010609060101010101" pitchFamily="49" charset="-122"/>
                <a:sym typeface="+mn-ea"/>
              </a:rPr>
              <a:t>谨慎看多</a:t>
            </a:r>
            <a:endParaRPr lang="zh-CN" altLang="en-US" b="1" dirty="0" smtClean="0">
              <a:solidFill>
                <a:srgbClr val="FF0000"/>
              </a:solidFill>
              <a:ea typeface="黑体" panose="02010609060101010101" pitchFamily="49" charset="-122"/>
              <a:sym typeface="+mn-ea"/>
            </a:endParaRPr>
          </a:p>
        </p:txBody>
      </p:sp>
      <p:sp>
        <p:nvSpPr>
          <p:cNvPr id="28689" name="Text Box 78"/>
          <p:cNvSpPr txBox="1">
            <a:spLocks noChangeArrowheads="1"/>
          </p:cNvSpPr>
          <p:nvPr/>
        </p:nvSpPr>
        <p:spPr bwMode="auto">
          <a:xfrm>
            <a:off x="3000692" y="5435376"/>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endParaRPr lang="zh-CN" altLang="en-US" b="1" dirty="0">
              <a:solidFill>
                <a:srgbClr val="FF0000"/>
              </a:solidFill>
              <a:ea typeface="黑体" panose="02010609060101010101" pitchFamily="49" charset="-122"/>
            </a:endParaRPr>
          </a:p>
        </p:txBody>
      </p:sp>
      <p:sp>
        <p:nvSpPr>
          <p:cNvPr id="28690" name="Text Box 78"/>
          <p:cNvSpPr txBox="1">
            <a:spLocks noChangeArrowheads="1"/>
          </p:cNvSpPr>
          <p:nvPr/>
        </p:nvSpPr>
        <p:spPr bwMode="auto">
          <a:xfrm>
            <a:off x="5192928" y="5414701"/>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谨慎看多</a:t>
            </a:r>
            <a:endParaRPr lang="zh-CN" altLang="en-US" b="1" dirty="0">
              <a:solidFill>
                <a:srgbClr val="FF0000"/>
              </a:solidFill>
              <a:ea typeface="黑体" panose="02010609060101010101" pitchFamily="49" charset="-122"/>
            </a:endParaRPr>
          </a:p>
        </p:txBody>
      </p:sp>
      <p:sp>
        <p:nvSpPr>
          <p:cNvPr id="28691" name="Text Box 78"/>
          <p:cNvSpPr txBox="1">
            <a:spLocks noChangeArrowheads="1"/>
          </p:cNvSpPr>
          <p:nvPr/>
        </p:nvSpPr>
        <p:spPr bwMode="auto">
          <a:xfrm>
            <a:off x="7356205" y="4931320"/>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endParaRPr lang="zh-CN" altLang="en-US" b="1" dirty="0">
              <a:solidFill>
                <a:srgbClr val="FF0000"/>
              </a:solidFill>
              <a:ea typeface="黑体" panose="02010609060101010101" pitchFamily="49" charset="-122"/>
              <a:sym typeface="+mn-ea"/>
            </a:endParaRPr>
          </a:p>
        </p:txBody>
      </p:sp>
      <p:sp>
        <p:nvSpPr>
          <p:cNvPr id="31" name="Text Box 37"/>
          <p:cNvSpPr txBox="1">
            <a:spLocks noChangeArrowheads="1"/>
          </p:cNvSpPr>
          <p:nvPr/>
        </p:nvSpPr>
        <p:spPr bwMode="auto">
          <a:xfrm>
            <a:off x="0" y="4859882"/>
            <a:ext cx="827088" cy="398780"/>
          </a:xfrm>
          <a:prstGeom prst="rect">
            <a:avLst/>
          </a:prstGeom>
          <a:noFill/>
          <a:ln w="9525">
            <a:noFill/>
            <a:miter lim="800000"/>
          </a:ln>
        </p:spPr>
        <p:txBody>
          <a:bodyPr>
            <a:spAutoFit/>
          </a:bodyPr>
          <a:lstStyle/>
          <a:p>
            <a:pPr algn="ctr">
              <a:spcBef>
                <a:spcPct val="50000"/>
              </a:spcBef>
              <a:defRPr/>
            </a:pPr>
            <a:r>
              <a:rPr lang="en-US" altLang="zh-CN" b="1" dirty="0" smtClean="0">
                <a:solidFill>
                  <a:srgbClr val="000066"/>
                </a:solidFill>
                <a:latin typeface="+mn-ea"/>
                <a:ea typeface="+mn-ea"/>
              </a:rPr>
              <a:t>1</a:t>
            </a:r>
            <a:r>
              <a:rPr lang="zh-CN" altLang="en-US" b="1" dirty="0" smtClean="0">
                <a:solidFill>
                  <a:srgbClr val="000066"/>
                </a:solidFill>
                <a:latin typeface="+mn-ea"/>
                <a:ea typeface="+mn-ea"/>
              </a:rPr>
              <a:t>月</a:t>
            </a:r>
            <a:endParaRPr lang="zh-CN" altLang="en-US" b="1" dirty="0">
              <a:solidFill>
                <a:srgbClr val="000066"/>
              </a:solidFill>
              <a:latin typeface="+mn-ea"/>
              <a:ea typeface="+mn-ea"/>
            </a:endParaRPr>
          </a:p>
        </p:txBody>
      </p:sp>
      <p:sp>
        <p:nvSpPr>
          <p:cNvPr id="28693" name="Text Box 78"/>
          <p:cNvSpPr txBox="1">
            <a:spLocks noChangeArrowheads="1"/>
          </p:cNvSpPr>
          <p:nvPr/>
        </p:nvSpPr>
        <p:spPr bwMode="auto">
          <a:xfrm>
            <a:off x="3000364" y="4931103"/>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谨慎看多</a:t>
            </a:r>
            <a:endParaRPr lang="zh-CN" altLang="en-US" b="1" dirty="0">
              <a:solidFill>
                <a:srgbClr val="FF0000"/>
              </a:solidFill>
              <a:ea typeface="黑体" panose="02010609060101010101" pitchFamily="49" charset="-122"/>
            </a:endParaRPr>
          </a:p>
        </p:txBody>
      </p:sp>
      <p:sp>
        <p:nvSpPr>
          <p:cNvPr id="28694" name="Text Box 78"/>
          <p:cNvSpPr txBox="1">
            <a:spLocks noChangeArrowheads="1"/>
          </p:cNvSpPr>
          <p:nvPr/>
        </p:nvSpPr>
        <p:spPr bwMode="auto">
          <a:xfrm>
            <a:off x="5192929" y="4961800"/>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endParaRPr lang="zh-CN" altLang="en-US" b="1" dirty="0">
              <a:solidFill>
                <a:srgbClr val="FF0000"/>
              </a:solidFill>
              <a:ea typeface="黑体" panose="02010609060101010101" pitchFamily="49" charset="-122"/>
              <a:sym typeface="+mn-ea"/>
            </a:endParaRPr>
          </a:p>
        </p:txBody>
      </p:sp>
      <p:sp>
        <p:nvSpPr>
          <p:cNvPr id="28695" name="Text Box 78"/>
          <p:cNvSpPr txBox="1">
            <a:spLocks noChangeArrowheads="1"/>
          </p:cNvSpPr>
          <p:nvPr/>
        </p:nvSpPr>
        <p:spPr bwMode="auto">
          <a:xfrm>
            <a:off x="3000375"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endParaRPr lang="zh-CN" altLang="en-US" b="1" dirty="0">
              <a:solidFill>
                <a:srgbClr val="FF0000"/>
              </a:solidFill>
              <a:ea typeface="黑体" panose="02010609060101010101" pitchFamily="49" charset="-122"/>
            </a:endParaRPr>
          </a:p>
        </p:txBody>
      </p:sp>
      <p:sp>
        <p:nvSpPr>
          <p:cNvPr id="28696" name="Text Box 78"/>
          <p:cNvSpPr txBox="1">
            <a:spLocks noChangeArrowheads="1"/>
          </p:cNvSpPr>
          <p:nvPr/>
        </p:nvSpPr>
        <p:spPr bwMode="auto">
          <a:xfrm>
            <a:off x="5192713" y="590950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谨慎看多</a:t>
            </a:r>
            <a:endParaRPr lang="zh-CN" altLang="en-US" b="1" dirty="0" smtClean="0">
              <a:solidFill>
                <a:srgbClr val="FF0000"/>
              </a:solidFill>
              <a:ea typeface="黑体" panose="02010609060101010101" pitchFamily="49" charset="-122"/>
              <a:sym typeface="+mn-ea"/>
            </a:endParaRPr>
          </a:p>
        </p:txBody>
      </p:sp>
      <p:sp>
        <p:nvSpPr>
          <p:cNvPr id="28697" name="Text Box 78"/>
          <p:cNvSpPr txBox="1">
            <a:spLocks noChangeArrowheads="1"/>
          </p:cNvSpPr>
          <p:nvPr/>
        </p:nvSpPr>
        <p:spPr bwMode="auto">
          <a:xfrm>
            <a:off x="7356158" y="5435376"/>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rPr>
              <a:t>中性</a:t>
            </a:r>
            <a:endParaRPr lang="zh-CN" altLang="en-US" b="1" dirty="0">
              <a:solidFill>
                <a:srgbClr val="FF0000"/>
              </a:solidFill>
              <a:ea typeface="黑体" panose="02010609060101010101" pitchFamily="49" charset="-122"/>
            </a:endParaRPr>
          </a:p>
        </p:txBody>
      </p:sp>
      <p:sp>
        <p:nvSpPr>
          <p:cNvPr id="28698" name="Text Box 78"/>
          <p:cNvSpPr txBox="1">
            <a:spLocks noChangeArrowheads="1"/>
          </p:cNvSpPr>
          <p:nvPr/>
        </p:nvSpPr>
        <p:spPr bwMode="auto">
          <a:xfrm>
            <a:off x="7358063" y="5924748"/>
            <a:ext cx="1285875" cy="398780"/>
          </a:xfrm>
          <a:prstGeom prst="rect">
            <a:avLst/>
          </a:prstGeom>
          <a:solidFill>
            <a:srgbClr val="C0C0C0"/>
          </a:solidFill>
          <a:ln w="9525">
            <a:noFill/>
            <a:miter lim="800000"/>
          </a:ln>
        </p:spPr>
        <p:txBody>
          <a:bodyPr>
            <a:spAutoFit/>
          </a:bodyPr>
          <a:lstStyle/>
          <a:p>
            <a:pPr algn="ctr">
              <a:spcBef>
                <a:spcPct val="50000"/>
              </a:spcBef>
            </a:pPr>
            <a:r>
              <a:rPr lang="zh-CN" altLang="en-US" b="1" dirty="0">
                <a:solidFill>
                  <a:srgbClr val="FF0000"/>
                </a:solidFill>
                <a:ea typeface="黑体" panose="02010609060101010101" pitchFamily="49" charset="-122"/>
                <a:sym typeface="+mn-ea"/>
              </a:rPr>
              <a:t>中性</a:t>
            </a:r>
            <a:endParaRPr lang="zh-CN" altLang="en-US" b="1" dirty="0" smtClean="0">
              <a:solidFill>
                <a:srgbClr val="FF0000"/>
              </a:solidFill>
              <a:ea typeface="黑体" panose="02010609060101010101" pitchFamily="49" charset="-122"/>
              <a:sym typeface="+mn-ea"/>
            </a:endParaRPr>
          </a:p>
        </p:txBody>
      </p:sp>
      <p:pic>
        <p:nvPicPr>
          <p:cNvPr id="4" name="图片 3" descr="233"/>
          <p:cNvPicPr>
            <a:picLocks noChangeAspect="1"/>
          </p:cNvPicPr>
          <p:nvPr/>
        </p:nvPicPr>
        <p:blipFill>
          <a:blip r:embed="rId4" cstate="print"/>
          <a:stretch>
            <a:fillRect/>
          </a:stretch>
        </p:blipFill>
        <p:spPr>
          <a:xfrm>
            <a:off x="7000875" y="928370"/>
            <a:ext cx="1641475" cy="551815"/>
          </a:xfrm>
          <a:prstGeom prst="rect">
            <a:avLst/>
          </a:prstGeom>
        </p:spPr>
      </p:pic>
      <p:pic>
        <p:nvPicPr>
          <p:cNvPr id="5" name="图片 4" descr="gy"/>
          <p:cNvPicPr>
            <a:picLocks noChangeAspect="1"/>
          </p:cNvPicPr>
          <p:nvPr/>
        </p:nvPicPr>
        <p:blipFill>
          <a:blip r:embed="rId5"/>
          <a:stretch>
            <a:fillRect/>
          </a:stretch>
        </p:blipFill>
        <p:spPr>
          <a:xfrm>
            <a:off x="2635250" y="1053465"/>
            <a:ext cx="1872615" cy="47371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198913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3230245"/>
          </a:xfrm>
          <a:prstGeom prst="rect">
            <a:avLst/>
          </a:prstGeom>
          <a:noFill/>
          <a:ln w="9525">
            <a:noFill/>
            <a:miter lim="800000"/>
          </a:ln>
        </p:spPr>
        <p:txBody>
          <a:bodyPr>
            <a:spAutoFit/>
          </a:bodyPr>
          <a:lstStyle/>
          <a:p>
            <a:pPr marL="457200" indent="-457200">
              <a:spcBef>
                <a:spcPct val="50000"/>
              </a:spcBef>
            </a:pPr>
            <a:r>
              <a:rPr kumimoji="1" lang="en-US" altLang="zh-CN" sz="2400" b="1">
                <a:solidFill>
                  <a:schemeClr val="bg1"/>
                </a:solidFill>
                <a:latin typeface="Times New Roman" panose="02020603050405020304" pitchFamily="18" charset="0"/>
                <a:ea typeface="幼圆" panose="02010509060101010101" pitchFamily="49" charset="-122"/>
              </a:rPr>
              <a:t>1</a:t>
            </a:r>
            <a:r>
              <a:rPr kumimoji="1" lang="zh-CN" altLang="en-US" sz="2400" b="1">
                <a:solidFill>
                  <a:schemeClr val="bg1"/>
                </a:solidFill>
                <a:latin typeface="Times New Roman" panose="02020603050405020304" pitchFamily="18" charset="0"/>
                <a:ea typeface="幼圆" panose="02010509060101010101" pitchFamily="49" charset="-122"/>
              </a:rPr>
              <a:t>.本月宏观概况</a:t>
            </a:r>
            <a:endParaRPr kumimoji="1" lang="zh-CN" altLang="en-US" sz="2400" b="1">
              <a:solidFill>
                <a:schemeClr val="bg1"/>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2</a:t>
            </a:r>
            <a:r>
              <a:rPr kumimoji="1" lang="zh-CN" altLang="en-US" sz="2400" b="1">
                <a:solidFill>
                  <a:srgbClr val="000066"/>
                </a:solidFill>
                <a:latin typeface="Times New Roman" panose="02020603050405020304" pitchFamily="18" charset="0"/>
                <a:ea typeface="幼圆" panose="02010509060101010101" pitchFamily="49" charset="-122"/>
              </a:rPr>
              <a:t>.本月市场动向分析</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3</a:t>
            </a:r>
            <a:r>
              <a:rPr kumimoji="1" lang="zh-CN" altLang="en-US" sz="2400" b="1">
                <a:solidFill>
                  <a:srgbClr val="000066"/>
                </a:solidFill>
                <a:latin typeface="Times New Roman" panose="02020603050405020304" pitchFamily="18" charset="0"/>
                <a:ea typeface="幼圆" panose="02010509060101010101" pitchFamily="49" charset="-122"/>
              </a:rPr>
              <a:t>.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4.2017</a:t>
            </a:r>
            <a:r>
              <a:rPr kumimoji="1" lang="zh-CN" altLang="en-US" sz="2400" b="1">
                <a:solidFill>
                  <a:srgbClr val="000066"/>
                </a:solidFill>
                <a:latin typeface="Times New Roman" panose="02020603050405020304" pitchFamily="18" charset="0"/>
                <a:ea typeface="幼圆" panose="02010509060101010101" pitchFamily="49" charset="-122"/>
                <a:sym typeface="+mn-ea"/>
              </a:rPr>
              <a:t>年资本市场回顾</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rPr>
              <a:t>5. </a:t>
            </a:r>
            <a:r>
              <a:rPr kumimoji="1" lang="zh-CN" altLang="en-US" sz="2400" b="1">
                <a:solidFill>
                  <a:srgbClr val="000066"/>
                </a:solidFill>
                <a:latin typeface="Times New Roman" panose="02020603050405020304" pitchFamily="18" charset="0"/>
                <a:ea typeface="幼圆" panose="02010509060101010101" pitchFamily="49" charset="-122"/>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309530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3230245"/>
          </a:xfrm>
          <a:prstGeom prst="rect">
            <a:avLst/>
          </a:prstGeom>
          <a:noFill/>
          <a:ln w="9525">
            <a:noFill/>
            <a:miter lim="800000"/>
          </a:ln>
        </p:spPr>
        <p:txBody>
          <a:bodyPr>
            <a:spAutoFit/>
          </a:bodyPr>
          <a:lstStyle/>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1</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.本月宏观概况</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2</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.本月市场动向分析</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chemeClr val="bg1"/>
                </a:solidFill>
                <a:latin typeface="Times New Roman" panose="02020603050405020304" pitchFamily="18" charset="0"/>
                <a:ea typeface="幼圆" panose="02010509060101010101" pitchFamily="49" charset="-122"/>
                <a:sym typeface="+mn-ea"/>
              </a:rPr>
              <a:t>3</a:t>
            </a:r>
            <a:r>
              <a:rPr kumimoji="1" lang="zh-CN" altLang="en-US" sz="2400" b="1">
                <a:solidFill>
                  <a:schemeClr val="bg1"/>
                </a:solidFill>
                <a:latin typeface="Times New Roman" panose="02020603050405020304" pitchFamily="18" charset="0"/>
                <a:ea typeface="幼圆" panose="02010509060101010101" pitchFamily="49" charset="-122"/>
                <a:sym typeface="+mn-ea"/>
              </a:rPr>
              <a:t>. 展望</a:t>
            </a:r>
            <a:endParaRPr kumimoji="1" lang="zh-CN" altLang="en-US" sz="2400" b="1">
              <a:solidFill>
                <a:schemeClr val="bg1"/>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4.2017</a:t>
            </a:r>
            <a:r>
              <a:rPr kumimoji="1" lang="zh-CN" altLang="en-US" sz="2400" b="1">
                <a:solidFill>
                  <a:srgbClr val="000066"/>
                </a:solidFill>
                <a:latin typeface="Times New Roman" panose="02020603050405020304" pitchFamily="18" charset="0"/>
                <a:ea typeface="幼圆" panose="02010509060101010101" pitchFamily="49" charset="-122"/>
                <a:sym typeface="+mn-ea"/>
              </a:rPr>
              <a:t>年资本市场回顾</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5. </a:t>
            </a:r>
            <a:r>
              <a:rPr kumimoji="1" lang="zh-CN" altLang="en-US" sz="2400" b="1">
                <a:solidFill>
                  <a:srgbClr val="000066"/>
                </a:solidFill>
                <a:latin typeface="Times New Roman" panose="02020603050405020304" pitchFamily="18" charset="0"/>
                <a:ea typeface="幼圆" panose="02010509060101010101" pitchFamily="49" charset="-122"/>
                <a:sym typeface="+mn-ea"/>
              </a:rPr>
              <a:t>公司主要业务</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285750" y="1214438"/>
            <a:ext cx="8402638" cy="5162550"/>
          </a:xfrm>
          <a:prstGeom prst="rect">
            <a:avLst/>
          </a:prstGeom>
          <a:noFill/>
          <a:ln w="9525">
            <a:noFill/>
            <a:miter lim="800000"/>
          </a:ln>
        </p:spPr>
        <p:txBody>
          <a:bodyPr/>
          <a:lstStyle/>
          <a:p>
            <a:pPr marL="342900" indent="-342900">
              <a:spcBef>
                <a:spcPct val="20000"/>
              </a:spcBef>
              <a:buClr>
                <a:srgbClr val="6699FF"/>
              </a:buClr>
              <a:defRPr/>
            </a:pPr>
            <a:r>
              <a:rPr lang="zh-CN" altLang="en-US" sz="1800" b="1" dirty="0">
                <a:solidFill>
                  <a:srgbClr val="000066"/>
                </a:solidFill>
                <a:latin typeface="+mn-ea"/>
                <a:ea typeface="+mn-ea"/>
              </a:rPr>
              <a:t>       </a:t>
            </a:r>
            <a:endParaRPr lang="en-US" altLang="zh-CN" sz="1800" b="1" dirty="0">
              <a:solidFill>
                <a:srgbClr val="000066"/>
              </a:solidFill>
              <a:latin typeface="+mn-ea"/>
              <a:ea typeface="+mn-ea"/>
            </a:endParaRPr>
          </a:p>
        </p:txBody>
      </p:sp>
      <p:sp>
        <p:nvSpPr>
          <p:cNvPr id="31747"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a:solidFill>
                  <a:schemeClr val="tx2">
                    <a:lumMod val="75000"/>
                  </a:schemeClr>
                </a:solidFill>
                <a:latin typeface="幼圆" panose="02010509060101010101" pitchFamily="49" charset="-122"/>
                <a:ea typeface="幼圆" panose="02010509060101010101" pitchFamily="49" charset="-122"/>
              </a:rPr>
              <a:t>宏观经济数据</a:t>
            </a:r>
            <a:r>
              <a:rPr lang="zh-CN" altLang="en-US" sz="2400" b="1" dirty="0" smtClean="0">
                <a:solidFill>
                  <a:schemeClr val="tx2">
                    <a:lumMod val="75000"/>
                  </a:schemeClr>
                </a:solidFill>
                <a:latin typeface="幼圆" panose="02010509060101010101" pitchFamily="49" charset="-122"/>
                <a:ea typeface="幼圆" panose="02010509060101010101" pitchFamily="49" charset="-122"/>
              </a:rPr>
              <a:t>解读</a:t>
            </a:r>
            <a:endParaRPr lang="zh-CN" altLang="en-US" sz="2400" b="1" dirty="0">
              <a:solidFill>
                <a:schemeClr val="tx2">
                  <a:lumMod val="75000"/>
                </a:schemeClr>
              </a:solidFill>
              <a:latin typeface="幼圆" panose="02010509060101010101" pitchFamily="49" charset="-122"/>
              <a:ea typeface="幼圆" panose="02010509060101010101" pitchFamily="49" charset="-122"/>
            </a:endParaRPr>
          </a:p>
        </p:txBody>
      </p:sp>
      <p:sp>
        <p:nvSpPr>
          <p:cNvPr id="2" name="文本框 1"/>
          <p:cNvSpPr txBox="1"/>
          <p:nvPr/>
        </p:nvSpPr>
        <p:spPr>
          <a:xfrm>
            <a:off x="428596" y="1214422"/>
            <a:ext cx="8111490" cy="5815965"/>
          </a:xfrm>
          <a:prstGeom prst="rect">
            <a:avLst/>
          </a:prstGeom>
          <a:noFill/>
        </p:spPr>
        <p:txBody>
          <a:bodyPr wrap="square" rtlCol="0" anchor="t">
            <a:spAutoFit/>
          </a:bodyPr>
          <a:lstStyle/>
          <a:p>
            <a:pPr>
              <a:defRPr/>
            </a:pPr>
            <a:endParaRPr lang="zh-CN" altLang="en-US" sz="1800" b="1" dirty="0" smtClean="0">
              <a:solidFill>
                <a:srgbClr val="FF0000"/>
              </a:solidFill>
              <a:latin typeface="+mn-ea"/>
              <a:ea typeface="+mn-ea"/>
            </a:endParaRPr>
          </a:p>
          <a:p>
            <a:pPr eaLnBrk="1" latinLnBrk="0" hangingPunct="1">
              <a:lnSpc>
                <a:spcPct val="150000"/>
              </a:lnSpc>
              <a:defRPr/>
            </a:pPr>
            <a:r>
              <a:rPr lang="zh-CN" altLang="en-US" b="1" dirty="0" smtClean="0">
                <a:solidFill>
                  <a:schemeClr val="tx2">
                    <a:lumMod val="75000"/>
                  </a:schemeClr>
                </a:solidFill>
                <a:latin typeface="+mn-ea"/>
                <a:ea typeface="+mn-ea"/>
                <a:sym typeface="+mn-ea"/>
              </a:rPr>
              <a:t>    </a:t>
            </a:r>
            <a:r>
              <a:rPr lang="en-US" altLang="zh-CN" b="1" dirty="0" smtClean="0">
                <a:solidFill>
                  <a:schemeClr val="tx2">
                    <a:lumMod val="75000"/>
                  </a:schemeClr>
                </a:solidFill>
                <a:latin typeface="+mn-ea"/>
                <a:ea typeface="+mn-ea"/>
                <a:sym typeface="+mn-ea"/>
              </a:rPr>
              <a:t>2017</a:t>
            </a:r>
            <a:r>
              <a:rPr lang="zh-CN" altLang="en-US" b="1" dirty="0" smtClean="0">
                <a:solidFill>
                  <a:schemeClr val="tx2">
                    <a:lumMod val="75000"/>
                  </a:schemeClr>
                </a:solidFill>
                <a:latin typeface="+mn-ea"/>
                <a:ea typeface="+mn-ea"/>
                <a:sym typeface="+mn-ea"/>
              </a:rPr>
              <a:t>年制造业</a:t>
            </a:r>
            <a:r>
              <a:rPr lang="en-US" altLang="zh-CN" b="1" dirty="0" smtClean="0">
                <a:solidFill>
                  <a:schemeClr val="tx2">
                    <a:lumMod val="75000"/>
                  </a:schemeClr>
                </a:solidFill>
                <a:latin typeface="+mn-ea"/>
                <a:ea typeface="+mn-ea"/>
                <a:sym typeface="+mn-ea"/>
              </a:rPr>
              <a:t>PMI</a:t>
            </a:r>
            <a:r>
              <a:rPr lang="zh-CN" altLang="en-US" b="1" dirty="0" smtClean="0">
                <a:solidFill>
                  <a:schemeClr val="tx2">
                    <a:lumMod val="75000"/>
                  </a:schemeClr>
                </a:solidFill>
                <a:latin typeface="+mn-ea"/>
                <a:ea typeface="+mn-ea"/>
                <a:sym typeface="+mn-ea"/>
              </a:rPr>
              <a:t>年均值为</a:t>
            </a:r>
            <a:r>
              <a:rPr lang="en-US" altLang="zh-CN" b="1" dirty="0" smtClean="0">
                <a:solidFill>
                  <a:schemeClr val="tx2">
                    <a:lumMod val="75000"/>
                  </a:schemeClr>
                </a:solidFill>
                <a:latin typeface="+mn-ea"/>
                <a:ea typeface="+mn-ea"/>
                <a:sym typeface="+mn-ea"/>
              </a:rPr>
              <a:t>51.6%</a:t>
            </a:r>
            <a:r>
              <a:rPr lang="zh-CN" altLang="en-US" b="1" dirty="0" smtClean="0">
                <a:solidFill>
                  <a:schemeClr val="tx2">
                    <a:lumMod val="75000"/>
                  </a:schemeClr>
                </a:solidFill>
                <a:latin typeface="+mn-ea"/>
                <a:ea typeface="+mn-ea"/>
                <a:sym typeface="+mn-ea"/>
              </a:rPr>
              <a:t>，高于</a:t>
            </a:r>
            <a:r>
              <a:rPr lang="en-US" altLang="zh-CN" b="1" dirty="0" smtClean="0">
                <a:solidFill>
                  <a:schemeClr val="tx2">
                    <a:lumMod val="75000"/>
                  </a:schemeClr>
                </a:solidFill>
                <a:latin typeface="+mn-ea"/>
                <a:ea typeface="+mn-ea"/>
                <a:sym typeface="+mn-ea"/>
              </a:rPr>
              <a:t>2016</a:t>
            </a:r>
            <a:r>
              <a:rPr lang="zh-CN" altLang="en-US" b="1" dirty="0" smtClean="0">
                <a:solidFill>
                  <a:schemeClr val="tx2">
                    <a:lumMod val="75000"/>
                  </a:schemeClr>
                </a:solidFill>
                <a:latin typeface="+mn-ea"/>
                <a:ea typeface="+mn-ea"/>
                <a:sym typeface="+mn-ea"/>
              </a:rPr>
              <a:t>年总体水平</a:t>
            </a:r>
            <a:r>
              <a:rPr lang="en-US" altLang="zh-CN" b="1" dirty="0" smtClean="0">
                <a:solidFill>
                  <a:schemeClr val="tx2">
                    <a:lumMod val="75000"/>
                  </a:schemeClr>
                </a:solidFill>
                <a:latin typeface="+mn-ea"/>
                <a:ea typeface="+mn-ea"/>
                <a:sym typeface="+mn-ea"/>
              </a:rPr>
              <a:t>1.3</a:t>
            </a:r>
            <a:r>
              <a:rPr lang="zh-CN" altLang="en-US" b="1" dirty="0" smtClean="0">
                <a:solidFill>
                  <a:schemeClr val="tx2">
                    <a:lumMod val="75000"/>
                  </a:schemeClr>
                </a:solidFill>
                <a:latin typeface="+mn-ea"/>
                <a:ea typeface="+mn-ea"/>
                <a:sym typeface="+mn-ea"/>
              </a:rPr>
              <a:t>个百分点，</a:t>
            </a:r>
            <a:r>
              <a:rPr lang="en-US" altLang="zh-CN" b="1" dirty="0" smtClean="0">
                <a:solidFill>
                  <a:schemeClr val="tx2">
                    <a:lumMod val="75000"/>
                  </a:schemeClr>
                </a:solidFill>
                <a:latin typeface="+mn-ea"/>
                <a:ea typeface="+mn-ea"/>
                <a:sym typeface="+mn-ea"/>
              </a:rPr>
              <a:t>12</a:t>
            </a:r>
            <a:r>
              <a:rPr lang="zh-CN" altLang="en-US" b="1" dirty="0" smtClean="0">
                <a:solidFill>
                  <a:schemeClr val="tx2">
                    <a:lumMod val="75000"/>
                  </a:schemeClr>
                </a:solidFill>
                <a:latin typeface="+mn-ea"/>
                <a:ea typeface="+mn-ea"/>
                <a:sym typeface="+mn-ea"/>
              </a:rPr>
              <a:t>月</a:t>
            </a:r>
            <a:r>
              <a:rPr lang="zh-CN" altLang="en-US" b="1" dirty="0">
                <a:solidFill>
                  <a:schemeClr val="tx2">
                    <a:lumMod val="75000"/>
                  </a:schemeClr>
                </a:solidFill>
                <a:latin typeface="+mn-ea"/>
                <a:ea typeface="+mn-ea"/>
                <a:sym typeface="+mn-ea"/>
              </a:rPr>
              <a:t>制造业</a:t>
            </a:r>
            <a:r>
              <a:rPr lang="en-US" altLang="zh-CN" b="1" dirty="0">
                <a:solidFill>
                  <a:schemeClr val="tx2">
                    <a:lumMod val="75000"/>
                  </a:schemeClr>
                </a:solidFill>
                <a:latin typeface="+mn-ea"/>
                <a:ea typeface="+mn-ea"/>
                <a:sym typeface="+mn-ea"/>
              </a:rPr>
              <a:t>PMI</a:t>
            </a:r>
            <a:r>
              <a:rPr lang="zh-CN" altLang="en-US" b="1" dirty="0">
                <a:solidFill>
                  <a:schemeClr val="tx2">
                    <a:lumMod val="75000"/>
                  </a:schemeClr>
                </a:solidFill>
                <a:latin typeface="+mn-ea"/>
                <a:ea typeface="+mn-ea"/>
                <a:sym typeface="+mn-ea"/>
              </a:rPr>
              <a:t>为</a:t>
            </a:r>
            <a:r>
              <a:rPr lang="en-US" altLang="zh-CN" b="1" dirty="0" smtClean="0">
                <a:solidFill>
                  <a:schemeClr val="tx2">
                    <a:lumMod val="75000"/>
                  </a:schemeClr>
                </a:solidFill>
                <a:latin typeface="+mn-ea"/>
                <a:ea typeface="+mn-ea"/>
                <a:sym typeface="+mn-ea"/>
              </a:rPr>
              <a:t>51.6</a:t>
            </a:r>
            <a:r>
              <a:rPr lang="en-US" altLang="zh-CN" b="1" dirty="0" smtClean="0">
                <a:solidFill>
                  <a:schemeClr val="tx2">
                    <a:lumMod val="75000"/>
                  </a:schemeClr>
                </a:solidFill>
                <a:latin typeface="+mn-ea"/>
                <a:ea typeface="+mn-ea"/>
                <a:sym typeface="+mn-ea"/>
              </a:rPr>
              <a:t>%</a:t>
            </a:r>
            <a:r>
              <a:rPr lang="zh-CN" altLang="en-US" b="1" dirty="0" smtClean="0">
                <a:solidFill>
                  <a:schemeClr val="tx2">
                    <a:lumMod val="75000"/>
                  </a:schemeClr>
                </a:solidFill>
                <a:latin typeface="+mn-ea"/>
                <a:ea typeface="+mn-ea"/>
                <a:sym typeface="+mn-ea"/>
              </a:rPr>
              <a:t>，环比下降</a:t>
            </a:r>
            <a:r>
              <a:rPr lang="en-US" altLang="zh-CN" b="1" dirty="0" smtClean="0">
                <a:solidFill>
                  <a:schemeClr val="tx2">
                    <a:lumMod val="75000"/>
                  </a:schemeClr>
                </a:solidFill>
                <a:latin typeface="+mn-ea"/>
                <a:ea typeface="+mn-ea"/>
                <a:sym typeface="+mn-ea"/>
              </a:rPr>
              <a:t>0.2</a:t>
            </a:r>
            <a:r>
              <a:rPr lang="zh-CN" altLang="en-US" b="1" dirty="0" smtClean="0">
                <a:solidFill>
                  <a:schemeClr val="tx2">
                    <a:lumMod val="75000"/>
                  </a:schemeClr>
                </a:solidFill>
                <a:latin typeface="+mn-ea"/>
                <a:ea typeface="+mn-ea"/>
                <a:sym typeface="+mn-ea"/>
              </a:rPr>
              <a:t>个百分点，主要受季节性因素影响，但仍达到年平均水平，制造业保持稳步增长的扩张态势。</a:t>
            </a:r>
            <a:r>
              <a:rPr lang="en-US" altLang="zh-CN" b="1" dirty="0" smtClean="0">
                <a:solidFill>
                  <a:schemeClr val="tx2">
                    <a:lumMod val="75000"/>
                  </a:schemeClr>
                </a:solidFill>
                <a:latin typeface="+mn-ea"/>
                <a:ea typeface="+mn-ea"/>
                <a:sym typeface="+mn-ea"/>
              </a:rPr>
              <a:t>12</a:t>
            </a:r>
            <a:r>
              <a:rPr lang="zh-CN" altLang="en-US" b="1" dirty="0" smtClean="0">
                <a:solidFill>
                  <a:srgbClr val="000066"/>
                </a:solidFill>
                <a:latin typeface="+mn-ea"/>
                <a:ea typeface="+mn-ea"/>
                <a:sym typeface="+mn-ea"/>
              </a:rPr>
              <a:t>月财</a:t>
            </a:r>
            <a:r>
              <a:rPr lang="zh-CN" altLang="en-US" b="1" dirty="0">
                <a:solidFill>
                  <a:srgbClr val="000066"/>
                </a:solidFill>
                <a:latin typeface="+mn-ea"/>
                <a:ea typeface="+mn-ea"/>
                <a:sym typeface="+mn-ea"/>
              </a:rPr>
              <a:t>新中国制造业</a:t>
            </a:r>
            <a:r>
              <a:rPr lang="en-US" altLang="zh-CN" b="1" dirty="0" smtClean="0">
                <a:solidFill>
                  <a:srgbClr val="000066"/>
                </a:solidFill>
                <a:latin typeface="+mn-ea"/>
                <a:ea typeface="+mn-ea"/>
                <a:sym typeface="+mn-ea"/>
              </a:rPr>
              <a:t>PMI</a:t>
            </a:r>
            <a:r>
              <a:rPr lang="zh-CN" altLang="en-US" b="1" dirty="0" smtClean="0">
                <a:solidFill>
                  <a:srgbClr val="000066"/>
                </a:solidFill>
                <a:latin typeface="+mn-ea"/>
                <a:ea typeface="+mn-ea"/>
                <a:sym typeface="+mn-ea"/>
              </a:rPr>
              <a:t>录得</a:t>
            </a:r>
            <a:r>
              <a:rPr lang="en-US" altLang="zh-CN" b="1" dirty="0" smtClean="0">
                <a:solidFill>
                  <a:srgbClr val="000066"/>
                </a:solidFill>
                <a:latin typeface="+mn-ea"/>
                <a:ea typeface="+mn-ea"/>
                <a:sym typeface="+mn-ea"/>
              </a:rPr>
              <a:t>51.5</a:t>
            </a:r>
            <a:r>
              <a:rPr lang="en-US" altLang="zh-CN" b="1" dirty="0" smtClean="0">
                <a:solidFill>
                  <a:schemeClr val="tx2">
                    <a:lumMod val="75000"/>
                  </a:schemeClr>
                </a:solidFill>
                <a:latin typeface="+mn-ea"/>
                <a:ea typeface="+mn-ea"/>
                <a:sym typeface="+mn-ea"/>
              </a:rPr>
              <a:t>%</a:t>
            </a:r>
            <a:r>
              <a:rPr lang="zh-CN" altLang="en-US" b="1" dirty="0" smtClean="0">
                <a:solidFill>
                  <a:srgbClr val="000066"/>
                </a:solidFill>
                <a:latin typeface="+mn-ea"/>
                <a:ea typeface="+mn-ea"/>
                <a:sym typeface="+mn-ea"/>
              </a:rPr>
              <a:t>，</a:t>
            </a:r>
            <a:r>
              <a:rPr b="1" dirty="0" smtClean="0">
                <a:solidFill>
                  <a:srgbClr val="000066"/>
                </a:solidFill>
                <a:latin typeface="+mn-ea"/>
                <a:ea typeface="+mn-ea"/>
                <a:sym typeface="+mn-ea"/>
              </a:rPr>
              <a:t>较上月提高0.7个百分点，显示制造业运行进一步改善</a:t>
            </a:r>
            <a:r>
              <a:rPr lang="zh-CN" b="1" dirty="0" smtClean="0">
                <a:solidFill>
                  <a:srgbClr val="000066"/>
                </a:solidFill>
                <a:latin typeface="+mn-ea"/>
                <a:ea typeface="+mn-ea"/>
                <a:sym typeface="+mn-ea"/>
              </a:rPr>
              <a:t>。</a:t>
            </a:r>
            <a:endParaRPr lang="zh-CN" altLang="en-US" b="1" dirty="0" smtClean="0">
              <a:solidFill>
                <a:srgbClr val="000066"/>
              </a:solidFill>
              <a:latin typeface="+mn-ea"/>
              <a:ea typeface="+mn-ea"/>
              <a:sym typeface="+mn-ea"/>
            </a:endParaRPr>
          </a:p>
          <a:p>
            <a:pPr eaLnBrk="1" latinLnBrk="0" hangingPunct="1">
              <a:lnSpc>
                <a:spcPct val="150000"/>
              </a:lnSpc>
              <a:defRPr/>
            </a:pPr>
            <a:r>
              <a:rPr lang="en-US" altLang="zh-CN" b="1" dirty="0" smtClean="0">
                <a:solidFill>
                  <a:srgbClr val="002060"/>
                </a:solidFill>
                <a:latin typeface="+mn-ea"/>
                <a:ea typeface="+mn-ea"/>
                <a:sym typeface="+mn-ea"/>
              </a:rPr>
              <a:t>   </a:t>
            </a:r>
            <a:r>
              <a:rPr lang="en-US" altLang="zh-CN" b="1" dirty="0" smtClean="0">
                <a:solidFill>
                  <a:srgbClr val="FF0000"/>
                </a:solidFill>
                <a:latin typeface="+mn-ea"/>
                <a:ea typeface="+mn-ea"/>
                <a:sym typeface="+mn-ea"/>
              </a:rPr>
              <a:t> </a:t>
            </a:r>
            <a:r>
              <a:rPr lang="en-US" altLang="zh-CN" b="1" dirty="0" smtClean="0">
                <a:solidFill>
                  <a:srgbClr val="002060"/>
                </a:solidFill>
                <a:latin typeface="+mn-ea"/>
                <a:ea typeface="+mn-ea"/>
                <a:sym typeface="+mn-ea"/>
              </a:rPr>
              <a:t>12</a:t>
            </a:r>
            <a:r>
              <a:rPr lang="zh-CN" altLang="en-US" b="1" dirty="0" smtClean="0">
                <a:solidFill>
                  <a:srgbClr val="002060"/>
                </a:solidFill>
                <a:latin typeface="+mn-ea"/>
                <a:ea typeface="+mn-ea"/>
                <a:sym typeface="+mn-ea"/>
              </a:rPr>
              <a:t>月</a:t>
            </a:r>
            <a:r>
              <a:rPr lang="en-US" altLang="zh-CN" b="1" dirty="0" smtClean="0">
                <a:solidFill>
                  <a:srgbClr val="002060"/>
                </a:solidFill>
                <a:latin typeface="+mn-ea"/>
                <a:ea typeface="+mn-ea"/>
                <a:sym typeface="+mn-ea"/>
              </a:rPr>
              <a:t>CPI</a:t>
            </a:r>
            <a:r>
              <a:rPr lang="zh-CN" altLang="en-US" b="1" dirty="0" smtClean="0">
                <a:solidFill>
                  <a:srgbClr val="002060"/>
                </a:solidFill>
                <a:latin typeface="+mn-ea"/>
                <a:ea typeface="+mn-ea"/>
                <a:sym typeface="+mn-ea"/>
              </a:rPr>
              <a:t>同比上涨</a:t>
            </a:r>
            <a:r>
              <a:rPr lang="en-US" altLang="zh-CN" b="1" dirty="0" smtClean="0">
                <a:solidFill>
                  <a:srgbClr val="002060"/>
                </a:solidFill>
                <a:latin typeface="+mn-ea"/>
                <a:ea typeface="+mn-ea"/>
                <a:sym typeface="+mn-ea"/>
              </a:rPr>
              <a:t>1.8%</a:t>
            </a:r>
            <a:r>
              <a:rPr lang="zh-CN" altLang="en-US" b="1" dirty="0" smtClean="0">
                <a:solidFill>
                  <a:srgbClr val="002060"/>
                </a:solidFill>
                <a:latin typeface="+mn-ea"/>
                <a:ea typeface="+mn-ea"/>
                <a:sym typeface="+mn-ea"/>
              </a:rPr>
              <a:t>，同比涨幅较上月扩大</a:t>
            </a:r>
            <a:r>
              <a:rPr lang="en-US" altLang="zh-CN" b="1" dirty="0" smtClean="0">
                <a:solidFill>
                  <a:srgbClr val="002060"/>
                </a:solidFill>
                <a:latin typeface="+mn-ea"/>
                <a:ea typeface="+mn-ea"/>
                <a:sym typeface="+mn-ea"/>
              </a:rPr>
              <a:t>0.1</a:t>
            </a:r>
            <a:r>
              <a:rPr lang="zh-CN" altLang="en-US" b="1" dirty="0" smtClean="0">
                <a:solidFill>
                  <a:srgbClr val="002060"/>
                </a:solidFill>
                <a:latin typeface="+mn-ea"/>
                <a:ea typeface="+mn-ea"/>
                <a:sym typeface="+mn-ea"/>
              </a:rPr>
              <a:t>个百分点，</a:t>
            </a:r>
            <a:r>
              <a:rPr lang="en-US" altLang="zh-CN" b="1" dirty="0" smtClean="0">
                <a:solidFill>
                  <a:srgbClr val="002060"/>
                </a:solidFill>
                <a:latin typeface="+mn-ea"/>
                <a:ea typeface="+mn-ea"/>
                <a:sym typeface="+mn-ea"/>
              </a:rPr>
              <a:t>CPI</a:t>
            </a:r>
            <a:r>
              <a:rPr lang="zh-CN" altLang="en-US" b="1" dirty="0" smtClean="0">
                <a:solidFill>
                  <a:srgbClr val="002060"/>
                </a:solidFill>
                <a:latin typeface="+mn-ea"/>
                <a:ea typeface="+mn-ea"/>
                <a:sym typeface="+mn-ea"/>
              </a:rPr>
              <a:t>涨幅扩大主要受食品价格上涨影响。</a:t>
            </a:r>
            <a:r>
              <a:rPr lang="en-US" altLang="zh-CN" b="1" dirty="0" smtClean="0">
                <a:solidFill>
                  <a:srgbClr val="002060"/>
                </a:solidFill>
                <a:latin typeface="+mn-ea"/>
                <a:ea typeface="+mn-ea"/>
                <a:sym typeface="+mn-ea"/>
              </a:rPr>
              <a:t>2017</a:t>
            </a:r>
            <a:r>
              <a:rPr lang="zh-CN" altLang="en-US" b="1" dirty="0" smtClean="0">
                <a:solidFill>
                  <a:srgbClr val="002060"/>
                </a:solidFill>
                <a:latin typeface="+mn-ea"/>
                <a:ea typeface="+mn-ea"/>
                <a:sym typeface="+mn-ea"/>
              </a:rPr>
              <a:t>年全年</a:t>
            </a:r>
            <a:r>
              <a:rPr lang="en-US" altLang="zh-CN" b="1" dirty="0" smtClean="0">
                <a:solidFill>
                  <a:srgbClr val="002060"/>
                </a:solidFill>
                <a:latin typeface="+mn-ea"/>
                <a:ea typeface="+mn-ea"/>
                <a:sym typeface="+mn-ea"/>
              </a:rPr>
              <a:t>CPI</a:t>
            </a:r>
            <a:r>
              <a:rPr lang="zh-CN" altLang="en-US" b="1" dirty="0" smtClean="0">
                <a:solidFill>
                  <a:srgbClr val="002060"/>
                </a:solidFill>
                <a:latin typeface="+mn-ea"/>
                <a:ea typeface="+mn-ea"/>
                <a:sym typeface="+mn-ea"/>
              </a:rPr>
              <a:t>涨幅</a:t>
            </a:r>
            <a:r>
              <a:rPr lang="en-US" altLang="zh-CN" b="1" dirty="0" smtClean="0">
                <a:solidFill>
                  <a:srgbClr val="002060"/>
                </a:solidFill>
                <a:latin typeface="+mn-ea"/>
                <a:ea typeface="+mn-ea"/>
                <a:sym typeface="+mn-ea"/>
              </a:rPr>
              <a:t>1.55%</a:t>
            </a:r>
            <a:r>
              <a:rPr lang="zh-CN" altLang="en-US" b="1" dirty="0" smtClean="0">
                <a:solidFill>
                  <a:srgbClr val="002060"/>
                </a:solidFill>
                <a:latin typeface="+mn-ea"/>
                <a:ea typeface="+mn-ea"/>
                <a:sym typeface="+mn-ea"/>
              </a:rPr>
              <a:t>，比</a:t>
            </a:r>
            <a:r>
              <a:rPr lang="en-US" altLang="zh-CN" b="1" dirty="0" smtClean="0">
                <a:solidFill>
                  <a:srgbClr val="002060"/>
                </a:solidFill>
                <a:latin typeface="+mn-ea"/>
                <a:ea typeface="+mn-ea"/>
                <a:sym typeface="+mn-ea"/>
              </a:rPr>
              <a:t>2016</a:t>
            </a:r>
            <a:r>
              <a:rPr lang="zh-CN" altLang="en-US" b="1" dirty="0" smtClean="0">
                <a:solidFill>
                  <a:srgbClr val="002060"/>
                </a:solidFill>
                <a:latin typeface="+mn-ea"/>
                <a:ea typeface="+mn-ea"/>
                <a:sym typeface="+mn-ea"/>
              </a:rPr>
              <a:t>年的</a:t>
            </a:r>
            <a:r>
              <a:rPr lang="en-US" altLang="zh-CN" b="1" dirty="0" smtClean="0">
                <a:solidFill>
                  <a:srgbClr val="002060"/>
                </a:solidFill>
                <a:latin typeface="+mn-ea"/>
                <a:ea typeface="+mn-ea"/>
                <a:sym typeface="+mn-ea"/>
              </a:rPr>
              <a:t>2.01%</a:t>
            </a:r>
            <a:r>
              <a:rPr lang="zh-CN" altLang="en-US" b="1" dirty="0" smtClean="0">
                <a:solidFill>
                  <a:srgbClr val="002060"/>
                </a:solidFill>
                <a:latin typeface="+mn-ea"/>
                <a:ea typeface="+mn-ea"/>
                <a:sym typeface="+mn-ea"/>
              </a:rPr>
              <a:t>下降了</a:t>
            </a:r>
            <a:r>
              <a:rPr lang="en-US" altLang="zh-CN" b="1" dirty="0" smtClean="0">
                <a:solidFill>
                  <a:srgbClr val="002060"/>
                </a:solidFill>
                <a:latin typeface="+mn-ea"/>
                <a:ea typeface="+mn-ea"/>
                <a:sym typeface="+mn-ea"/>
              </a:rPr>
              <a:t>0.46</a:t>
            </a:r>
            <a:r>
              <a:rPr lang="zh-CN" altLang="en-US" b="1" dirty="0" smtClean="0">
                <a:solidFill>
                  <a:srgbClr val="002060"/>
                </a:solidFill>
                <a:latin typeface="+mn-ea"/>
                <a:ea typeface="+mn-ea"/>
                <a:sym typeface="+mn-ea"/>
              </a:rPr>
              <a:t>个百分点，受猪肉和鲜菜价格下降影响较多。</a:t>
            </a:r>
            <a:r>
              <a:rPr lang="en-US" altLang="zh-CN" b="1" dirty="0" smtClean="0">
                <a:solidFill>
                  <a:srgbClr val="002060"/>
                </a:solidFill>
                <a:latin typeface="+mn-ea"/>
                <a:ea typeface="+mn-ea"/>
                <a:sym typeface="+mn-ea"/>
              </a:rPr>
              <a:t>PPI</a:t>
            </a:r>
            <a:r>
              <a:rPr lang="zh-CN" altLang="en-US" b="1" dirty="0" smtClean="0">
                <a:solidFill>
                  <a:srgbClr val="002060"/>
                </a:solidFill>
                <a:latin typeface="+mn-ea"/>
                <a:ea typeface="+mn-ea"/>
                <a:sym typeface="+mn-ea"/>
              </a:rPr>
              <a:t>同比上涨</a:t>
            </a:r>
            <a:r>
              <a:rPr lang="en-US" altLang="zh-CN" b="1" dirty="0" smtClean="0">
                <a:solidFill>
                  <a:srgbClr val="002060"/>
                </a:solidFill>
                <a:latin typeface="+mn-ea"/>
                <a:ea typeface="+mn-ea"/>
                <a:sym typeface="+mn-ea"/>
              </a:rPr>
              <a:t>4.9%</a:t>
            </a:r>
            <a:r>
              <a:rPr lang="zh-CN" altLang="en-US" b="1" dirty="0" smtClean="0">
                <a:solidFill>
                  <a:srgbClr val="002060"/>
                </a:solidFill>
                <a:latin typeface="+mn-ea"/>
                <a:ea typeface="+mn-ea"/>
                <a:sym typeface="+mn-ea"/>
              </a:rPr>
              <a:t>，涨幅较上月缩小</a:t>
            </a:r>
            <a:r>
              <a:rPr lang="en-US" altLang="zh-CN" b="1" dirty="0" smtClean="0">
                <a:solidFill>
                  <a:srgbClr val="002060"/>
                </a:solidFill>
                <a:latin typeface="+mn-ea"/>
                <a:ea typeface="+mn-ea"/>
                <a:sym typeface="+mn-ea"/>
              </a:rPr>
              <a:t>0.9</a:t>
            </a:r>
            <a:r>
              <a:rPr lang="zh-CN" altLang="en-US" b="1" dirty="0" smtClean="0">
                <a:solidFill>
                  <a:srgbClr val="002060"/>
                </a:solidFill>
                <a:latin typeface="+mn-ea"/>
                <a:ea typeface="+mn-ea"/>
                <a:sym typeface="+mn-ea"/>
              </a:rPr>
              <a:t>个百分点</a:t>
            </a:r>
            <a:r>
              <a:rPr lang="en-US" altLang="zh-CN" b="1" dirty="0" smtClean="0">
                <a:solidFill>
                  <a:srgbClr val="002060"/>
                </a:solidFill>
                <a:latin typeface="+mn-ea"/>
                <a:ea typeface="+mn-ea"/>
                <a:sym typeface="+mn-ea"/>
              </a:rPr>
              <a:t>,</a:t>
            </a:r>
            <a:r>
              <a:rPr lang="en-US" altLang="zh-CN" b="1" dirty="0" smtClean="0">
                <a:solidFill>
                  <a:srgbClr val="002060"/>
                </a:solidFill>
                <a:latin typeface="+mn-ea"/>
                <a:ea typeface="+mn-ea"/>
                <a:sym typeface="+mn-ea"/>
              </a:rPr>
              <a:t>2017</a:t>
            </a:r>
            <a:r>
              <a:rPr lang="zh-CN" altLang="en-US" b="1" dirty="0" smtClean="0">
                <a:solidFill>
                  <a:srgbClr val="002060"/>
                </a:solidFill>
                <a:latin typeface="+mn-ea"/>
                <a:ea typeface="+mn-ea"/>
                <a:sym typeface="+mn-ea"/>
              </a:rPr>
              <a:t>年全年</a:t>
            </a:r>
            <a:r>
              <a:rPr lang="en-US" altLang="zh-CN" b="1" dirty="0" smtClean="0">
                <a:solidFill>
                  <a:srgbClr val="002060"/>
                </a:solidFill>
                <a:latin typeface="+mn-ea"/>
                <a:ea typeface="+mn-ea"/>
                <a:sym typeface="+mn-ea"/>
              </a:rPr>
              <a:t>PPI</a:t>
            </a:r>
            <a:r>
              <a:rPr lang="zh-CN" altLang="en-US" b="1" dirty="0" smtClean="0">
                <a:solidFill>
                  <a:srgbClr val="002060"/>
                </a:solidFill>
                <a:latin typeface="+mn-ea"/>
                <a:ea typeface="+mn-ea"/>
                <a:sym typeface="+mn-ea"/>
              </a:rPr>
              <a:t>上升</a:t>
            </a:r>
            <a:r>
              <a:rPr lang="en-US" altLang="zh-CN" b="1" dirty="0" smtClean="0">
                <a:solidFill>
                  <a:srgbClr val="002060"/>
                </a:solidFill>
                <a:latin typeface="+mn-ea"/>
                <a:ea typeface="+mn-ea"/>
                <a:sym typeface="+mn-ea"/>
              </a:rPr>
              <a:t>6.33%</a:t>
            </a:r>
            <a:r>
              <a:rPr lang="zh-CN" altLang="en-US" b="1" dirty="0" smtClean="0">
                <a:solidFill>
                  <a:srgbClr val="002060"/>
                </a:solidFill>
                <a:latin typeface="+mn-ea"/>
                <a:ea typeface="+mn-ea"/>
                <a:sym typeface="+mn-ea"/>
              </a:rPr>
              <a:t>，结束了自</a:t>
            </a:r>
            <a:r>
              <a:rPr lang="en-US" altLang="zh-CN" b="1" dirty="0" smtClean="0">
                <a:solidFill>
                  <a:srgbClr val="002060"/>
                </a:solidFill>
                <a:latin typeface="+mn-ea"/>
                <a:ea typeface="+mn-ea"/>
                <a:sym typeface="+mn-ea"/>
              </a:rPr>
              <a:t>2012</a:t>
            </a:r>
            <a:r>
              <a:rPr lang="zh-CN" altLang="en-US" b="1" dirty="0" smtClean="0">
                <a:solidFill>
                  <a:srgbClr val="002060"/>
                </a:solidFill>
                <a:latin typeface="+mn-ea"/>
                <a:ea typeface="+mn-ea"/>
                <a:sym typeface="+mn-ea"/>
              </a:rPr>
              <a:t>年起连续</a:t>
            </a:r>
            <a:r>
              <a:rPr lang="en-US" altLang="zh-CN" b="1" dirty="0" smtClean="0">
                <a:solidFill>
                  <a:srgbClr val="002060"/>
                </a:solidFill>
                <a:latin typeface="+mn-ea"/>
                <a:ea typeface="+mn-ea"/>
                <a:sym typeface="+mn-ea"/>
              </a:rPr>
              <a:t>5</a:t>
            </a:r>
            <a:r>
              <a:rPr lang="zh-CN" altLang="en-US" b="1" dirty="0" smtClean="0">
                <a:solidFill>
                  <a:srgbClr val="002060"/>
                </a:solidFill>
                <a:latin typeface="+mn-ea"/>
                <a:ea typeface="+mn-ea"/>
                <a:sym typeface="+mn-ea"/>
              </a:rPr>
              <a:t>年的下降态势。</a:t>
            </a:r>
            <a:endParaRPr lang="zh-CN" altLang="en-US" b="1" dirty="0" smtClean="0">
              <a:solidFill>
                <a:srgbClr val="002060"/>
              </a:solidFill>
              <a:latin typeface="+mn-ea"/>
              <a:ea typeface="+mn-ea"/>
              <a:sym typeface="+mn-ea"/>
            </a:endParaRPr>
          </a:p>
          <a:p>
            <a:pPr>
              <a:defRPr/>
            </a:pPr>
            <a:endParaRPr lang="zh-CN" altLang="en-US" sz="1800" b="1" dirty="0" smtClean="0">
              <a:solidFill>
                <a:srgbClr val="FF0000"/>
              </a:solidFill>
              <a:latin typeface="+mn-ea"/>
              <a:ea typeface="+mn-ea"/>
              <a:sym typeface="+mn-ea"/>
            </a:endParaRPr>
          </a:p>
          <a:p>
            <a:pPr>
              <a:defRPr/>
            </a:pPr>
            <a:endParaRPr lang="zh-CN" altLang="en-US" sz="1800" b="1" dirty="0" smtClean="0">
              <a:solidFill>
                <a:srgbClr val="002060"/>
              </a:solidFill>
              <a:latin typeface="+mn-ea"/>
              <a:ea typeface="+mn-ea"/>
            </a:endParaRPr>
          </a:p>
          <a:p>
            <a:pPr>
              <a:defRPr/>
            </a:pPr>
            <a:endParaRPr lang="zh-CN" altLang="en-US" sz="1800" b="1" dirty="0" smtClean="0">
              <a:solidFill>
                <a:srgbClr val="FF0000"/>
              </a:solidFill>
              <a:latin typeface="+mn-ea"/>
              <a:ea typeface="+mn-ea"/>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71438" y="1071563"/>
            <a:ext cx="8929687" cy="3071812"/>
          </a:xfrm>
          <a:prstGeom prst="rect">
            <a:avLst/>
          </a:prstGeom>
          <a:noFill/>
          <a:ln w="9525">
            <a:noFill/>
            <a:miter lim="800000"/>
          </a:ln>
        </p:spPr>
        <p:txBody>
          <a:bodyPr/>
          <a:lstStyle/>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buFont typeface="Wingdings" panose="05000000000000000000" pitchFamily="2" charset="2"/>
              <a:buChar char="n"/>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endParaRPr lang="en-US" altLang="zh-CN" sz="1800" b="1" dirty="0">
              <a:solidFill>
                <a:srgbClr val="000066"/>
              </a:solidFill>
              <a:latin typeface="+mn-ea"/>
            </a:endParaRPr>
          </a:p>
          <a:p>
            <a:pPr marL="342900" indent="-342900">
              <a:lnSpc>
                <a:spcPct val="135000"/>
              </a:lnSpc>
              <a:spcBef>
                <a:spcPct val="20000"/>
              </a:spcBef>
              <a:buClr>
                <a:srgbClr val="6699FF"/>
              </a:buClr>
              <a:defRPr/>
            </a:pPr>
            <a:r>
              <a:rPr lang="zh-CN" altLang="en-US" sz="1800" b="1" dirty="0">
                <a:solidFill>
                  <a:srgbClr val="000066"/>
                </a:solidFill>
                <a:latin typeface="+mn-ea"/>
              </a:rPr>
              <a:t>    </a:t>
            </a:r>
            <a:endParaRPr lang="en-US" altLang="zh-CN" sz="1800" b="1" dirty="0">
              <a:solidFill>
                <a:srgbClr val="000066"/>
              </a:solidFill>
              <a:latin typeface="+mn-ea"/>
              <a:ea typeface="+mn-ea"/>
            </a:endParaRPr>
          </a:p>
          <a:p>
            <a:pPr marL="0" indent="0">
              <a:lnSpc>
                <a:spcPct val="135000"/>
              </a:lnSpc>
              <a:spcBef>
                <a:spcPct val="20000"/>
              </a:spcBef>
              <a:buClr>
                <a:srgbClr val="6699FF"/>
              </a:buClr>
              <a:buFont typeface="Wingdings" panose="05000000000000000000" pitchFamily="2" charset="2"/>
              <a:buNone/>
              <a:defRPr/>
            </a:pPr>
            <a:endParaRPr lang="en-US" altLang="zh-CN" sz="1800" b="1" dirty="0">
              <a:solidFill>
                <a:srgbClr val="000066"/>
              </a:solidFill>
              <a:ea typeface="幼圆" panose="02010509060101010101" pitchFamily="49" charset="-122"/>
            </a:endParaRPr>
          </a:p>
          <a:p>
            <a:pPr marL="342900" indent="-342900">
              <a:lnSpc>
                <a:spcPct val="135000"/>
              </a:lnSpc>
              <a:spcBef>
                <a:spcPct val="20000"/>
              </a:spcBef>
              <a:buClr>
                <a:srgbClr val="6699FF"/>
              </a:buClr>
              <a:defRPr/>
            </a:pPr>
            <a:endParaRPr lang="en-US" altLang="zh-CN" sz="1600" b="1" dirty="0">
              <a:solidFill>
                <a:srgbClr val="000066"/>
              </a:solidFill>
              <a:ea typeface="幼圆" panose="02010509060101010101" pitchFamily="49" charset="-122"/>
            </a:endParaRPr>
          </a:p>
          <a:p>
            <a:pPr>
              <a:defRPr/>
            </a:pPr>
            <a:endParaRPr lang="zh-CN" altLang="en-US" sz="1800" dirty="0"/>
          </a:p>
          <a:p>
            <a:pPr>
              <a:defRPr/>
            </a:pPr>
            <a:r>
              <a:rPr lang="zh-CN" altLang="en-US" sz="1800" dirty="0"/>
              <a:t> </a:t>
            </a:r>
            <a:endParaRPr lang="zh-CN" altLang="en-US" sz="1800" dirty="0"/>
          </a:p>
        </p:txBody>
      </p:sp>
      <p:sp>
        <p:nvSpPr>
          <p:cNvPr id="32771" name="Rectangle 2"/>
          <p:cNvSpPr>
            <a:spLocks noChangeArrowheads="1"/>
          </p:cNvSpPr>
          <p:nvPr/>
        </p:nvSpPr>
        <p:spPr bwMode="white">
          <a:xfrm>
            <a:off x="428625" y="214313"/>
            <a:ext cx="8231188" cy="708025"/>
          </a:xfrm>
          <a:prstGeom prst="rect">
            <a:avLst/>
          </a:prstGeom>
          <a:noFill/>
          <a:ln w="9525">
            <a:noFill/>
            <a:miter lim="800000"/>
          </a:ln>
        </p:spPr>
        <p:txBody>
          <a:bodyPr/>
          <a:lstStyle/>
          <a:p>
            <a:r>
              <a:rPr lang="zh-CN" altLang="en-US" sz="2400" b="1" dirty="0" smtClean="0">
                <a:solidFill>
                  <a:srgbClr val="002060"/>
                </a:solidFill>
                <a:uFillTx/>
                <a:latin typeface="幼圆" panose="02010509060101010101" pitchFamily="49" charset="-122"/>
                <a:ea typeface="幼圆" panose="02010509060101010101" pitchFamily="49" charset="-122"/>
              </a:rPr>
              <a:t>展望</a:t>
            </a:r>
            <a:endParaRPr lang="zh-CN" altLang="en-US" sz="2400" b="1" dirty="0" smtClean="0">
              <a:solidFill>
                <a:srgbClr val="002060"/>
              </a:solidFill>
              <a:uFillTx/>
              <a:latin typeface="幼圆" panose="02010509060101010101" pitchFamily="49" charset="-122"/>
              <a:ea typeface="幼圆" panose="02010509060101010101" pitchFamily="49" charset="-122"/>
            </a:endParaRPr>
          </a:p>
        </p:txBody>
      </p:sp>
      <p:sp>
        <p:nvSpPr>
          <p:cNvPr id="6" name="矩形 5"/>
          <p:cNvSpPr/>
          <p:nvPr/>
        </p:nvSpPr>
        <p:spPr>
          <a:xfrm>
            <a:off x="214313" y="1285875"/>
            <a:ext cx="8501062" cy="369888"/>
          </a:xfrm>
          <a:prstGeom prst="rect">
            <a:avLst/>
          </a:prstGeom>
        </p:spPr>
        <p:txBody>
          <a:bodyPr>
            <a:spAutoFit/>
          </a:bodyPr>
          <a:lstStyle/>
          <a:p>
            <a:pPr>
              <a:defRPr/>
            </a:pPr>
            <a:r>
              <a:rPr lang="zh-CN" altLang="en-US" sz="1800" b="1" dirty="0">
                <a:solidFill>
                  <a:srgbClr val="000066"/>
                </a:solidFill>
                <a:latin typeface="+mn-ea"/>
                <a:ea typeface="+mn-ea"/>
              </a:rPr>
              <a:t>   </a:t>
            </a:r>
            <a:endParaRPr lang="zh-CN" altLang="en-US" sz="1800" b="1" dirty="0">
              <a:solidFill>
                <a:srgbClr val="000066"/>
              </a:solidFill>
              <a:latin typeface="+mn-ea"/>
              <a:ea typeface="+mn-ea"/>
            </a:endParaRPr>
          </a:p>
        </p:txBody>
      </p:sp>
      <p:sp>
        <p:nvSpPr>
          <p:cNvPr id="34842" name="Rectangle 26"/>
          <p:cNvSpPr>
            <a:spLocks noChangeArrowheads="1"/>
          </p:cNvSpPr>
          <p:nvPr/>
        </p:nvSpPr>
        <p:spPr bwMode="auto">
          <a:xfrm>
            <a:off x="428625" y="936625"/>
            <a:ext cx="8444865" cy="4984750"/>
          </a:xfrm>
          <a:prstGeom prst="rect">
            <a:avLst/>
          </a:prstGeom>
          <a:noFill/>
          <a:ln w="9525">
            <a:noFill/>
            <a:miter lim="800000"/>
          </a:ln>
          <a:effectLst/>
        </p:spPr>
        <p:txBody>
          <a:bodyPr wrap="square" anchor="ctr">
            <a:spAutoFit/>
          </a:bodyPr>
          <a:lstStyle/>
          <a:p>
            <a:pPr>
              <a:defRPr/>
            </a:pPr>
            <a:endParaRPr lang="zh-CN" altLang="en-US" sz="1800" b="1" dirty="0" smtClean="0">
              <a:solidFill>
                <a:srgbClr val="002060"/>
              </a:solidFill>
              <a:latin typeface="+mn-ea"/>
              <a:ea typeface="+mn-ea"/>
              <a:cs typeface="Times New Roman" panose="02020603050405020304" pitchFamily="18" charset="0"/>
            </a:endParaRPr>
          </a:p>
          <a:p>
            <a:pPr eaLnBrk="1" latinLnBrk="0" hangingPunct="1">
              <a:lnSpc>
                <a:spcPct val="150000"/>
              </a:lnSpc>
              <a:defRPr/>
            </a:pPr>
            <a:r>
              <a:rPr lang="en-US" altLang="zh-CN" b="1" dirty="0" smtClean="0">
                <a:solidFill>
                  <a:srgbClr val="002060"/>
                </a:solidFill>
                <a:latin typeface="+mn-ea"/>
                <a:ea typeface="+mn-ea"/>
                <a:cs typeface="Times New Roman" panose="02020603050405020304" pitchFamily="18" charset="0"/>
              </a:rPr>
              <a:t>    </a:t>
            </a:r>
            <a:r>
              <a:rPr lang="en-US" b="1" dirty="0" smtClean="0">
                <a:solidFill>
                  <a:srgbClr val="002060"/>
                </a:solidFill>
                <a:latin typeface="+mn-ea"/>
                <a:ea typeface="+mn-ea"/>
                <a:cs typeface="Times New Roman" panose="02020603050405020304" pitchFamily="18" charset="0"/>
              </a:rPr>
              <a:t>2017</a:t>
            </a:r>
            <a:r>
              <a:rPr lang="zh-CN" altLang="en-US" b="1" dirty="0" smtClean="0">
                <a:solidFill>
                  <a:srgbClr val="002060"/>
                </a:solidFill>
                <a:latin typeface="+mn-ea"/>
                <a:ea typeface="+mn-ea"/>
                <a:cs typeface="Times New Roman" panose="02020603050405020304" pitchFamily="18" charset="0"/>
              </a:rPr>
              <a:t>年</a:t>
            </a:r>
            <a:r>
              <a:rPr lang="en-US" altLang="zh-CN" b="1" dirty="0" smtClean="0">
                <a:solidFill>
                  <a:srgbClr val="002060"/>
                </a:solidFill>
                <a:latin typeface="+mn-ea"/>
                <a:ea typeface="+mn-ea"/>
                <a:cs typeface="Times New Roman" panose="02020603050405020304" pitchFamily="18" charset="0"/>
              </a:rPr>
              <a:t>12</a:t>
            </a:r>
            <a:r>
              <a:rPr lang="zh-CN" altLang="en-US" b="1" dirty="0" smtClean="0">
                <a:solidFill>
                  <a:srgbClr val="002060"/>
                </a:solidFill>
                <a:latin typeface="+mn-ea"/>
                <a:ea typeface="+mn-ea"/>
                <a:cs typeface="Times New Roman" panose="02020603050405020304" pitchFamily="18" charset="0"/>
              </a:rPr>
              <a:t>月</a:t>
            </a:r>
            <a:r>
              <a:rPr lang="en-US" altLang="zh-CN" b="1" dirty="0" smtClean="0">
                <a:solidFill>
                  <a:srgbClr val="002060"/>
                </a:solidFill>
                <a:latin typeface="+mn-ea"/>
                <a:ea typeface="+mn-ea"/>
                <a:cs typeface="Times New Roman" panose="02020603050405020304" pitchFamily="18" charset="0"/>
              </a:rPr>
              <a:t>29</a:t>
            </a:r>
            <a:r>
              <a:rPr lang="zh-CN" altLang="en-US" b="1" dirty="0" smtClean="0">
                <a:solidFill>
                  <a:srgbClr val="002060"/>
                </a:solidFill>
                <a:latin typeface="+mn-ea"/>
                <a:ea typeface="+mn-ea"/>
                <a:cs typeface="Times New Roman" panose="02020603050405020304" pitchFamily="18" charset="0"/>
              </a:rPr>
              <a:t>日，上证综指微幅上涨，报收3307.17点，涨幅0.33%；深证成指报收11040.45点，涨幅0.61%；创业板指报收1752.65点，涨幅0.44%。</a:t>
            </a:r>
            <a:r>
              <a:rPr lang="en-US" altLang="zh-CN" b="1" dirty="0" smtClean="0">
                <a:solidFill>
                  <a:srgbClr val="002060"/>
                </a:solidFill>
                <a:latin typeface="+mn-ea"/>
                <a:ea typeface="+mn-ea"/>
                <a:cs typeface="Times New Roman" panose="02020603050405020304" pitchFamily="18" charset="0"/>
              </a:rPr>
              <a:t>12</a:t>
            </a:r>
            <a:r>
              <a:rPr lang="zh-CN" altLang="en-US" b="1" dirty="0" smtClean="0">
                <a:solidFill>
                  <a:srgbClr val="002060"/>
                </a:solidFill>
                <a:latin typeface="+mn-ea"/>
                <a:ea typeface="+mn-ea"/>
                <a:cs typeface="Times New Roman" panose="02020603050405020304" pitchFamily="18" charset="0"/>
              </a:rPr>
              <a:t>月股市整体</a:t>
            </a:r>
            <a:r>
              <a:rPr lang="zh-CN" altLang="en-US" b="1" dirty="0" smtClean="0">
                <a:solidFill>
                  <a:srgbClr val="002060"/>
                </a:solidFill>
                <a:latin typeface="+mn-ea"/>
                <a:ea typeface="+mn-ea"/>
                <a:cs typeface="Times New Roman" panose="02020603050405020304" pitchFamily="18" charset="0"/>
                <a:sym typeface="+mn-ea"/>
              </a:rPr>
              <a:t>处于横盘震荡，</a:t>
            </a:r>
            <a:r>
              <a:rPr lang="zh-CN" altLang="en-US" b="1" dirty="0" smtClean="0">
                <a:solidFill>
                  <a:srgbClr val="002060"/>
                </a:solidFill>
                <a:latin typeface="+mn-ea"/>
                <a:ea typeface="+mn-ea"/>
                <a:cs typeface="Times New Roman" panose="02020603050405020304" pitchFamily="18" charset="0"/>
              </a:rPr>
              <a:t>上证综指跌幅</a:t>
            </a:r>
            <a:r>
              <a:rPr lang="en-US" altLang="zh-CN" b="1" dirty="0" smtClean="0">
                <a:solidFill>
                  <a:srgbClr val="002060"/>
                </a:solidFill>
                <a:latin typeface="+mn-ea"/>
                <a:ea typeface="+mn-ea"/>
                <a:cs typeface="Times New Roman" panose="02020603050405020304" pitchFamily="18" charset="0"/>
              </a:rPr>
              <a:t>0.3%</a:t>
            </a:r>
            <a:r>
              <a:rPr lang="zh-CN" altLang="en-US" b="1" dirty="0" smtClean="0">
                <a:solidFill>
                  <a:srgbClr val="002060"/>
                </a:solidFill>
                <a:latin typeface="+mn-ea"/>
                <a:ea typeface="+mn-ea"/>
                <a:cs typeface="Times New Roman" panose="02020603050405020304" pitchFamily="18" charset="0"/>
              </a:rPr>
              <a:t>，深证成指涨幅</a:t>
            </a:r>
            <a:r>
              <a:rPr lang="en-US" altLang="zh-CN" b="1" dirty="0" smtClean="0">
                <a:solidFill>
                  <a:srgbClr val="002060"/>
                </a:solidFill>
                <a:latin typeface="+mn-ea"/>
                <a:ea typeface="+mn-ea"/>
                <a:cs typeface="Times New Roman" panose="02020603050405020304" pitchFamily="18" charset="0"/>
              </a:rPr>
              <a:t>0.88%</a:t>
            </a:r>
            <a:r>
              <a:rPr lang="zh-CN" altLang="en-US" b="1" dirty="0" smtClean="0">
                <a:solidFill>
                  <a:srgbClr val="002060"/>
                </a:solidFill>
                <a:latin typeface="+mn-ea"/>
                <a:ea typeface="+mn-ea"/>
                <a:cs typeface="Times New Roman" panose="02020603050405020304" pitchFamily="18" charset="0"/>
              </a:rPr>
              <a:t>，创业板指跌幅</a:t>
            </a:r>
            <a:r>
              <a:rPr lang="en-US" altLang="zh-CN" b="1" dirty="0" smtClean="0">
                <a:solidFill>
                  <a:srgbClr val="002060"/>
                </a:solidFill>
                <a:latin typeface="+mn-ea"/>
                <a:ea typeface="+mn-ea"/>
                <a:cs typeface="Times New Roman" panose="02020603050405020304" pitchFamily="18" charset="0"/>
              </a:rPr>
              <a:t>1%</a:t>
            </a:r>
            <a:r>
              <a:rPr lang="zh-CN" altLang="en-US" b="1" dirty="0" smtClean="0">
                <a:solidFill>
                  <a:srgbClr val="002060"/>
                </a:solidFill>
                <a:latin typeface="+mn-ea"/>
                <a:ea typeface="+mn-ea"/>
                <a:cs typeface="Times New Roman" panose="02020603050405020304" pitchFamily="18" charset="0"/>
              </a:rPr>
              <a:t>。</a:t>
            </a:r>
            <a:r>
              <a:rPr lang="en-US" altLang="zh-CN" b="1" dirty="0" smtClean="0">
                <a:solidFill>
                  <a:srgbClr val="002060"/>
                </a:solidFill>
                <a:latin typeface="+mn-ea"/>
                <a:ea typeface="+mn-ea"/>
                <a:cs typeface="Times New Roman" panose="02020603050405020304" pitchFamily="18" charset="0"/>
              </a:rPr>
              <a:t>2018</a:t>
            </a:r>
            <a:r>
              <a:rPr lang="zh-CN" altLang="en-US" b="1" dirty="0" smtClean="0">
                <a:solidFill>
                  <a:srgbClr val="002060"/>
                </a:solidFill>
                <a:latin typeface="+mn-ea"/>
                <a:ea typeface="+mn-ea"/>
                <a:cs typeface="Times New Roman" panose="02020603050405020304" pitchFamily="18" charset="0"/>
              </a:rPr>
              <a:t>年第一周，市场迎来开门红，上证综指周涨2.56%；深证成指周涨2.74%；创业板指周涨2.78%。在年初流动性缓解及解禁压力释放下，指数逐步开始表现，至</a:t>
            </a:r>
            <a:r>
              <a:rPr lang="en-US" altLang="zh-CN" b="1" dirty="0" smtClean="0">
                <a:solidFill>
                  <a:srgbClr val="002060"/>
                </a:solidFill>
                <a:latin typeface="+mn-ea"/>
                <a:ea typeface="+mn-ea"/>
                <a:cs typeface="Times New Roman" panose="02020603050405020304" pitchFamily="18" charset="0"/>
              </a:rPr>
              <a:t>2018</a:t>
            </a:r>
            <a:r>
              <a:rPr lang="zh-CN" altLang="en-US" b="1" dirty="0" smtClean="0">
                <a:solidFill>
                  <a:srgbClr val="002060"/>
                </a:solidFill>
                <a:latin typeface="+mn-ea"/>
                <a:ea typeface="+mn-ea"/>
                <a:cs typeface="Times New Roman" panose="02020603050405020304" pitchFamily="18" charset="0"/>
              </a:rPr>
              <a:t>年</a:t>
            </a:r>
            <a:r>
              <a:rPr lang="en-US" altLang="zh-CN" b="1" dirty="0" smtClean="0">
                <a:solidFill>
                  <a:srgbClr val="002060"/>
                </a:solidFill>
                <a:latin typeface="+mn-ea"/>
                <a:ea typeface="+mn-ea"/>
                <a:cs typeface="Times New Roman" panose="02020603050405020304" pitchFamily="18" charset="0"/>
              </a:rPr>
              <a:t>1</a:t>
            </a:r>
            <a:r>
              <a:rPr lang="zh-CN" altLang="en-US" b="1" dirty="0" smtClean="0">
                <a:solidFill>
                  <a:srgbClr val="002060"/>
                </a:solidFill>
                <a:latin typeface="+mn-ea"/>
                <a:ea typeface="+mn-ea"/>
                <a:cs typeface="Times New Roman" panose="02020603050405020304" pitchFamily="18" charset="0"/>
              </a:rPr>
              <a:t>月</a:t>
            </a:r>
            <a:r>
              <a:rPr lang="en-US" altLang="zh-CN" b="1" dirty="0" smtClean="0">
                <a:solidFill>
                  <a:srgbClr val="002060"/>
                </a:solidFill>
                <a:latin typeface="+mn-ea"/>
                <a:ea typeface="+mn-ea"/>
                <a:cs typeface="Times New Roman" panose="02020603050405020304" pitchFamily="18" charset="0"/>
              </a:rPr>
              <a:t>9</a:t>
            </a:r>
            <a:r>
              <a:rPr lang="zh-CN" altLang="en-US" b="1" dirty="0" smtClean="0">
                <a:solidFill>
                  <a:srgbClr val="002060"/>
                </a:solidFill>
                <a:latin typeface="+mn-ea"/>
                <a:ea typeface="+mn-ea"/>
                <a:cs typeface="Times New Roman" panose="02020603050405020304" pitchFamily="18" charset="0"/>
              </a:rPr>
              <a:t>日，已呈现股市</a:t>
            </a:r>
            <a:r>
              <a:rPr lang="en-US" altLang="zh-CN" b="1" dirty="0" smtClean="0">
                <a:solidFill>
                  <a:srgbClr val="002060"/>
                </a:solidFill>
                <a:latin typeface="+mn-ea"/>
                <a:ea typeface="+mn-ea"/>
                <a:cs typeface="Times New Roman" panose="02020603050405020304" pitchFamily="18" charset="0"/>
              </a:rPr>
              <a:t>8</a:t>
            </a:r>
            <a:r>
              <a:rPr lang="zh-CN" altLang="en-US" b="1" dirty="0" smtClean="0">
                <a:solidFill>
                  <a:srgbClr val="002060"/>
                </a:solidFill>
                <a:latin typeface="+mn-ea"/>
                <a:ea typeface="+mn-ea"/>
                <a:cs typeface="Times New Roman" panose="02020603050405020304" pitchFamily="18" charset="0"/>
              </a:rPr>
              <a:t>连阳的局面，上证综指与深证成指更是创出近一个月来的新高，但与此同时，成交量却呈萎缩的态势，且这波股市上涨主要是由个别板块的大涨轮动带动，而非集体和系统性的反弹，指数上行压力较大，持续性有待观望。</a:t>
            </a:r>
            <a:endParaRPr lang="zh-CN" altLang="en-US" b="1" dirty="0" smtClean="0">
              <a:solidFill>
                <a:srgbClr val="002060"/>
              </a:solidFill>
              <a:latin typeface="+mn-ea"/>
              <a:ea typeface="+mn-ea"/>
              <a:cs typeface="Times New Roman" panose="02020603050405020304" pitchFamily="18" charset="0"/>
            </a:endParaRPr>
          </a:p>
          <a:p>
            <a:pPr eaLnBrk="1" latinLnBrk="0" hangingPunct="1">
              <a:lnSpc>
                <a:spcPct val="150000"/>
              </a:lnSpc>
              <a:defRPr/>
            </a:pPr>
            <a:endParaRPr lang="zh-CN" altLang="en-US" b="1" dirty="0" smtClean="0">
              <a:solidFill>
                <a:srgbClr val="002060"/>
              </a:solidFill>
              <a:latin typeface="+mn-ea"/>
              <a:ea typeface="+mn-ea"/>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3661093"/>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2676525"/>
          </a:xfrm>
          <a:prstGeom prst="rect">
            <a:avLst/>
          </a:prstGeom>
          <a:noFill/>
          <a:ln w="9525">
            <a:noFill/>
            <a:miter lim="800000"/>
          </a:ln>
        </p:spPr>
        <p:txBody>
          <a:bodyPr>
            <a:spAutoFit/>
          </a:bodyPr>
          <a:lstStyle/>
          <a:p>
            <a:pPr marL="457200" indent="-457200">
              <a:spcBef>
                <a:spcPct val="50000"/>
              </a:spcBef>
            </a:pPr>
            <a:r>
              <a:rPr kumimoji="1" lang="en-US" altLang="zh-CN" sz="2400" b="1">
                <a:solidFill>
                  <a:schemeClr val="tx2">
                    <a:lumMod val="75000"/>
                  </a:schemeClr>
                </a:solidFill>
                <a:uFillTx/>
                <a:latin typeface="Times New Roman" panose="02020603050405020304" pitchFamily="18" charset="0"/>
                <a:ea typeface="幼圆" panose="02010509060101010101" pitchFamily="49" charset="-122"/>
                <a:sym typeface="+mn-ea"/>
              </a:rPr>
              <a:t>1</a:t>
            </a:r>
            <a:r>
              <a:rPr kumimoji="1" lang="zh-CN" altLang="en-US" sz="2400" b="1">
                <a:solidFill>
                  <a:schemeClr val="tx2">
                    <a:lumMod val="75000"/>
                  </a:schemeClr>
                </a:solidFill>
                <a:uFillTx/>
                <a:latin typeface="Times New Roman" panose="02020603050405020304" pitchFamily="18" charset="0"/>
                <a:ea typeface="幼圆" panose="02010509060101010101" pitchFamily="49" charset="-122"/>
                <a:sym typeface="+mn-ea"/>
              </a:rPr>
              <a:t>.本月宏观概况</a:t>
            </a:r>
            <a:endParaRPr kumimoji="1" lang="zh-CN" altLang="en-US" sz="2400" b="1">
              <a:solidFill>
                <a:schemeClr val="tx2">
                  <a:lumMod val="75000"/>
                </a:schemeClr>
              </a:solidFill>
              <a:uFillTx/>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2</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.本月市场动向分析</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3</a:t>
            </a:r>
            <a:r>
              <a:rPr kumimoji="1" lang="zh-CN" altLang="en-US" sz="2400" b="1">
                <a:solidFill>
                  <a:srgbClr val="000066"/>
                </a:solidFill>
                <a:latin typeface="Times New Roman" panose="02020603050405020304" pitchFamily="18" charset="0"/>
                <a:ea typeface="幼圆" panose="02010509060101010101" pitchFamily="49" charset="-122"/>
                <a:sym typeface="+mn-ea"/>
              </a:rPr>
              <a:t>.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chemeClr val="bg1"/>
                </a:solidFill>
                <a:latin typeface="Times New Roman" panose="02020603050405020304" pitchFamily="18" charset="0"/>
                <a:ea typeface="幼圆" panose="02010509060101010101" pitchFamily="49" charset="-122"/>
                <a:sym typeface="+mn-ea"/>
              </a:rPr>
              <a:t>4.2017</a:t>
            </a:r>
            <a:r>
              <a:rPr kumimoji="1" lang="zh-CN" altLang="en-US" sz="2400" b="1">
                <a:solidFill>
                  <a:schemeClr val="bg1"/>
                </a:solidFill>
                <a:latin typeface="Times New Roman" panose="02020603050405020304" pitchFamily="18" charset="0"/>
                <a:ea typeface="幼圆" panose="02010509060101010101" pitchFamily="49" charset="-122"/>
                <a:sym typeface="+mn-ea"/>
              </a:rPr>
              <a:t>年资本市场回顾</a:t>
            </a:r>
            <a:endParaRPr kumimoji="1" lang="zh-CN" altLang="en-US" sz="2400" b="1">
              <a:solidFill>
                <a:schemeClr val="bg1"/>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5. </a:t>
            </a:r>
            <a:r>
              <a:rPr kumimoji="1" lang="zh-CN" altLang="en-US" sz="2400" b="1">
                <a:solidFill>
                  <a:srgbClr val="000066"/>
                </a:solidFill>
                <a:latin typeface="Times New Roman" panose="02020603050405020304" pitchFamily="18" charset="0"/>
                <a:ea typeface="幼圆" panose="02010509060101010101" pitchFamily="49" charset="-122"/>
                <a:sym typeface="+mn-ea"/>
              </a:rPr>
              <a:t>公司主要业务</a:t>
            </a: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sz="2400" dirty="0">
                <a:solidFill>
                  <a:schemeClr val="tx2">
                    <a:lumMod val="75000"/>
                  </a:schemeClr>
                </a:solidFill>
                <a:uFillTx/>
                <a:latin typeface="Arial" panose="020B0604020202020204" pitchFamily="34" charset="0"/>
              </a:rPr>
              <a:t>2017</a:t>
            </a:r>
            <a:r>
              <a:rPr kumimoji="1" lang="zh-CN" altLang="en-US" sz="2400" dirty="0">
                <a:solidFill>
                  <a:schemeClr val="tx2">
                    <a:lumMod val="75000"/>
                  </a:schemeClr>
                </a:solidFill>
                <a:uFillTx/>
                <a:latin typeface="Arial" panose="020B0604020202020204" pitchFamily="34" charset="0"/>
              </a:rPr>
              <a:t>年资本市场回顾</a:t>
            </a:r>
            <a:endParaRPr kumimoji="1" lang="zh-CN" altLang="en-US" sz="2400" dirty="0" smtClean="0">
              <a:solidFill>
                <a:schemeClr val="tx2">
                  <a:lumMod val="75000"/>
                </a:schemeClr>
              </a:solidFill>
              <a:uFillTx/>
              <a:latin typeface="Arial" panose="020B0604020202020204" pitchFamily="34" charset="0"/>
            </a:endParaRPr>
          </a:p>
        </p:txBody>
      </p:sp>
      <p:sp>
        <p:nvSpPr>
          <p:cNvPr id="2" name="文本框 1"/>
          <p:cNvSpPr txBox="1"/>
          <p:nvPr/>
        </p:nvSpPr>
        <p:spPr>
          <a:xfrm>
            <a:off x="549275" y="1536700"/>
            <a:ext cx="7348220" cy="4707890"/>
          </a:xfrm>
          <a:prstGeom prst="rect">
            <a:avLst/>
          </a:prstGeom>
          <a:noFill/>
        </p:spPr>
        <p:txBody>
          <a:bodyPr wrap="square" rtlCol="0">
            <a:spAutoFit/>
          </a:bodyPr>
          <a:lstStyle/>
          <a:p>
            <a:pPr algn="l"/>
            <a:r>
              <a:rPr lang="zh-CN" altLang="en-US" b="1" dirty="0" smtClean="0">
                <a:solidFill>
                  <a:srgbClr val="000066"/>
                </a:solidFill>
                <a:latin typeface="+mn-ea"/>
                <a:ea typeface="+mn-ea"/>
              </a:rPr>
              <a:t>    截至</a:t>
            </a:r>
            <a:r>
              <a:rPr lang="en-US" altLang="zh-CN" b="1" dirty="0">
                <a:solidFill>
                  <a:srgbClr val="000066"/>
                </a:solidFill>
                <a:latin typeface="+mn-ea"/>
                <a:ea typeface="+mn-ea"/>
              </a:rPr>
              <a:t>2017</a:t>
            </a:r>
            <a:r>
              <a:rPr lang="zh-CN" altLang="en-US" b="1" dirty="0">
                <a:solidFill>
                  <a:srgbClr val="000066"/>
                </a:solidFill>
                <a:latin typeface="+mn-ea"/>
                <a:ea typeface="+mn-ea"/>
              </a:rPr>
              <a:t>年</a:t>
            </a:r>
            <a:r>
              <a:rPr lang="en-US" altLang="zh-CN" b="1" dirty="0">
                <a:solidFill>
                  <a:srgbClr val="000066"/>
                </a:solidFill>
                <a:latin typeface="+mn-ea"/>
                <a:ea typeface="+mn-ea"/>
              </a:rPr>
              <a:t>12</a:t>
            </a:r>
            <a:r>
              <a:rPr lang="zh-CN" altLang="en-US" b="1" dirty="0">
                <a:solidFill>
                  <a:srgbClr val="000066"/>
                </a:solidFill>
                <a:latin typeface="+mn-ea"/>
                <a:ea typeface="+mn-ea"/>
              </a:rPr>
              <a:t>月</a:t>
            </a:r>
            <a:r>
              <a:rPr lang="en-US" altLang="zh-CN" b="1" dirty="0">
                <a:solidFill>
                  <a:srgbClr val="000066"/>
                </a:solidFill>
                <a:latin typeface="+mn-ea"/>
                <a:ea typeface="+mn-ea"/>
              </a:rPr>
              <a:t>29</a:t>
            </a:r>
            <a:r>
              <a:rPr lang="zh-CN" altLang="en-US" b="1" dirty="0">
                <a:solidFill>
                  <a:srgbClr val="000066"/>
                </a:solidFill>
                <a:latin typeface="+mn-ea"/>
                <a:ea typeface="+mn-ea"/>
              </a:rPr>
              <a:t>日，两市共计有股票3485只</a:t>
            </a:r>
            <a:r>
              <a:rPr lang="zh-CN" altLang="en-US" b="1" dirty="0" smtClean="0">
                <a:solidFill>
                  <a:srgbClr val="000066"/>
                </a:solidFill>
                <a:latin typeface="+mn-ea"/>
                <a:ea typeface="+mn-ea"/>
              </a:rPr>
              <a:t>，全年</a:t>
            </a:r>
            <a:r>
              <a:rPr lang="en-US" altLang="zh-CN" b="1" dirty="0" smtClean="0">
                <a:solidFill>
                  <a:srgbClr val="000066"/>
                </a:solidFill>
                <a:latin typeface="+mn-ea"/>
                <a:ea typeface="+mn-ea"/>
              </a:rPr>
              <a:t>A</a:t>
            </a:r>
            <a:r>
              <a:rPr lang="zh-CN" altLang="en-US" b="1" dirty="0" smtClean="0">
                <a:solidFill>
                  <a:srgbClr val="000066"/>
                </a:solidFill>
                <a:latin typeface="+mn-ea"/>
                <a:ea typeface="+mn-ea"/>
              </a:rPr>
              <a:t>股上市</a:t>
            </a:r>
            <a:r>
              <a:rPr lang="zh-CN" altLang="en-US" b="1" dirty="0">
                <a:solidFill>
                  <a:srgbClr val="000066"/>
                </a:solidFill>
                <a:latin typeface="+mn-ea"/>
                <a:ea typeface="+mn-ea"/>
              </a:rPr>
              <a:t>新股438只</a:t>
            </a:r>
            <a:r>
              <a:rPr lang="zh-CN" altLang="en-US" b="1" dirty="0" smtClean="0">
                <a:solidFill>
                  <a:srgbClr val="000066"/>
                </a:solidFill>
                <a:latin typeface="+mn-ea"/>
                <a:ea typeface="+mn-ea"/>
              </a:rPr>
              <a:t>。年末A</a:t>
            </a:r>
            <a:r>
              <a:rPr lang="zh-CN" altLang="en-US" b="1" dirty="0">
                <a:solidFill>
                  <a:srgbClr val="000066"/>
                </a:solidFill>
                <a:latin typeface="+mn-ea"/>
                <a:ea typeface="+mn-ea"/>
              </a:rPr>
              <a:t>股市值为61.49万亿</a:t>
            </a:r>
            <a:r>
              <a:rPr lang="zh-CN" altLang="en-US" b="1" dirty="0" smtClean="0">
                <a:solidFill>
                  <a:srgbClr val="000066"/>
                </a:solidFill>
                <a:latin typeface="+mn-ea"/>
                <a:ea typeface="+mn-ea"/>
              </a:rPr>
              <a:t>，较</a:t>
            </a:r>
            <a:r>
              <a:rPr lang="en-US" altLang="zh-CN" b="1" dirty="0" smtClean="0">
                <a:solidFill>
                  <a:srgbClr val="000066"/>
                </a:solidFill>
                <a:latin typeface="+mn-ea"/>
                <a:ea typeface="+mn-ea"/>
              </a:rPr>
              <a:t>2017</a:t>
            </a:r>
            <a:r>
              <a:rPr lang="zh-CN" altLang="en-US" b="1" dirty="0" smtClean="0">
                <a:solidFill>
                  <a:srgbClr val="000066"/>
                </a:solidFill>
                <a:latin typeface="+mn-ea"/>
                <a:ea typeface="+mn-ea"/>
              </a:rPr>
              <a:t>年年初增长</a:t>
            </a:r>
            <a:r>
              <a:rPr lang="zh-CN" altLang="en-US" b="1" dirty="0">
                <a:solidFill>
                  <a:srgbClr val="000066"/>
                </a:solidFill>
                <a:latin typeface="+mn-ea"/>
                <a:ea typeface="+mn-ea"/>
              </a:rPr>
              <a:t>11.33%。</a:t>
            </a:r>
            <a:r>
              <a:rPr lang="zh-CN" altLang="en-US" b="1" dirty="0" smtClean="0">
                <a:solidFill>
                  <a:srgbClr val="000066"/>
                </a:solidFill>
                <a:latin typeface="+mn-ea"/>
                <a:ea typeface="+mn-ea"/>
              </a:rPr>
              <a:t>其中，上</a:t>
            </a:r>
            <a:r>
              <a:rPr lang="zh-CN" altLang="en-US" b="1" dirty="0">
                <a:solidFill>
                  <a:srgbClr val="000066"/>
                </a:solidFill>
                <a:latin typeface="+mn-ea"/>
                <a:ea typeface="+mn-ea"/>
              </a:rPr>
              <a:t>证市值从32.58万亿增长至37.72万亿，增长幅度15.77%；深市市值从22.64万亿增长至23.76万亿，增长幅度4.95%。</a:t>
            </a:r>
            <a:endParaRPr lang="zh-CN" altLang="en-US" b="1" dirty="0">
              <a:solidFill>
                <a:srgbClr val="000066"/>
              </a:solidFill>
              <a:latin typeface="+mn-ea"/>
              <a:ea typeface="+mn-ea"/>
            </a:endParaRPr>
          </a:p>
          <a:p>
            <a:pPr algn="l"/>
            <a:r>
              <a:rPr lang="zh-CN" altLang="en-US" b="1" dirty="0" smtClean="0">
                <a:solidFill>
                  <a:srgbClr val="000066"/>
                </a:solidFill>
                <a:latin typeface="+mn-ea"/>
                <a:ea typeface="+mn-ea"/>
              </a:rPr>
              <a:t>    </a:t>
            </a:r>
            <a:r>
              <a:rPr lang="en-US" altLang="zh-CN" b="1" dirty="0" smtClean="0">
                <a:solidFill>
                  <a:srgbClr val="000066"/>
                </a:solidFill>
                <a:latin typeface="+mn-ea"/>
                <a:ea typeface="+mn-ea"/>
              </a:rPr>
              <a:t>2017</a:t>
            </a:r>
            <a:r>
              <a:rPr lang="zh-CN" altLang="en-US" b="1" dirty="0" smtClean="0">
                <a:solidFill>
                  <a:srgbClr val="000066"/>
                </a:solidFill>
                <a:latin typeface="+mn-ea"/>
                <a:ea typeface="+mn-ea"/>
              </a:rPr>
              <a:t>年上</a:t>
            </a:r>
            <a:r>
              <a:rPr lang="zh-CN" altLang="en-US" b="1" dirty="0">
                <a:solidFill>
                  <a:srgbClr val="000066"/>
                </a:solidFill>
                <a:latin typeface="+mn-ea"/>
                <a:ea typeface="+mn-ea"/>
              </a:rPr>
              <a:t>证综指全年涨幅6.56%</a:t>
            </a:r>
            <a:r>
              <a:rPr lang="zh-CN" altLang="en-US" b="1" dirty="0" smtClean="0">
                <a:solidFill>
                  <a:srgbClr val="000066"/>
                </a:solidFill>
                <a:latin typeface="+mn-ea"/>
                <a:ea typeface="+mn-ea"/>
              </a:rPr>
              <a:t>，年末收盘</a:t>
            </a:r>
            <a:r>
              <a:rPr lang="en-US" altLang="zh-CN" b="1" dirty="0" smtClean="0">
                <a:solidFill>
                  <a:srgbClr val="000066"/>
                </a:solidFill>
                <a:latin typeface="+mn-ea"/>
                <a:ea typeface="+mn-ea"/>
              </a:rPr>
              <a:t>3307.17</a:t>
            </a:r>
            <a:r>
              <a:rPr lang="zh-CN" altLang="en-US" b="1" dirty="0">
                <a:solidFill>
                  <a:srgbClr val="000066"/>
                </a:solidFill>
                <a:latin typeface="+mn-ea"/>
                <a:ea typeface="+mn-ea"/>
              </a:rPr>
              <a:t>点；深证成指涨幅8.48%</a:t>
            </a:r>
            <a:r>
              <a:rPr lang="zh-CN" altLang="en-US" b="1" dirty="0" smtClean="0">
                <a:solidFill>
                  <a:srgbClr val="000066"/>
                </a:solidFill>
                <a:latin typeface="+mn-ea"/>
                <a:ea typeface="+mn-ea"/>
              </a:rPr>
              <a:t>，年末收盘</a:t>
            </a:r>
            <a:r>
              <a:rPr lang="en-US" altLang="zh-CN" b="1" dirty="0" smtClean="0">
                <a:solidFill>
                  <a:srgbClr val="000066"/>
                </a:solidFill>
                <a:latin typeface="+mn-ea"/>
                <a:ea typeface="+mn-ea"/>
              </a:rPr>
              <a:t>11040.45</a:t>
            </a:r>
            <a:r>
              <a:rPr lang="zh-CN" altLang="en-US" b="1" dirty="0">
                <a:solidFill>
                  <a:srgbClr val="000066"/>
                </a:solidFill>
                <a:latin typeface="+mn-ea"/>
                <a:ea typeface="+mn-ea"/>
              </a:rPr>
              <a:t>点；创业板指跌幅10.67%</a:t>
            </a:r>
            <a:r>
              <a:rPr lang="zh-CN" altLang="en-US" b="1" dirty="0" smtClean="0">
                <a:solidFill>
                  <a:srgbClr val="000066"/>
                </a:solidFill>
                <a:latin typeface="+mn-ea"/>
                <a:ea typeface="+mn-ea"/>
              </a:rPr>
              <a:t>，年末收盘</a:t>
            </a:r>
            <a:r>
              <a:rPr lang="en-US" altLang="zh-CN" b="1" dirty="0" smtClean="0">
                <a:solidFill>
                  <a:srgbClr val="000066"/>
                </a:solidFill>
                <a:latin typeface="+mn-ea"/>
                <a:ea typeface="+mn-ea"/>
              </a:rPr>
              <a:t>1752.65</a:t>
            </a:r>
            <a:r>
              <a:rPr lang="zh-CN" altLang="en-US" b="1" dirty="0">
                <a:solidFill>
                  <a:srgbClr val="000066"/>
                </a:solidFill>
                <a:latin typeface="+mn-ea"/>
                <a:ea typeface="+mn-ea"/>
              </a:rPr>
              <a:t>点</a:t>
            </a:r>
            <a:r>
              <a:rPr lang="zh-CN" altLang="en-US" b="1" dirty="0" smtClean="0">
                <a:solidFill>
                  <a:srgbClr val="000066"/>
                </a:solidFill>
                <a:latin typeface="+mn-ea"/>
                <a:ea typeface="+mn-ea"/>
              </a:rPr>
              <a:t>。</a:t>
            </a:r>
            <a:r>
              <a:rPr lang="en-US" altLang="zh-CN" b="1" dirty="0" smtClean="0">
                <a:solidFill>
                  <a:srgbClr val="000066"/>
                </a:solidFill>
                <a:latin typeface="+mn-ea"/>
                <a:ea typeface="+mn-ea"/>
              </a:rPr>
              <a:t>2017</a:t>
            </a:r>
            <a:r>
              <a:rPr lang="zh-CN" altLang="en-US" b="1" dirty="0" smtClean="0">
                <a:solidFill>
                  <a:srgbClr val="000066"/>
                </a:solidFill>
                <a:latin typeface="+mn-ea"/>
                <a:ea typeface="+mn-ea"/>
              </a:rPr>
              <a:t>年场内资金关注的焦点集中在有业绩支撑的大市值股票，上</a:t>
            </a:r>
            <a:r>
              <a:rPr lang="zh-CN" altLang="en-US" b="1" dirty="0">
                <a:solidFill>
                  <a:srgbClr val="000066"/>
                </a:solidFill>
                <a:latin typeface="+mn-ea"/>
                <a:ea typeface="+mn-ea"/>
              </a:rPr>
              <a:t>证50指数年</a:t>
            </a:r>
            <a:r>
              <a:rPr lang="zh-CN" altLang="en-US" b="1" dirty="0" smtClean="0">
                <a:solidFill>
                  <a:srgbClr val="000066"/>
                </a:solidFill>
                <a:latin typeface="+mn-ea"/>
                <a:ea typeface="+mn-ea"/>
              </a:rPr>
              <a:t>涨幅达到25</a:t>
            </a:r>
            <a:r>
              <a:rPr lang="zh-CN" altLang="en-US" b="1" dirty="0">
                <a:solidFill>
                  <a:srgbClr val="000066"/>
                </a:solidFill>
                <a:latin typeface="+mn-ea"/>
                <a:ea typeface="+mn-ea"/>
              </a:rPr>
              <a:t>.08</a:t>
            </a:r>
            <a:r>
              <a:rPr lang="zh-CN" altLang="en-US" b="1" dirty="0" smtClean="0">
                <a:solidFill>
                  <a:srgbClr val="000066"/>
                </a:solidFill>
                <a:latin typeface="+mn-ea"/>
                <a:ea typeface="+mn-ea"/>
              </a:rPr>
              <a:t>%。行业涨跌幅方面，白酒行业指数年涨幅</a:t>
            </a:r>
            <a:r>
              <a:rPr lang="en-US" altLang="zh-CN" b="1" dirty="0" smtClean="0">
                <a:solidFill>
                  <a:srgbClr val="000066"/>
                </a:solidFill>
                <a:latin typeface="+mn-ea"/>
                <a:ea typeface="+mn-ea"/>
              </a:rPr>
              <a:t>96.91%</a:t>
            </a:r>
            <a:r>
              <a:rPr lang="zh-CN" altLang="en-US" b="1" dirty="0" smtClean="0">
                <a:solidFill>
                  <a:srgbClr val="000066"/>
                </a:solidFill>
                <a:latin typeface="+mn-ea"/>
                <a:ea typeface="+mn-ea"/>
              </a:rPr>
              <a:t>，位居第一，文化传媒指数年跌幅达到</a:t>
            </a:r>
            <a:r>
              <a:rPr lang="en-US" altLang="zh-CN" b="1" dirty="0" smtClean="0">
                <a:solidFill>
                  <a:srgbClr val="000066"/>
                </a:solidFill>
                <a:latin typeface="+mn-ea"/>
                <a:ea typeface="+mn-ea"/>
              </a:rPr>
              <a:t>53.21%</a:t>
            </a:r>
            <a:r>
              <a:rPr lang="zh-CN" altLang="en-US" b="1" dirty="0" smtClean="0">
                <a:solidFill>
                  <a:srgbClr val="000066"/>
                </a:solidFill>
                <a:latin typeface="+mn-ea"/>
                <a:ea typeface="+mn-ea"/>
              </a:rPr>
              <a:t>，位居末位。个</a:t>
            </a:r>
            <a:r>
              <a:rPr lang="zh-CN" altLang="en-US" b="1" dirty="0">
                <a:solidFill>
                  <a:srgbClr val="000066"/>
                </a:solidFill>
                <a:latin typeface="+mn-ea"/>
                <a:ea typeface="+mn-ea"/>
              </a:rPr>
              <a:t>股</a:t>
            </a:r>
            <a:r>
              <a:rPr lang="zh-CN" altLang="en-US" b="1" dirty="0" smtClean="0">
                <a:solidFill>
                  <a:srgbClr val="000066"/>
                </a:solidFill>
                <a:latin typeface="+mn-ea"/>
                <a:ea typeface="+mn-ea"/>
              </a:rPr>
              <a:t>方面，剔除</a:t>
            </a:r>
            <a:r>
              <a:rPr lang="en-US" altLang="zh-CN" b="1" dirty="0" smtClean="0">
                <a:solidFill>
                  <a:srgbClr val="000066"/>
                </a:solidFill>
                <a:latin typeface="+mn-ea"/>
                <a:ea typeface="+mn-ea"/>
              </a:rPr>
              <a:t>2017</a:t>
            </a:r>
            <a:r>
              <a:rPr lang="zh-CN" altLang="en-US" b="1" dirty="0" smtClean="0">
                <a:solidFill>
                  <a:srgbClr val="000066"/>
                </a:solidFill>
                <a:latin typeface="+mn-ea"/>
                <a:ea typeface="+mn-ea"/>
              </a:rPr>
              <a:t>年上市的次新股，全年鸿特精密涨幅</a:t>
            </a:r>
            <a:r>
              <a:rPr lang="zh-CN" altLang="en-US" b="1" dirty="0">
                <a:solidFill>
                  <a:srgbClr val="000066"/>
                </a:solidFill>
                <a:latin typeface="+mn-ea"/>
                <a:ea typeface="+mn-ea"/>
              </a:rPr>
              <a:t>最高，累计</a:t>
            </a:r>
            <a:r>
              <a:rPr lang="zh-CN" altLang="en-US" b="1" dirty="0" smtClean="0">
                <a:solidFill>
                  <a:srgbClr val="000066"/>
                </a:solidFill>
                <a:latin typeface="+mn-ea"/>
                <a:ea typeface="+mn-ea"/>
              </a:rPr>
              <a:t>上涨</a:t>
            </a:r>
            <a:r>
              <a:rPr lang="en-US" altLang="zh-CN" b="1" dirty="0" smtClean="0">
                <a:solidFill>
                  <a:srgbClr val="000066"/>
                </a:solidFill>
                <a:latin typeface="+mn-ea"/>
                <a:ea typeface="+mn-ea"/>
              </a:rPr>
              <a:t>329.69</a:t>
            </a:r>
            <a:r>
              <a:rPr lang="zh-CN" altLang="en-US" b="1" dirty="0" smtClean="0">
                <a:solidFill>
                  <a:srgbClr val="000066"/>
                </a:solidFill>
                <a:latin typeface="+mn-ea"/>
                <a:ea typeface="+mn-ea"/>
              </a:rPr>
              <a:t>%。</a:t>
            </a:r>
            <a:r>
              <a:rPr lang="en-US" altLang="zh-CN" b="1" dirty="0" smtClean="0">
                <a:solidFill>
                  <a:srgbClr val="000066"/>
                </a:solidFill>
                <a:latin typeface="+mn-ea"/>
                <a:ea typeface="+mn-ea"/>
              </a:rPr>
              <a:t>*ST</a:t>
            </a:r>
            <a:r>
              <a:rPr lang="zh-CN" altLang="en-US" b="1" dirty="0" smtClean="0">
                <a:solidFill>
                  <a:srgbClr val="000066"/>
                </a:solidFill>
                <a:latin typeface="+mn-ea"/>
                <a:ea typeface="+mn-ea"/>
              </a:rPr>
              <a:t>中安估价跌幅</a:t>
            </a:r>
            <a:r>
              <a:rPr lang="en-US" altLang="zh-CN" b="1" dirty="0" smtClean="0">
                <a:solidFill>
                  <a:srgbClr val="000066"/>
                </a:solidFill>
                <a:latin typeface="+mn-ea"/>
                <a:ea typeface="+mn-ea"/>
              </a:rPr>
              <a:t>69.65%</a:t>
            </a:r>
            <a:r>
              <a:rPr lang="zh-CN" altLang="en-US" b="1" dirty="0" smtClean="0">
                <a:solidFill>
                  <a:srgbClr val="000066"/>
                </a:solidFill>
                <a:latin typeface="+mn-ea"/>
                <a:ea typeface="+mn-ea"/>
              </a:rPr>
              <a:t>，居两市跌幅榜首。</a:t>
            </a:r>
            <a:endParaRPr lang="en-US" altLang="zh-CN" b="1" dirty="0" smtClean="0">
              <a:solidFill>
                <a:srgbClr val="000066"/>
              </a:solidFill>
              <a:latin typeface="+mn-ea"/>
              <a:ea typeface="+mn-ea"/>
            </a:endParaRPr>
          </a:p>
          <a:p>
            <a:pPr algn="l"/>
            <a:r>
              <a:rPr lang="en-US" altLang="zh-CN" b="1" dirty="0" smtClean="0">
                <a:solidFill>
                  <a:srgbClr val="000066"/>
                </a:solidFill>
                <a:latin typeface="+mn-ea"/>
                <a:ea typeface="+mn-ea"/>
              </a:rPr>
              <a:t>    </a:t>
            </a:r>
            <a:endParaRPr lang="en-US" altLang="zh-CN" b="1" dirty="0" smtClean="0">
              <a:solidFill>
                <a:srgbClr val="000066"/>
              </a:solidFill>
              <a:latin typeface="+mn-ea"/>
              <a:ea typeface="+mn-ea"/>
            </a:endParaRPr>
          </a:p>
          <a:p>
            <a:pPr algn="l"/>
            <a:endParaRPr lang="zh-CN" altLang="en-US" b="1" dirty="0">
              <a:solidFill>
                <a:srgbClr val="000066"/>
              </a:solidFill>
              <a:latin typeface="+mn-ea"/>
              <a:ea typeface="+mn-ea"/>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420020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3230245"/>
          </a:xfrm>
          <a:prstGeom prst="rect">
            <a:avLst/>
          </a:prstGeom>
          <a:noFill/>
          <a:ln w="9525">
            <a:noFill/>
            <a:miter lim="800000"/>
          </a:ln>
        </p:spPr>
        <p:txBody>
          <a:bodyPr>
            <a:spAutoFit/>
          </a:bodyPr>
          <a:lstStyle/>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1</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.本月宏观概况</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2</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.本月市场动向分析</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3</a:t>
            </a:r>
            <a:r>
              <a:rPr kumimoji="1" lang="zh-CN" altLang="en-US" sz="2400" b="1">
                <a:solidFill>
                  <a:srgbClr val="000066"/>
                </a:solidFill>
                <a:latin typeface="Times New Roman" panose="02020603050405020304" pitchFamily="18" charset="0"/>
                <a:ea typeface="幼圆" panose="02010509060101010101" pitchFamily="49" charset="-122"/>
                <a:sym typeface="+mn-ea"/>
              </a:rPr>
              <a:t>. 展望</a:t>
            </a:r>
            <a:endParaRPr kumimoji="1" lang="zh-CN" altLang="en-US" sz="2400" b="1">
              <a:solidFill>
                <a:srgbClr val="000066"/>
              </a:solidFill>
              <a:latin typeface="Times New Roman" panose="02020603050405020304" pitchFamily="18" charset="0"/>
              <a:ea typeface="幼圆" panose="02010509060101010101" pitchFamily="49" charset="-122"/>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4.2017</a:t>
            </a:r>
            <a:r>
              <a:rPr kumimoji="1" lang="zh-CN" altLang="en-US" sz="2400" b="1">
                <a:solidFill>
                  <a:srgbClr val="000066"/>
                </a:solidFill>
                <a:latin typeface="Times New Roman" panose="02020603050405020304" pitchFamily="18" charset="0"/>
                <a:ea typeface="幼圆" panose="02010509060101010101" pitchFamily="49" charset="-122"/>
                <a:sym typeface="+mn-ea"/>
              </a:rPr>
              <a:t>年资本市场回顾</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chemeClr val="bg1"/>
                </a:solidFill>
                <a:latin typeface="Times New Roman" panose="02020603050405020304" pitchFamily="18" charset="0"/>
                <a:ea typeface="幼圆" panose="02010509060101010101" pitchFamily="49" charset="-122"/>
                <a:sym typeface="+mn-ea"/>
              </a:rPr>
              <a:t>5. </a:t>
            </a:r>
            <a:r>
              <a:rPr kumimoji="1" lang="zh-CN" altLang="en-US" sz="2400" b="1">
                <a:solidFill>
                  <a:schemeClr val="bg1"/>
                </a:solidFill>
                <a:latin typeface="Times New Roman" panose="02020603050405020304" pitchFamily="18" charset="0"/>
                <a:ea typeface="幼圆" panose="02010509060101010101" pitchFamily="49" charset="-122"/>
                <a:sym typeface="+mn-ea"/>
              </a:rPr>
              <a:t>公司主要业务</a:t>
            </a:r>
            <a:endParaRPr kumimoji="1" lang="zh-CN" altLang="en-US" sz="2400" b="1">
              <a:solidFill>
                <a:schemeClr val="bg1"/>
              </a:solidFill>
              <a:latin typeface="Times New Roman" panose="02020603050405020304" pitchFamily="18" charset="0"/>
              <a:ea typeface="幼圆" panose="02010509060101010101" pitchFamily="49" charset="-122"/>
              <a:sym typeface="+mn-ea"/>
            </a:endParaRPr>
          </a:p>
          <a:p>
            <a:pPr marL="457200" indent="-457200">
              <a:spcBef>
                <a:spcPct val="50000"/>
              </a:spcBef>
            </a:pP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850" y="260350"/>
            <a:ext cx="5167313"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Pre-IPO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34819" name="矩形 3"/>
          <p:cNvSpPr>
            <a:spLocks noChangeArrowheads="1"/>
          </p:cNvSpPr>
          <p:nvPr/>
        </p:nvSpPr>
        <p:spPr bwMode="auto">
          <a:xfrm>
            <a:off x="228600" y="1338263"/>
            <a:ext cx="8382000" cy="4461510"/>
          </a:xfrm>
          <a:prstGeom prst="rect">
            <a:avLst/>
          </a:prstGeom>
          <a:noFill/>
          <a:ln w="9525">
            <a:noFill/>
            <a:miter lim="800000"/>
          </a:ln>
        </p:spPr>
        <p:txBody>
          <a:bodyPr>
            <a:spAutoFit/>
          </a:bodyPr>
          <a:lstStyle/>
          <a:p>
            <a:pPr marL="342900" indent="-342900">
              <a:lnSpc>
                <a:spcPct val="150000"/>
              </a:lnSpc>
              <a:spcBef>
                <a:spcPct val="20000"/>
              </a:spcBef>
            </a:pPr>
            <a:r>
              <a:rPr lang="zh-CN" altLang="en-US" sz="2400" dirty="0">
                <a:solidFill>
                  <a:srgbClr val="0058B0"/>
                </a:solidFill>
                <a:latin typeface="Times New Roman" panose="02020603050405020304" pitchFamily="18" charset="0"/>
                <a:ea typeface="幼圆" panose="02010509060101010101" pitchFamily="49" charset="-122"/>
              </a:rPr>
              <a:t>     </a:t>
            </a:r>
            <a:r>
              <a:rPr lang="zh-CN" altLang="en-US" dirty="0">
                <a:solidFill>
                  <a:srgbClr val="0058B0"/>
                </a:solidFill>
                <a:latin typeface="Times New Roman" panose="02020603050405020304" pitchFamily="18" charset="0"/>
                <a:ea typeface="幼圆" panose="02010509060101010101" pitchFamily="49" charset="-122"/>
              </a:rPr>
              <a:t> 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endParaRPr lang="zh-CN" altLang="en-US" dirty="0">
              <a:solidFill>
                <a:srgbClr val="0058B0"/>
              </a:solidFill>
              <a:latin typeface="Times New Roman" panose="02020603050405020304" pitchFamily="18" charset="0"/>
              <a:ea typeface="幼圆" panose="02010509060101010101" pitchFamily="49" charset="-122"/>
            </a:endParaRPr>
          </a:p>
          <a:p>
            <a:pPr marL="342900" indent="-342900">
              <a:lnSpc>
                <a:spcPct val="150000"/>
              </a:lnSpc>
              <a:spcBef>
                <a:spcPct val="20000"/>
              </a:spcBef>
            </a:pPr>
            <a:r>
              <a:rPr lang="zh-CN" altLang="en-US" dirty="0">
                <a:solidFill>
                  <a:srgbClr val="0058B0"/>
                </a:solidFill>
                <a:latin typeface="Times New Roman" panose="02020603050405020304" pitchFamily="18" charset="0"/>
                <a:ea typeface="幼圆" panose="02010509060101010101" pitchFamily="49" charset="-122"/>
              </a:rPr>
              <a:t>       我们的投资团队依托自身专业背景和独特判断，根据行业发展和市场趋势，对目标企业和目标项目，进行各种形式的专业投资。财务投资包括：股权投资、固定收益投资等。</a:t>
            </a:r>
            <a:endParaRPr lang="zh-CN" altLang="en-US" dirty="0">
              <a:solidFill>
                <a:srgbClr val="0058B0"/>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825" y="260350"/>
            <a:ext cx="7850188" cy="430213"/>
          </a:xfrm>
          <a:prstGeom prst="rect">
            <a:avLst/>
          </a:prstGeom>
        </p:spPr>
        <p:txBody>
          <a:bodyPr>
            <a:spAutoFit/>
          </a:bodyPr>
          <a:lstStyle/>
          <a:p>
            <a:pPr fontAlgn="auto">
              <a:spcBef>
                <a:spcPts val="0"/>
              </a:spcBef>
              <a:spcAft>
                <a:spcPts val="0"/>
              </a:spcAft>
              <a:defRPr/>
            </a:pPr>
            <a:r>
              <a:rPr lang="en-US" altLang="zh-CN" sz="2200" b="1" kern="0" dirty="0">
                <a:solidFill>
                  <a:srgbClr val="000066"/>
                </a:solidFill>
                <a:latin typeface="Times New Roman" panose="02020603050405020304"/>
                <a:ea typeface="幼圆" panose="02010509060101010101" pitchFamily="49" charset="-122"/>
              </a:rPr>
              <a:t>Post-IPO</a:t>
            </a:r>
            <a:r>
              <a:rPr lang="zh-CN" altLang="en-US" sz="2200" b="1" kern="0" dirty="0">
                <a:solidFill>
                  <a:srgbClr val="000066"/>
                </a:solidFill>
                <a:latin typeface="Times New Roman" panose="02020603050405020304"/>
                <a:ea typeface="幼圆" panose="02010509060101010101" pitchFamily="49" charset="-122"/>
              </a:rPr>
              <a:t>财务顾问及财务投资</a:t>
            </a:r>
            <a:endParaRPr lang="zh-CN" altLang="en-US" sz="2200" kern="0" dirty="0">
              <a:solidFill>
                <a:sysClr val="windowText" lastClr="000000"/>
              </a:solidFill>
              <a:latin typeface="Arial" panose="020B0604020202020204" pitchFamily="34" charset="0"/>
              <a:ea typeface="宋体" panose="02010600030101010101" pitchFamily="2" charset="-122"/>
            </a:endParaRPr>
          </a:p>
        </p:txBody>
      </p:sp>
      <p:sp>
        <p:nvSpPr>
          <p:cNvPr id="4" name="内容占位符 2"/>
          <p:cNvSpPr txBox="1"/>
          <p:nvPr/>
        </p:nvSpPr>
        <p:spPr>
          <a:xfrm>
            <a:off x="533400" y="1165860"/>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indent="0" eaLnBrk="1" hangingPunct="1">
              <a:lnSpc>
                <a:spcPct val="150000"/>
              </a:lnSpc>
              <a:buFontTx/>
              <a:buNone/>
              <a:defRPr/>
            </a:pPr>
            <a:r>
              <a:rPr lang="zh-CN" altLang="en-US" sz="1800" dirty="0">
                <a:solidFill>
                  <a:srgbClr val="0058B0"/>
                </a:solidFill>
              </a:rPr>
              <a:t>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endParaRPr lang="zh-CN" altLang="en-US" sz="1800" dirty="0">
              <a:solidFill>
                <a:srgbClr val="0058B0"/>
              </a:solidFill>
            </a:endParaRPr>
          </a:p>
          <a:p>
            <a:pPr marL="0" indent="0" eaLnBrk="1" hangingPunct="1">
              <a:lnSpc>
                <a:spcPct val="150000"/>
              </a:lnSpc>
              <a:buFontTx/>
              <a:buNone/>
              <a:defRPr/>
            </a:pPr>
            <a:r>
              <a:rPr lang="zh-CN" altLang="en-US" sz="1800" dirty="0">
                <a:solidFill>
                  <a:srgbClr val="0058B0"/>
                </a:solidFill>
              </a:rPr>
              <a:t>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endParaRPr lang="en-US" altLang="zh-CN" sz="1800" dirty="0">
              <a:solidFill>
                <a:srgbClr val="0058B0"/>
              </a:solidFill>
            </a:endParaRPr>
          </a:p>
          <a:p>
            <a:pPr marL="0" indent="0" eaLnBrk="1" hangingPunct="1">
              <a:lnSpc>
                <a:spcPct val="150000"/>
              </a:lnSpc>
              <a:buFontTx/>
              <a:buNone/>
              <a:defRPr/>
            </a:pPr>
            <a:endParaRPr lang="zh-CN" altLang="en-US" sz="1800" dirty="0">
              <a:solidFill>
                <a:srgbClr val="0058B0"/>
              </a:solidFill>
            </a:endParaRPr>
          </a:p>
          <a:p>
            <a:pPr marL="0" indent="0" eaLnBrk="1" hangingPunct="1">
              <a:lnSpc>
                <a:spcPct val="150000"/>
              </a:lnSpc>
              <a:buFontTx/>
              <a:buNone/>
              <a:defRPr/>
            </a:pPr>
            <a:r>
              <a:rPr lang="zh-CN" altLang="en-US" sz="1800" dirty="0">
                <a:solidFill>
                  <a:srgbClr val="0058B0"/>
                </a:solidFill>
              </a:rPr>
              <a:t>我们的投资团队依托自身专业背景和独特判断，根据市值管理的各项需求，设计投资结构，进行各种形式的市值管理投资。包括：并购投资、再融资投资、战略投资、固定收益投资等。</a:t>
            </a:r>
            <a:endParaRPr lang="zh-CN" altLang="en-US" sz="1800" dirty="0">
              <a:solidFill>
                <a:srgbClr val="0058B0"/>
              </a:solidFill>
            </a:endParaRPr>
          </a:p>
          <a:p>
            <a:pPr marL="0" indent="0" eaLnBrk="1" hangingPunct="1">
              <a:buFontTx/>
              <a:buNone/>
              <a:defRPr/>
            </a:pPr>
            <a:endParaRPr lang="zh-CN" altLang="en-US" kern="0"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bwMode="auto">
          <a:xfrm>
            <a:off x="457200" y="214313"/>
            <a:ext cx="8229600" cy="1143000"/>
          </a:xfrm>
          <a:noFill/>
          <a:ln>
            <a:miter lim="800000"/>
          </a:ln>
        </p:spPr>
        <p:txBody>
          <a:bodyPr vert="horz" wrap="square" lIns="91440" tIns="45720" rIns="91440" bIns="45720" numCol="1" anchor="t" anchorCtr="0" compatLnSpc="1"/>
          <a:lstStyle/>
          <a:p>
            <a:r>
              <a:rPr kumimoji="1" lang="zh-CN" altLang="en-US" sz="2400">
                <a:solidFill>
                  <a:srgbClr val="000066"/>
                </a:solidFill>
                <a:latin typeface="Arial" panose="020B0604020202020204" pitchFamily="34" charset="0"/>
              </a:rPr>
              <a:t>联系我们</a:t>
            </a:r>
            <a:endParaRPr kumimoji="1" lang="zh-CN" altLang="en-US" sz="2400">
              <a:solidFill>
                <a:srgbClr val="000066"/>
              </a:solidFill>
              <a:latin typeface="Arial" panose="020B0604020202020204" pitchFamily="34" charset="0"/>
            </a:endParaRPr>
          </a:p>
        </p:txBody>
      </p:sp>
      <p:sp>
        <p:nvSpPr>
          <p:cNvPr id="37891" name="矩形 2"/>
          <p:cNvSpPr>
            <a:spLocks noChangeArrowheads="1"/>
          </p:cNvSpPr>
          <p:nvPr/>
        </p:nvSpPr>
        <p:spPr bwMode="auto">
          <a:xfrm>
            <a:off x="353695" y="1053465"/>
            <a:ext cx="6362065" cy="3992245"/>
          </a:xfrm>
          <a:prstGeom prst="rect">
            <a:avLst/>
          </a:prstGeom>
          <a:noFill/>
          <a:ln w="9525">
            <a:noFill/>
            <a:miter lim="800000"/>
          </a:ln>
        </p:spPr>
        <p:txBody>
          <a:bodyPr wrap="square">
            <a:spAutoFit/>
          </a:bodyPr>
          <a:lstStyle/>
          <a:p>
            <a:pPr>
              <a:lnSpc>
                <a:spcPct val="150000"/>
              </a:lnSpc>
            </a:pPr>
            <a:r>
              <a:rPr lang="zh-CN" altLang="en-US" b="1" dirty="0">
                <a:solidFill>
                  <a:srgbClr val="000066"/>
                </a:solidFill>
                <a:latin typeface="幼圆" panose="02010509060101010101" pitchFamily="49" charset="-122"/>
                <a:ea typeface="幼圆" panose="02010509060101010101" pitchFamily="49" charset="-122"/>
              </a:rPr>
              <a:t>编制人：高亦清</a:t>
            </a:r>
            <a:endParaRPr lang="zh-CN" altLang="en-US"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联系人：闫英杰</a:t>
            </a:r>
            <a:endParaRPr lang="zh-CN" altLang="en-US"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联系电话：13761396380</a:t>
            </a:r>
            <a:endParaRPr lang="zh-CN" altLang="en-US"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公司地址：上海市东湖路</a:t>
            </a:r>
            <a:r>
              <a:rPr lang="en-US" altLang="zh-CN" b="1" dirty="0">
                <a:solidFill>
                  <a:srgbClr val="000066"/>
                </a:solidFill>
                <a:latin typeface="幼圆" panose="02010509060101010101" pitchFamily="49" charset="-122"/>
                <a:ea typeface="幼圆" panose="02010509060101010101" pitchFamily="49" charset="-122"/>
              </a:rPr>
              <a:t>70</a:t>
            </a:r>
            <a:r>
              <a:rPr lang="zh-CN" altLang="en-US" b="1" dirty="0">
                <a:solidFill>
                  <a:srgbClr val="000066"/>
                </a:solidFill>
                <a:latin typeface="幼圆" panose="02010509060101010101" pitchFamily="49" charset="-122"/>
                <a:ea typeface="幼圆" panose="02010509060101010101" pitchFamily="49" charset="-122"/>
              </a:rPr>
              <a:t>号东湖宾馆</a:t>
            </a:r>
            <a:r>
              <a:rPr lang="en-US" altLang="zh-CN" b="1" dirty="0">
                <a:solidFill>
                  <a:srgbClr val="000066"/>
                </a:solidFill>
                <a:latin typeface="幼圆" panose="02010509060101010101" pitchFamily="49" charset="-122"/>
                <a:ea typeface="幼圆" panose="02010509060101010101" pitchFamily="49" charset="-122"/>
              </a:rPr>
              <a:t>3</a:t>
            </a:r>
            <a:r>
              <a:rPr lang="zh-CN" altLang="en-US" b="1" dirty="0">
                <a:solidFill>
                  <a:srgbClr val="000066"/>
                </a:solidFill>
                <a:latin typeface="幼圆" panose="02010509060101010101" pitchFamily="49" charset="-122"/>
                <a:ea typeface="幼圆" panose="02010509060101010101" pitchFamily="49" charset="-122"/>
              </a:rPr>
              <a:t>号楼</a:t>
            </a:r>
            <a:r>
              <a:rPr lang="en-US" altLang="zh-CN" b="1" dirty="0">
                <a:solidFill>
                  <a:srgbClr val="000066"/>
                </a:solidFill>
                <a:latin typeface="幼圆" panose="02010509060101010101" pitchFamily="49" charset="-122"/>
                <a:ea typeface="幼圆" panose="02010509060101010101" pitchFamily="49" charset="-122"/>
              </a:rPr>
              <a:t>3</a:t>
            </a:r>
            <a:r>
              <a:rPr lang="zh-CN" altLang="en-US" sz="2400" b="1" dirty="0">
                <a:solidFill>
                  <a:srgbClr val="000066"/>
                </a:solidFill>
                <a:latin typeface="幼圆" panose="02010509060101010101" pitchFamily="49" charset="-122"/>
                <a:ea typeface="幼圆" panose="02010509060101010101" pitchFamily="49" charset="-122"/>
              </a:rPr>
              <a:t>楼</a:t>
            </a:r>
            <a:endParaRPr lang="zh-CN" altLang="en-US" sz="2400"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公司电话：</a:t>
            </a:r>
            <a:r>
              <a:rPr lang="en-US" altLang="zh-CN" b="1" dirty="0">
                <a:solidFill>
                  <a:srgbClr val="000066"/>
                </a:solidFill>
                <a:latin typeface="幼圆" panose="02010509060101010101" pitchFamily="49" charset="-122"/>
                <a:ea typeface="幼圆" panose="02010509060101010101" pitchFamily="49" charset="-122"/>
              </a:rPr>
              <a:t>8621—54668032—602</a:t>
            </a:r>
            <a:endParaRPr lang="en-US" altLang="zh-CN"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公司传真：</a:t>
            </a:r>
            <a:r>
              <a:rPr lang="en-US" altLang="zh-CN" b="1" dirty="0">
                <a:solidFill>
                  <a:srgbClr val="000066"/>
                </a:solidFill>
                <a:latin typeface="幼圆" panose="02010509060101010101" pitchFamily="49" charset="-122"/>
                <a:ea typeface="幼圆" panose="02010509060101010101" pitchFamily="49" charset="-122"/>
              </a:rPr>
              <a:t>8621—54669508</a:t>
            </a:r>
            <a:endParaRPr lang="en-US" altLang="zh-CN" b="1" dirty="0">
              <a:solidFill>
                <a:srgbClr val="000066"/>
              </a:solidFill>
              <a:latin typeface="幼圆" panose="02010509060101010101" pitchFamily="49" charset="-122"/>
              <a:ea typeface="幼圆" panose="02010509060101010101" pitchFamily="49" charset="-122"/>
            </a:endParaRPr>
          </a:p>
          <a:p>
            <a:pPr>
              <a:lnSpc>
                <a:spcPct val="150000"/>
              </a:lnSpc>
            </a:pPr>
            <a:r>
              <a:rPr lang="zh-CN" altLang="en-US" b="1" dirty="0">
                <a:solidFill>
                  <a:srgbClr val="000066"/>
                </a:solidFill>
                <a:latin typeface="幼圆" panose="02010509060101010101" pitchFamily="49" charset="-122"/>
                <a:ea typeface="幼圆" panose="02010509060101010101" pitchFamily="49" charset="-122"/>
              </a:rPr>
              <a:t>网址：</a:t>
            </a:r>
            <a:r>
              <a:rPr lang="en-US" altLang="zh-CN" b="1" dirty="0">
                <a:solidFill>
                  <a:srgbClr val="000066"/>
                </a:solidFill>
                <a:latin typeface="幼圆" panose="02010509060101010101" pitchFamily="49" charset="-122"/>
                <a:ea typeface="幼圆" panose="02010509060101010101" pitchFamily="49" charset="-122"/>
              </a:rPr>
              <a:t>http://www.rongke.com</a:t>
            </a:r>
            <a:endParaRPr lang="en-US" altLang="zh-CN" b="1" dirty="0">
              <a:solidFill>
                <a:srgbClr val="000066"/>
              </a:solidFill>
              <a:latin typeface="幼圆" panose="02010509060101010101" pitchFamily="49" charset="-122"/>
              <a:ea typeface="幼圆" panose="02010509060101010101" pitchFamily="49" charset="-122"/>
            </a:endParaRPr>
          </a:p>
          <a:p>
            <a:pPr>
              <a:lnSpc>
                <a:spcPct val="150000"/>
              </a:lnSpc>
            </a:pPr>
            <a:endParaRPr lang="en-US" altLang="zh-CN" sz="1400" b="1" dirty="0">
              <a:solidFill>
                <a:srgbClr val="000066"/>
              </a:solidFill>
              <a:latin typeface="幼圆" panose="02010509060101010101" pitchFamily="49" charset="-122"/>
              <a:ea typeface="幼圆" panose="02010509060101010101" pitchFamily="49" charset="-122"/>
            </a:endParaRPr>
          </a:p>
          <a:p>
            <a:pPr>
              <a:lnSpc>
                <a:spcPct val="150000"/>
              </a:lnSpc>
            </a:pPr>
            <a:endParaRPr lang="zh-CN" altLang="zh-CN" sz="1100" b="1" dirty="0">
              <a:solidFill>
                <a:srgbClr val="000066"/>
              </a:solidFill>
              <a:latin typeface="幼圆" panose="02010509060101010101" pitchFamily="49" charset="-122"/>
              <a:ea typeface="幼圆" panose="02010509060101010101" pitchFamily="49" charset="-122"/>
            </a:endParaRPr>
          </a:p>
        </p:txBody>
      </p:sp>
      <p:pic>
        <p:nvPicPr>
          <p:cNvPr id="37892" name="图片 6" descr="rongkeLogo.jpg"/>
          <p:cNvPicPr>
            <a:picLocks noChangeAspect="1"/>
          </p:cNvPicPr>
          <p:nvPr/>
        </p:nvPicPr>
        <p:blipFill>
          <a:blip r:embed="rId1"/>
          <a:srcRect/>
          <a:stretch>
            <a:fillRect/>
          </a:stretch>
        </p:blipFill>
        <p:spPr bwMode="auto">
          <a:xfrm>
            <a:off x="3995420" y="3452495"/>
            <a:ext cx="5046980" cy="298894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xfrm>
            <a:off x="452438" y="260350"/>
            <a:ext cx="8229600" cy="596900"/>
          </a:xfrm>
          <a:noFill/>
          <a:ln>
            <a:miter lim="800000"/>
          </a:ln>
        </p:spPr>
        <p:txBody>
          <a:bodyPr vert="horz" wrap="square" lIns="91440" tIns="45720" rIns="91440" bIns="45720" numCol="1" anchor="t" anchorCtr="0" compatLnSpc="1"/>
          <a:lstStyle/>
          <a:p>
            <a:r>
              <a:rPr kumimoji="1" lang="en-US" altLang="zh-CN" sz="2400" dirty="0">
                <a:solidFill>
                  <a:srgbClr val="000066"/>
                </a:solidFill>
                <a:latin typeface="Arial" panose="020B0604020202020204" pitchFamily="34" charset="0"/>
              </a:rPr>
              <a:t>CPI</a:t>
            </a:r>
            <a:r>
              <a:rPr kumimoji="1" lang="zh-CN" altLang="en-US" sz="2400" dirty="0">
                <a:solidFill>
                  <a:srgbClr val="000066"/>
                </a:solidFill>
                <a:latin typeface="Arial" panose="020B0604020202020204" pitchFamily="34" charset="0"/>
              </a:rPr>
              <a:t>、</a:t>
            </a:r>
            <a:r>
              <a:rPr kumimoji="1" lang="en-US" altLang="zh-CN" sz="2400" dirty="0" smtClean="0">
                <a:solidFill>
                  <a:srgbClr val="000066"/>
                </a:solidFill>
                <a:latin typeface="Arial" panose="020B0604020202020204" pitchFamily="34" charset="0"/>
              </a:rPr>
              <a:t>PPI</a:t>
            </a:r>
            <a:endParaRPr kumimoji="1" lang="en-US" altLang="zh-CN" sz="2400" dirty="0" smtClean="0">
              <a:solidFill>
                <a:srgbClr val="000066"/>
              </a:solidFill>
              <a:latin typeface="Arial" panose="020B0604020202020204" pitchFamily="34" charset="0"/>
            </a:endParaRPr>
          </a:p>
        </p:txBody>
      </p:sp>
      <p:sp>
        <p:nvSpPr>
          <p:cNvPr id="15364" name="矩形 7"/>
          <p:cNvSpPr>
            <a:spLocks noChangeArrowheads="1"/>
          </p:cNvSpPr>
          <p:nvPr/>
        </p:nvSpPr>
        <p:spPr bwMode="auto">
          <a:xfrm>
            <a:off x="412179" y="4957430"/>
            <a:ext cx="8320410" cy="1322070"/>
          </a:xfrm>
          <a:prstGeom prst="rect">
            <a:avLst/>
          </a:prstGeom>
          <a:noFill/>
          <a:ln w="9525">
            <a:noFill/>
            <a:miter lim="800000"/>
          </a:ln>
        </p:spPr>
        <p:txBody>
          <a:bodyPr wrap="square">
            <a:spAutoFit/>
          </a:bodyPr>
          <a:lstStyle/>
          <a:p>
            <a:pPr>
              <a:defRPr/>
            </a:pPr>
            <a:r>
              <a:rPr lang="en-US" altLang="zh-CN" b="1" dirty="0" smtClean="0">
                <a:solidFill>
                  <a:srgbClr val="002060"/>
                </a:solidFill>
                <a:latin typeface="+mn-ea"/>
                <a:ea typeface="+mn-ea"/>
              </a:rPr>
              <a:t>12</a:t>
            </a:r>
            <a:r>
              <a:rPr lang="zh-CN" altLang="en-US" b="1" dirty="0" smtClean="0">
                <a:solidFill>
                  <a:srgbClr val="002060"/>
                </a:solidFill>
                <a:latin typeface="+mn-ea"/>
                <a:ea typeface="+mn-ea"/>
              </a:rPr>
              <a:t>月</a:t>
            </a:r>
            <a:r>
              <a:rPr lang="en-US" altLang="zh-CN" b="1" dirty="0" smtClean="0">
                <a:solidFill>
                  <a:srgbClr val="002060"/>
                </a:solidFill>
                <a:latin typeface="+mn-ea"/>
                <a:ea typeface="+mn-ea"/>
              </a:rPr>
              <a:t>CPI</a:t>
            </a:r>
            <a:r>
              <a:rPr lang="zh-CN" altLang="en-US" b="1" dirty="0" smtClean="0">
                <a:solidFill>
                  <a:srgbClr val="002060"/>
                </a:solidFill>
                <a:latin typeface="+mn-ea"/>
                <a:ea typeface="+mn-ea"/>
              </a:rPr>
              <a:t>同比上涨</a:t>
            </a:r>
            <a:r>
              <a:rPr lang="en-US" altLang="zh-CN" b="1" dirty="0" smtClean="0">
                <a:solidFill>
                  <a:srgbClr val="002060"/>
                </a:solidFill>
                <a:latin typeface="+mn-ea"/>
                <a:ea typeface="+mn-ea"/>
              </a:rPr>
              <a:t>1.8%</a:t>
            </a:r>
            <a:r>
              <a:rPr lang="zh-CN" altLang="en-US" b="1" dirty="0" smtClean="0">
                <a:solidFill>
                  <a:srgbClr val="002060"/>
                </a:solidFill>
                <a:latin typeface="+mn-ea"/>
                <a:ea typeface="+mn-ea"/>
              </a:rPr>
              <a:t>，同比涨幅较上月扩大</a:t>
            </a:r>
            <a:r>
              <a:rPr lang="en-US" altLang="zh-CN" b="1" dirty="0" smtClean="0">
                <a:solidFill>
                  <a:srgbClr val="002060"/>
                </a:solidFill>
                <a:latin typeface="+mn-ea"/>
                <a:ea typeface="+mn-ea"/>
              </a:rPr>
              <a:t>0.1</a:t>
            </a:r>
            <a:r>
              <a:rPr lang="zh-CN" altLang="en-US" b="1" dirty="0" smtClean="0">
                <a:solidFill>
                  <a:srgbClr val="002060"/>
                </a:solidFill>
                <a:latin typeface="+mn-ea"/>
                <a:ea typeface="+mn-ea"/>
              </a:rPr>
              <a:t>个百分点，</a:t>
            </a:r>
            <a:r>
              <a:rPr b="1" dirty="0" smtClean="0">
                <a:solidFill>
                  <a:srgbClr val="002060"/>
                </a:solidFill>
                <a:latin typeface="+mn-ea"/>
                <a:ea typeface="+mn-ea"/>
              </a:rPr>
              <a:t>CPI上涨主要受食品价格上涨影响</a:t>
            </a:r>
            <a:r>
              <a:rPr lang="zh-CN" altLang="en-US" b="1" dirty="0" smtClean="0">
                <a:solidFill>
                  <a:srgbClr val="002060"/>
                </a:solidFill>
                <a:latin typeface="+mn-ea"/>
                <a:ea typeface="+mn-ea"/>
              </a:rPr>
              <a:t>。</a:t>
            </a:r>
            <a:r>
              <a:rPr lang="en-US" altLang="zh-CN" b="1" dirty="0" smtClean="0">
                <a:solidFill>
                  <a:srgbClr val="002060"/>
                </a:solidFill>
                <a:latin typeface="+mn-ea"/>
                <a:ea typeface="+mn-ea"/>
              </a:rPr>
              <a:t>PPI</a:t>
            </a:r>
            <a:r>
              <a:rPr lang="zh-CN" altLang="en-US" b="1" dirty="0" smtClean="0">
                <a:solidFill>
                  <a:srgbClr val="002060"/>
                </a:solidFill>
                <a:latin typeface="+mn-ea"/>
                <a:ea typeface="+mn-ea"/>
              </a:rPr>
              <a:t>同比上涨</a:t>
            </a:r>
            <a:r>
              <a:rPr lang="en-US" altLang="zh-CN" b="1" dirty="0" smtClean="0">
                <a:solidFill>
                  <a:srgbClr val="002060"/>
                </a:solidFill>
                <a:latin typeface="+mn-ea"/>
                <a:ea typeface="+mn-ea"/>
              </a:rPr>
              <a:t>4.9%</a:t>
            </a:r>
            <a:r>
              <a:rPr lang="zh-CN" altLang="en-US" b="1" dirty="0" smtClean="0">
                <a:solidFill>
                  <a:srgbClr val="002060"/>
                </a:solidFill>
                <a:latin typeface="+mn-ea"/>
                <a:ea typeface="+mn-ea"/>
              </a:rPr>
              <a:t>，涨幅较上月缩小</a:t>
            </a:r>
            <a:r>
              <a:rPr lang="en-US" altLang="zh-CN" b="1" dirty="0" smtClean="0">
                <a:solidFill>
                  <a:srgbClr val="002060"/>
                </a:solidFill>
                <a:latin typeface="+mn-ea"/>
                <a:ea typeface="+mn-ea"/>
              </a:rPr>
              <a:t>0.9</a:t>
            </a:r>
            <a:r>
              <a:rPr lang="zh-CN" altLang="en-US" b="1" dirty="0" smtClean="0">
                <a:solidFill>
                  <a:srgbClr val="002060"/>
                </a:solidFill>
                <a:latin typeface="+mn-ea"/>
                <a:ea typeface="+mn-ea"/>
              </a:rPr>
              <a:t>个百分点，涨幅回落的有石油和天然气开采业、黑色金属冶炼和压延加工业、石油加工业、有色金属冶炼和压延加工业、煤炭开采和洗选业。</a:t>
            </a:r>
            <a:endParaRPr lang="zh-CN" altLang="en-US" b="1" dirty="0" smtClean="0">
              <a:solidFill>
                <a:srgbClr val="002060"/>
              </a:solidFill>
              <a:latin typeface="+mn-ea"/>
              <a:ea typeface="+mn-ea"/>
            </a:endParaRPr>
          </a:p>
        </p:txBody>
      </p:sp>
      <p:pic>
        <p:nvPicPr>
          <p:cNvPr id="3" name="图片 2"/>
          <p:cNvPicPr>
            <a:picLocks noChangeAspect="1"/>
          </p:cNvPicPr>
          <p:nvPr/>
        </p:nvPicPr>
        <p:blipFill>
          <a:blip r:embed="rId1"/>
          <a:stretch>
            <a:fillRect/>
          </a:stretch>
        </p:blipFill>
        <p:spPr>
          <a:xfrm>
            <a:off x="1481454" y="1240155"/>
            <a:ext cx="6376694" cy="3603625"/>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ln>
            <a:miter lim="800000"/>
          </a:ln>
        </p:spPr>
        <p:txBody>
          <a:bodyPr vert="horz" wrap="square" lIns="91440" tIns="45720" rIns="91440" bIns="45720" numCol="1" anchor="t" anchorCtr="0" compatLnSpc="1"/>
          <a:lstStyle/>
          <a:p>
            <a:r>
              <a:rPr kumimoji="1" lang="en-US" altLang="zh-CN" sz="2400" dirty="0" smtClean="0">
                <a:solidFill>
                  <a:schemeClr val="tx2">
                    <a:lumMod val="75000"/>
                  </a:schemeClr>
                </a:solidFill>
                <a:latin typeface="Arial" panose="020B0604020202020204" pitchFamily="34" charset="0"/>
              </a:rPr>
              <a:t>PMI</a:t>
            </a:r>
            <a:endParaRPr kumimoji="1" lang="zh-CN" altLang="en-US" sz="2400" dirty="0">
              <a:solidFill>
                <a:schemeClr val="tx2">
                  <a:lumMod val="75000"/>
                </a:schemeClr>
              </a:solidFill>
              <a:latin typeface="Arial" panose="020B0604020202020204" pitchFamily="34" charset="0"/>
            </a:endParaRPr>
          </a:p>
        </p:txBody>
      </p:sp>
      <p:sp>
        <p:nvSpPr>
          <p:cNvPr id="16387" name="TextBox 1"/>
          <p:cNvSpPr txBox="1">
            <a:spLocks noChangeArrowheads="1"/>
          </p:cNvSpPr>
          <p:nvPr/>
        </p:nvSpPr>
        <p:spPr bwMode="auto">
          <a:xfrm>
            <a:off x="340360" y="4880610"/>
            <a:ext cx="8174355" cy="1630045"/>
          </a:xfrm>
          <a:prstGeom prst="rect">
            <a:avLst/>
          </a:prstGeom>
          <a:noFill/>
          <a:ln w="9525">
            <a:noFill/>
            <a:miter lim="800000"/>
          </a:ln>
        </p:spPr>
        <p:txBody>
          <a:bodyPr wrap="square">
            <a:spAutoFit/>
          </a:bodyPr>
          <a:lstStyle/>
          <a:p>
            <a:pPr>
              <a:defRPr/>
            </a:pPr>
            <a:r>
              <a:rPr lang="en-US" altLang="zh-CN" b="1" dirty="0" smtClean="0">
                <a:solidFill>
                  <a:srgbClr val="000066"/>
                </a:solidFill>
                <a:latin typeface="+mn-ea"/>
                <a:ea typeface="+mn-ea"/>
                <a:sym typeface="+mn-ea"/>
              </a:rPr>
              <a:t>2017</a:t>
            </a:r>
            <a:r>
              <a:rPr lang="zh-CN" altLang="en-US" b="1" dirty="0" smtClean="0">
                <a:solidFill>
                  <a:srgbClr val="000066"/>
                </a:solidFill>
                <a:latin typeface="+mn-ea"/>
                <a:ea typeface="+mn-ea"/>
                <a:sym typeface="+mn-ea"/>
              </a:rPr>
              <a:t>年制造业</a:t>
            </a:r>
            <a:r>
              <a:rPr lang="en-US" altLang="zh-CN" b="1" dirty="0" smtClean="0">
                <a:solidFill>
                  <a:srgbClr val="000066"/>
                </a:solidFill>
                <a:latin typeface="+mn-ea"/>
                <a:ea typeface="+mn-ea"/>
                <a:sym typeface="+mn-ea"/>
              </a:rPr>
              <a:t>PMI</a:t>
            </a:r>
            <a:r>
              <a:rPr lang="zh-CN" altLang="en-US" b="1" dirty="0" smtClean="0">
                <a:solidFill>
                  <a:srgbClr val="000066"/>
                </a:solidFill>
                <a:latin typeface="+mn-ea"/>
                <a:ea typeface="+mn-ea"/>
                <a:sym typeface="+mn-ea"/>
              </a:rPr>
              <a:t>年均值为</a:t>
            </a:r>
            <a:r>
              <a:rPr lang="en-US" altLang="zh-CN" b="1" dirty="0" smtClean="0">
                <a:solidFill>
                  <a:srgbClr val="000066"/>
                </a:solidFill>
                <a:latin typeface="+mn-ea"/>
                <a:ea typeface="+mn-ea"/>
                <a:sym typeface="+mn-ea"/>
              </a:rPr>
              <a:t>51.6</a:t>
            </a:r>
            <a:r>
              <a:rPr lang="en-US" altLang="zh-CN" b="1" dirty="0" smtClean="0">
                <a:solidFill>
                  <a:srgbClr val="000066"/>
                </a:solidFill>
                <a:latin typeface="+mn-ea"/>
                <a:ea typeface="+mn-ea"/>
                <a:sym typeface="+mn-ea"/>
              </a:rPr>
              <a:t>%</a:t>
            </a:r>
            <a:r>
              <a:rPr lang="zh-CN" altLang="en-US" b="1" dirty="0" smtClean="0">
                <a:solidFill>
                  <a:srgbClr val="000066"/>
                </a:solidFill>
                <a:latin typeface="+mn-ea"/>
                <a:ea typeface="+mn-ea"/>
                <a:sym typeface="+mn-ea"/>
              </a:rPr>
              <a:t>，高于</a:t>
            </a:r>
            <a:r>
              <a:rPr lang="en-US" altLang="zh-CN" b="1" dirty="0" smtClean="0">
                <a:solidFill>
                  <a:srgbClr val="000066"/>
                </a:solidFill>
                <a:latin typeface="+mn-ea"/>
                <a:ea typeface="+mn-ea"/>
                <a:sym typeface="+mn-ea"/>
              </a:rPr>
              <a:t>2016</a:t>
            </a:r>
            <a:r>
              <a:rPr lang="zh-CN" altLang="en-US" b="1" dirty="0" smtClean="0">
                <a:solidFill>
                  <a:srgbClr val="000066"/>
                </a:solidFill>
                <a:latin typeface="+mn-ea"/>
                <a:ea typeface="+mn-ea"/>
                <a:sym typeface="+mn-ea"/>
              </a:rPr>
              <a:t>年总体水平</a:t>
            </a:r>
            <a:r>
              <a:rPr lang="en-US" altLang="zh-CN" b="1" dirty="0" smtClean="0">
                <a:solidFill>
                  <a:srgbClr val="000066"/>
                </a:solidFill>
                <a:latin typeface="+mn-ea"/>
                <a:ea typeface="+mn-ea"/>
                <a:sym typeface="+mn-ea"/>
              </a:rPr>
              <a:t>1.3</a:t>
            </a:r>
            <a:r>
              <a:rPr lang="zh-CN" altLang="en-US" b="1" dirty="0" smtClean="0">
                <a:solidFill>
                  <a:srgbClr val="000066"/>
                </a:solidFill>
                <a:latin typeface="+mn-ea"/>
                <a:ea typeface="+mn-ea"/>
                <a:sym typeface="+mn-ea"/>
              </a:rPr>
              <a:t>个百分点，</a:t>
            </a:r>
            <a:r>
              <a:rPr lang="en-US" altLang="zh-CN" b="1" dirty="0" smtClean="0">
                <a:solidFill>
                  <a:srgbClr val="000066"/>
                </a:solidFill>
                <a:latin typeface="+mn-ea"/>
                <a:ea typeface="+mn-ea"/>
                <a:sym typeface="+mn-ea"/>
              </a:rPr>
              <a:t>12</a:t>
            </a:r>
            <a:r>
              <a:rPr lang="zh-CN" altLang="en-US" b="1" dirty="0" smtClean="0">
                <a:solidFill>
                  <a:srgbClr val="000066"/>
                </a:solidFill>
                <a:latin typeface="+mn-ea"/>
                <a:ea typeface="+mn-ea"/>
                <a:sym typeface="+mn-ea"/>
              </a:rPr>
              <a:t>月</a:t>
            </a:r>
            <a:r>
              <a:rPr lang="zh-CN" altLang="en-US" b="1" dirty="0">
                <a:solidFill>
                  <a:srgbClr val="000066"/>
                </a:solidFill>
                <a:latin typeface="+mn-ea"/>
                <a:ea typeface="+mn-ea"/>
                <a:sym typeface="+mn-ea"/>
              </a:rPr>
              <a:t>制造业</a:t>
            </a:r>
            <a:r>
              <a:rPr lang="en-US" altLang="zh-CN" b="1" dirty="0">
                <a:solidFill>
                  <a:srgbClr val="000066"/>
                </a:solidFill>
                <a:latin typeface="+mn-ea"/>
                <a:ea typeface="+mn-ea"/>
                <a:sym typeface="+mn-ea"/>
              </a:rPr>
              <a:t>PMI</a:t>
            </a:r>
            <a:r>
              <a:rPr lang="zh-CN" altLang="en-US" b="1" dirty="0">
                <a:solidFill>
                  <a:srgbClr val="000066"/>
                </a:solidFill>
                <a:latin typeface="+mn-ea"/>
                <a:ea typeface="+mn-ea"/>
                <a:sym typeface="+mn-ea"/>
              </a:rPr>
              <a:t>为</a:t>
            </a:r>
            <a:r>
              <a:rPr lang="en-US" altLang="zh-CN" b="1" dirty="0" smtClean="0">
                <a:solidFill>
                  <a:srgbClr val="000066"/>
                </a:solidFill>
                <a:latin typeface="+mn-ea"/>
                <a:ea typeface="+mn-ea"/>
                <a:sym typeface="+mn-ea"/>
              </a:rPr>
              <a:t>51.6</a:t>
            </a:r>
            <a:r>
              <a:rPr lang="en-US" altLang="zh-CN" b="1" dirty="0" smtClean="0">
                <a:solidFill>
                  <a:srgbClr val="000066"/>
                </a:solidFill>
                <a:latin typeface="+mn-ea"/>
                <a:ea typeface="+mn-ea"/>
                <a:sym typeface="+mn-ea"/>
              </a:rPr>
              <a:t>%</a:t>
            </a:r>
            <a:r>
              <a:rPr lang="zh-CN" altLang="en-US" b="1" dirty="0" smtClean="0">
                <a:solidFill>
                  <a:srgbClr val="000066"/>
                </a:solidFill>
                <a:latin typeface="+mn-ea"/>
                <a:ea typeface="+mn-ea"/>
                <a:sym typeface="+mn-ea"/>
              </a:rPr>
              <a:t>，环比下降</a:t>
            </a:r>
            <a:r>
              <a:rPr lang="en-US" altLang="zh-CN" b="1" dirty="0" smtClean="0">
                <a:solidFill>
                  <a:srgbClr val="000066"/>
                </a:solidFill>
                <a:latin typeface="+mn-ea"/>
                <a:ea typeface="+mn-ea"/>
                <a:sym typeface="+mn-ea"/>
              </a:rPr>
              <a:t>0.2</a:t>
            </a:r>
            <a:r>
              <a:rPr lang="zh-CN" altLang="en-US" b="1" dirty="0" smtClean="0">
                <a:solidFill>
                  <a:srgbClr val="000066"/>
                </a:solidFill>
                <a:latin typeface="+mn-ea"/>
                <a:ea typeface="+mn-ea"/>
                <a:sym typeface="+mn-ea"/>
              </a:rPr>
              <a:t>个百分点，主要受季节性因素影响，但仍达到年平均水平，制造业保持稳步增长的扩张态势。</a:t>
            </a:r>
            <a:r>
              <a:rPr lang="en-US" altLang="zh-CN" b="1" dirty="0" smtClean="0">
                <a:solidFill>
                  <a:srgbClr val="000066"/>
                </a:solidFill>
                <a:latin typeface="+mn-lt"/>
                <a:ea typeface="+mn-ea"/>
                <a:sym typeface="+mn-ea"/>
              </a:rPr>
              <a:t>12</a:t>
            </a:r>
            <a:r>
              <a:rPr lang="zh-CN" altLang="en-US" b="1" dirty="0" smtClean="0">
                <a:solidFill>
                  <a:srgbClr val="000066"/>
                </a:solidFill>
                <a:latin typeface="+mn-lt"/>
                <a:ea typeface="+mn-ea"/>
                <a:sym typeface="+mn-ea"/>
              </a:rPr>
              <a:t>月财</a:t>
            </a:r>
            <a:r>
              <a:rPr lang="zh-CN" altLang="en-US" b="1" dirty="0">
                <a:solidFill>
                  <a:srgbClr val="000066"/>
                </a:solidFill>
                <a:latin typeface="+mn-lt"/>
                <a:ea typeface="+mn-ea"/>
                <a:sym typeface="+mn-ea"/>
              </a:rPr>
              <a:t>新中国制造业</a:t>
            </a:r>
            <a:r>
              <a:rPr lang="en-US" altLang="zh-CN" b="1" dirty="0" smtClean="0">
                <a:solidFill>
                  <a:srgbClr val="000066"/>
                </a:solidFill>
                <a:latin typeface="+mn-lt"/>
                <a:ea typeface="+mn-ea"/>
                <a:sym typeface="+mn-ea"/>
              </a:rPr>
              <a:t>PMI</a:t>
            </a:r>
            <a:r>
              <a:rPr lang="zh-CN" altLang="en-US" b="1" dirty="0" smtClean="0">
                <a:solidFill>
                  <a:srgbClr val="000066"/>
                </a:solidFill>
                <a:latin typeface="+mn-lt"/>
                <a:ea typeface="+mn-ea"/>
                <a:sym typeface="+mn-ea"/>
              </a:rPr>
              <a:t>录得</a:t>
            </a:r>
            <a:r>
              <a:rPr lang="en-US" altLang="zh-CN" b="1" dirty="0" smtClean="0">
                <a:solidFill>
                  <a:srgbClr val="000066"/>
                </a:solidFill>
                <a:latin typeface="+mn-lt"/>
                <a:ea typeface="+mn-ea"/>
                <a:sym typeface="+mn-ea"/>
              </a:rPr>
              <a:t>51.5</a:t>
            </a:r>
            <a:r>
              <a:rPr lang="en-US" altLang="zh-CN" b="1" dirty="0" smtClean="0">
                <a:solidFill>
                  <a:srgbClr val="000066"/>
                </a:solidFill>
                <a:latin typeface="+mn-ea"/>
                <a:ea typeface="+mn-ea"/>
                <a:sym typeface="+mn-ea"/>
              </a:rPr>
              <a:t>%</a:t>
            </a:r>
            <a:r>
              <a:rPr lang="zh-CN" altLang="en-US" b="1" dirty="0" smtClean="0">
                <a:solidFill>
                  <a:srgbClr val="000066"/>
                </a:solidFill>
                <a:latin typeface="+mn-lt"/>
                <a:ea typeface="+mn-ea"/>
                <a:sym typeface="+mn-ea"/>
              </a:rPr>
              <a:t>，</a:t>
            </a:r>
            <a:r>
              <a:rPr b="1" dirty="0" smtClean="0">
                <a:solidFill>
                  <a:srgbClr val="000066"/>
                </a:solidFill>
                <a:latin typeface="+mn-lt"/>
                <a:ea typeface="+mn-ea"/>
                <a:sym typeface="+mn-ea"/>
              </a:rPr>
              <a:t>较上月提高0.7个百分点，显示制造业运行进一步改善</a:t>
            </a:r>
            <a:r>
              <a:rPr lang="zh-CN" b="1" dirty="0" smtClean="0">
                <a:solidFill>
                  <a:srgbClr val="000066"/>
                </a:solidFill>
                <a:latin typeface="+mn-lt"/>
                <a:ea typeface="+mn-ea"/>
                <a:sym typeface="+mn-ea"/>
              </a:rPr>
              <a:t>。</a:t>
            </a:r>
            <a:endParaRPr lang="zh-CN" altLang="zh-CN" b="1" dirty="0" smtClean="0">
              <a:solidFill>
                <a:srgbClr val="000066"/>
              </a:solidFill>
              <a:latin typeface="+mn-lt"/>
              <a:ea typeface="+mn-ea"/>
              <a:sym typeface="+mn-ea"/>
            </a:endParaRPr>
          </a:p>
        </p:txBody>
      </p:sp>
      <p:pic>
        <p:nvPicPr>
          <p:cNvPr id="3" name="图片 2"/>
          <p:cNvPicPr>
            <a:picLocks noChangeAspect="1"/>
          </p:cNvPicPr>
          <p:nvPr/>
        </p:nvPicPr>
        <p:blipFill>
          <a:blip r:embed="rId1"/>
          <a:stretch>
            <a:fillRect/>
          </a:stretch>
        </p:blipFill>
        <p:spPr>
          <a:xfrm>
            <a:off x="1125855" y="901700"/>
            <a:ext cx="6602730" cy="3978910"/>
          </a:xfrm>
          <a:prstGeom prst="rect">
            <a:avLst/>
          </a:prstGeo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xfrm>
            <a:off x="457200" y="214313"/>
            <a:ext cx="8229600" cy="706437"/>
          </a:xfrm>
          <a:noFill/>
          <a:ln>
            <a:miter lim="800000"/>
          </a:ln>
        </p:spPr>
        <p:txBody>
          <a:bodyPr vert="horz" wrap="square" lIns="91440" tIns="45720" rIns="91440" bIns="45720" numCol="1" anchor="t" anchorCtr="0" compatLnSpc="1"/>
          <a:lstStyle/>
          <a:p>
            <a:r>
              <a:rPr kumimoji="1" lang="zh-CN" altLang="en-US" sz="2400" dirty="0">
                <a:solidFill>
                  <a:srgbClr val="000066"/>
                </a:solidFill>
                <a:latin typeface="Arial" panose="020B0604020202020204" pitchFamily="34" charset="0"/>
              </a:rPr>
              <a:t>央行公开市场操作</a:t>
            </a:r>
            <a:endParaRPr kumimoji="1" lang="zh-CN" altLang="en-US" sz="2400" dirty="0">
              <a:solidFill>
                <a:srgbClr val="000066"/>
              </a:solidFill>
              <a:latin typeface="Arial" panose="020B0604020202020204" pitchFamily="34" charset="0"/>
            </a:endParaRPr>
          </a:p>
        </p:txBody>
      </p:sp>
      <p:sp>
        <p:nvSpPr>
          <p:cNvPr id="6" name="矩形 5"/>
          <p:cNvSpPr/>
          <p:nvPr/>
        </p:nvSpPr>
        <p:spPr>
          <a:xfrm>
            <a:off x="685511" y="4805412"/>
            <a:ext cx="8001000" cy="1630045"/>
          </a:xfrm>
          <a:prstGeom prst="rect">
            <a:avLst/>
          </a:prstGeom>
        </p:spPr>
        <p:txBody>
          <a:bodyPr>
            <a:spAutoFit/>
          </a:bodyPr>
          <a:lstStyle/>
          <a:p>
            <a:pPr>
              <a:defRPr/>
            </a:pPr>
            <a:r>
              <a:rPr lang="en-US" b="1" dirty="0" smtClean="0">
                <a:solidFill>
                  <a:srgbClr val="000066"/>
                </a:solidFill>
                <a:latin typeface="+mn-ea"/>
                <a:ea typeface="+mn-ea"/>
              </a:rPr>
              <a:t>12</a:t>
            </a:r>
            <a:r>
              <a:rPr lang="zh-CN" altLang="en-US" b="1" dirty="0" smtClean="0">
                <a:solidFill>
                  <a:srgbClr val="000066"/>
                </a:solidFill>
                <a:latin typeface="+mn-ea"/>
                <a:ea typeface="+mn-ea"/>
              </a:rPr>
              <a:t>月，央行累计净回笼</a:t>
            </a:r>
            <a:r>
              <a:rPr lang="en-US" altLang="zh-CN" b="1" dirty="0" smtClean="0">
                <a:solidFill>
                  <a:srgbClr val="000066"/>
                </a:solidFill>
                <a:latin typeface="+mn-ea"/>
                <a:ea typeface="+mn-ea"/>
              </a:rPr>
              <a:t>5600</a:t>
            </a:r>
            <a:r>
              <a:rPr lang="zh-CN" altLang="en-US" b="1" dirty="0" smtClean="0">
                <a:solidFill>
                  <a:srgbClr val="000066"/>
                </a:solidFill>
                <a:latin typeface="+mn-ea"/>
                <a:ea typeface="+mn-ea"/>
              </a:rPr>
              <a:t>亿元，自</a:t>
            </a:r>
            <a:r>
              <a:rPr lang="en-US" altLang="zh-CN" b="1" dirty="0" smtClean="0">
                <a:solidFill>
                  <a:srgbClr val="000066"/>
                </a:solidFill>
                <a:latin typeface="+mn-ea"/>
                <a:ea typeface="+mn-ea"/>
              </a:rPr>
              <a:t>12</a:t>
            </a:r>
            <a:r>
              <a:rPr lang="zh-CN" altLang="en-US" b="1" dirty="0" smtClean="0">
                <a:solidFill>
                  <a:srgbClr val="000066"/>
                </a:solidFill>
                <a:latin typeface="+mn-ea"/>
                <a:ea typeface="+mn-ea"/>
              </a:rPr>
              <a:t>月</a:t>
            </a:r>
            <a:r>
              <a:rPr lang="en-US" altLang="zh-CN" b="1" dirty="0" smtClean="0">
                <a:solidFill>
                  <a:srgbClr val="000066"/>
                </a:solidFill>
                <a:latin typeface="+mn-ea"/>
                <a:ea typeface="+mn-ea"/>
              </a:rPr>
              <a:t>22</a:t>
            </a:r>
            <a:r>
              <a:rPr lang="zh-CN" altLang="en-US" b="1" dirty="0" smtClean="0">
                <a:solidFill>
                  <a:srgbClr val="000066"/>
                </a:solidFill>
                <a:latin typeface="+mn-ea"/>
                <a:ea typeface="+mn-ea"/>
              </a:rPr>
              <a:t>日起央行已连续</a:t>
            </a:r>
            <a:r>
              <a:rPr lang="en-US" altLang="zh-CN" b="1" dirty="0" smtClean="0">
                <a:solidFill>
                  <a:srgbClr val="000066"/>
                </a:solidFill>
                <a:latin typeface="+mn-ea"/>
                <a:ea typeface="+mn-ea"/>
              </a:rPr>
              <a:t>12</a:t>
            </a:r>
            <a:r>
              <a:rPr lang="zh-CN" altLang="en-US" b="1" dirty="0" smtClean="0">
                <a:solidFill>
                  <a:srgbClr val="000066"/>
                </a:solidFill>
                <a:latin typeface="+mn-ea"/>
                <a:ea typeface="+mn-ea"/>
              </a:rPr>
              <a:t>天暂停开展逆回购操作，目前，央行公开市场操作“削峰填谷”的目标明确，意在通过净回笼资金来对冲年末财政存款投放效应，维持流动性总量的中性。业内预期利率继续下行的空间有限。</a:t>
            </a:r>
            <a:endParaRPr lang="zh-CN" altLang="en-US" b="1" dirty="0" smtClean="0">
              <a:solidFill>
                <a:srgbClr val="000066"/>
              </a:solidFill>
              <a:latin typeface="+mn-ea"/>
              <a:ea typeface="+mn-ea"/>
            </a:endParaRPr>
          </a:p>
          <a:p>
            <a:pPr>
              <a:defRPr/>
            </a:pPr>
            <a:endParaRPr lang="zh-CN" altLang="en-US" b="1" dirty="0" smtClean="0">
              <a:solidFill>
                <a:srgbClr val="000066"/>
              </a:solidFill>
              <a:latin typeface="+mn-ea"/>
              <a:ea typeface="+mn-ea"/>
            </a:endParaRPr>
          </a:p>
        </p:txBody>
      </p:sp>
      <p:pic>
        <p:nvPicPr>
          <p:cNvPr id="5" name="图片 4"/>
          <p:cNvPicPr>
            <a:picLocks noChangeAspect="1"/>
          </p:cNvPicPr>
          <p:nvPr/>
        </p:nvPicPr>
        <p:blipFill>
          <a:blip r:embed="rId1"/>
          <a:stretch>
            <a:fillRect/>
          </a:stretch>
        </p:blipFill>
        <p:spPr>
          <a:xfrm>
            <a:off x="1509395" y="927735"/>
            <a:ext cx="6151245" cy="3854450"/>
          </a:xfrm>
          <a:prstGeom prst="rect">
            <a:avLst/>
          </a:prstGeom>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187450" y="2568258"/>
            <a:ext cx="7129463" cy="431800"/>
          </a:xfrm>
          <a:prstGeom prst="flowChartAlternateProcess">
            <a:avLst/>
          </a:prstGeom>
          <a:solidFill>
            <a:srgbClr val="000066"/>
          </a:solidFill>
          <a:ln w="9525">
            <a:noFill/>
            <a:miter lim="800000"/>
          </a:ln>
        </p:spPr>
        <p:txBody>
          <a:bodyPr wrap="none" anchor="ctr"/>
          <a:lstStyle/>
          <a:p>
            <a:pPr algn="ctr"/>
            <a:endParaRPr lang="zh-CN" altLang="en-US">
              <a:ea typeface="幼圆" panose="02010509060101010101" pitchFamily="49" charset="-122"/>
            </a:endParaRPr>
          </a:p>
        </p:txBody>
      </p:sp>
      <p:sp>
        <p:nvSpPr>
          <p:cNvPr id="13315" name="Text Box 3"/>
          <p:cNvSpPr txBox="1">
            <a:spLocks noChangeArrowheads="1"/>
          </p:cNvSpPr>
          <p:nvPr/>
        </p:nvSpPr>
        <p:spPr bwMode="auto">
          <a:xfrm>
            <a:off x="1331913" y="1989138"/>
            <a:ext cx="4897437" cy="2676525"/>
          </a:xfrm>
          <a:prstGeom prst="rect">
            <a:avLst/>
          </a:prstGeom>
          <a:noFill/>
          <a:ln w="9525">
            <a:noFill/>
            <a:miter lim="800000"/>
          </a:ln>
        </p:spPr>
        <p:txBody>
          <a:bodyPr>
            <a:spAutoFit/>
          </a:bodyPr>
          <a:lstStyle/>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1</a:t>
            </a:r>
            <a:r>
              <a:rPr kumimoji="1" lang="zh-CN" altLang="en-US" sz="2400" b="1">
                <a:solidFill>
                  <a:srgbClr val="000066"/>
                </a:solidFill>
                <a:latin typeface="Times New Roman" panose="02020603050405020304" pitchFamily="18" charset="0"/>
                <a:ea typeface="幼圆" panose="02010509060101010101" pitchFamily="49" charset="-122"/>
                <a:sym typeface="+mn-ea"/>
              </a:rPr>
              <a:t>.本月宏观概况</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chemeClr val="bg1"/>
                </a:solidFill>
                <a:uFillTx/>
                <a:latin typeface="Times New Roman" panose="02020603050405020304" pitchFamily="18" charset="0"/>
                <a:ea typeface="幼圆" panose="02010509060101010101" pitchFamily="49" charset="-122"/>
                <a:sym typeface="+mn-ea"/>
              </a:rPr>
              <a:t>2</a:t>
            </a:r>
            <a:r>
              <a:rPr kumimoji="1" lang="zh-CN" altLang="en-US" sz="2400" b="1">
                <a:solidFill>
                  <a:schemeClr val="bg1"/>
                </a:solidFill>
                <a:uFillTx/>
                <a:latin typeface="Times New Roman" panose="02020603050405020304" pitchFamily="18" charset="0"/>
                <a:ea typeface="幼圆" panose="02010509060101010101" pitchFamily="49" charset="-122"/>
                <a:sym typeface="+mn-ea"/>
              </a:rPr>
              <a:t>.本月市场动向分析</a:t>
            </a:r>
            <a:endParaRPr kumimoji="1" lang="zh-CN" altLang="en-US" sz="2400" b="1">
              <a:solidFill>
                <a:schemeClr val="bg1"/>
              </a:solidFill>
              <a:uFillTx/>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3</a:t>
            </a:r>
            <a:r>
              <a:rPr kumimoji="1" lang="zh-CN" altLang="en-US" sz="2400" b="1">
                <a:solidFill>
                  <a:srgbClr val="000066"/>
                </a:solidFill>
                <a:latin typeface="Times New Roman" panose="02020603050405020304" pitchFamily="18" charset="0"/>
                <a:ea typeface="幼圆" panose="02010509060101010101" pitchFamily="49" charset="-122"/>
                <a:sym typeface="+mn-ea"/>
              </a:rPr>
              <a:t>. 展望</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4.2017</a:t>
            </a:r>
            <a:r>
              <a:rPr kumimoji="1" lang="zh-CN" altLang="en-US" sz="2400" b="1">
                <a:solidFill>
                  <a:srgbClr val="000066"/>
                </a:solidFill>
                <a:latin typeface="Times New Roman" panose="02020603050405020304" pitchFamily="18" charset="0"/>
                <a:ea typeface="幼圆" panose="02010509060101010101" pitchFamily="49" charset="-122"/>
                <a:sym typeface="+mn-ea"/>
              </a:rPr>
              <a:t>年资本市场回顾</a:t>
            </a:r>
            <a:endParaRPr kumimoji="1" lang="zh-CN" altLang="en-US" sz="2400" b="1">
              <a:solidFill>
                <a:srgbClr val="000066"/>
              </a:solidFill>
              <a:latin typeface="Times New Roman" panose="02020603050405020304" pitchFamily="18" charset="0"/>
              <a:ea typeface="幼圆" panose="02010509060101010101" pitchFamily="49" charset="-122"/>
              <a:sym typeface="+mn-ea"/>
            </a:endParaRPr>
          </a:p>
          <a:p>
            <a:pPr marL="457200" indent="-457200">
              <a:spcBef>
                <a:spcPct val="50000"/>
              </a:spcBef>
            </a:pPr>
            <a:r>
              <a:rPr kumimoji="1" lang="en-US" altLang="zh-CN" sz="2400" b="1">
                <a:solidFill>
                  <a:srgbClr val="000066"/>
                </a:solidFill>
                <a:latin typeface="Times New Roman" panose="02020603050405020304" pitchFamily="18" charset="0"/>
                <a:ea typeface="幼圆" panose="02010509060101010101" pitchFamily="49" charset="-122"/>
                <a:sym typeface="+mn-ea"/>
              </a:rPr>
              <a:t>5. </a:t>
            </a:r>
            <a:r>
              <a:rPr kumimoji="1" lang="zh-CN" altLang="en-US" sz="2400" b="1">
                <a:solidFill>
                  <a:srgbClr val="000066"/>
                </a:solidFill>
                <a:latin typeface="Times New Roman" panose="02020603050405020304" pitchFamily="18" charset="0"/>
                <a:ea typeface="幼圆" panose="02010509060101010101" pitchFamily="49" charset="-122"/>
                <a:sym typeface="+mn-ea"/>
              </a:rPr>
              <a:t>公司主要业务</a:t>
            </a:r>
            <a:endParaRPr kumimoji="1" lang="zh-CN" altLang="en-US" sz="2400" b="1">
              <a:solidFill>
                <a:srgbClr val="000099"/>
              </a:solidFill>
              <a:latin typeface="Times New Roman" panose="02020603050405020304" pitchFamily="18" charset="0"/>
              <a:ea typeface="幼圆" panose="02010509060101010101" pitchFamily="49" charset="-122"/>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428625" y="214313"/>
            <a:ext cx="8231188" cy="1144587"/>
          </a:xfrm>
          <a:prstGeom prst="rect">
            <a:avLst/>
          </a:prstGeom>
          <a:noFill/>
          <a:ln w="9525" algn="ctr">
            <a:noFill/>
            <a:miter lim="800000"/>
          </a:ln>
        </p:spPr>
        <p:txBody>
          <a:bodyPr/>
          <a:lstStyle/>
          <a:p>
            <a:r>
              <a:rPr lang="zh-CN" altLang="en-US" sz="2400" b="1">
                <a:solidFill>
                  <a:srgbClr val="000066"/>
                </a:solidFill>
                <a:latin typeface="幼圆" panose="02010509060101010101" pitchFamily="49" charset="-122"/>
                <a:ea typeface="幼圆" panose="02010509060101010101" pitchFamily="49" charset="-122"/>
              </a:rPr>
              <a:t>市场概况</a:t>
            </a:r>
            <a:endParaRPr lang="zh-CN" altLang="en-US" sz="2400" b="1">
              <a:solidFill>
                <a:srgbClr val="000066"/>
              </a:solidFill>
              <a:latin typeface="幼圆" panose="02010509060101010101" pitchFamily="49" charset="-122"/>
              <a:ea typeface="幼圆" panose="02010509060101010101" pitchFamily="49" charset="-122"/>
            </a:endParaRPr>
          </a:p>
        </p:txBody>
      </p:sp>
      <p:sp>
        <p:nvSpPr>
          <p:cNvPr id="18435" name="Text Box 280"/>
          <p:cNvSpPr txBox="1">
            <a:spLocks noChangeArrowheads="1"/>
          </p:cNvSpPr>
          <p:nvPr/>
        </p:nvSpPr>
        <p:spPr bwMode="auto">
          <a:xfrm>
            <a:off x="500034" y="4870140"/>
            <a:ext cx="8143875" cy="1630045"/>
          </a:xfrm>
          <a:prstGeom prst="rect">
            <a:avLst/>
          </a:prstGeom>
          <a:noFill/>
          <a:ln w="9525" algn="ctr">
            <a:noFill/>
            <a:miter lim="800000"/>
          </a:ln>
        </p:spPr>
        <p:txBody>
          <a:bodyPr>
            <a:spAutoFit/>
          </a:bodyPr>
          <a:lstStyle/>
          <a:p>
            <a:pPr>
              <a:spcBef>
                <a:spcPct val="50000"/>
              </a:spcBef>
            </a:pPr>
            <a:r>
              <a:rPr lang="en-US" altLang="zh-CN" b="1" dirty="0" smtClean="0">
                <a:solidFill>
                  <a:srgbClr val="000066"/>
                </a:solidFill>
                <a:latin typeface="幼圆" panose="02010509060101010101" pitchFamily="49" charset="-122"/>
                <a:ea typeface="幼圆" panose="02010509060101010101" pitchFamily="49" charset="-122"/>
              </a:rPr>
              <a:t>12</a:t>
            </a:r>
            <a:r>
              <a:rPr lang="zh-CN" altLang="en-US" b="1" dirty="0" smtClean="0">
                <a:solidFill>
                  <a:srgbClr val="000066"/>
                </a:solidFill>
                <a:latin typeface="幼圆" panose="02010509060101010101" pitchFamily="49" charset="-122"/>
                <a:ea typeface="幼圆" panose="02010509060101010101" pitchFamily="49" charset="-122"/>
              </a:rPr>
              <a:t>月市场横盘震荡。上证综指跌幅</a:t>
            </a:r>
            <a:r>
              <a:rPr lang="en-US" altLang="zh-CN" b="1" dirty="0" smtClean="0">
                <a:solidFill>
                  <a:srgbClr val="000066"/>
                </a:solidFill>
                <a:latin typeface="幼圆" panose="02010509060101010101" pitchFamily="49" charset="-122"/>
                <a:ea typeface="幼圆" panose="02010509060101010101" pitchFamily="49" charset="-122"/>
              </a:rPr>
              <a:t>0.3%</a:t>
            </a:r>
            <a:r>
              <a:rPr lang="zh-CN" altLang="en-US" b="1" dirty="0" smtClean="0">
                <a:solidFill>
                  <a:srgbClr val="000066"/>
                </a:solidFill>
                <a:latin typeface="幼圆" panose="02010509060101010101" pitchFamily="49" charset="-122"/>
                <a:ea typeface="幼圆" panose="02010509060101010101" pitchFamily="49" charset="-122"/>
              </a:rPr>
              <a:t>，报收</a:t>
            </a:r>
            <a:r>
              <a:rPr lang="en-US" altLang="zh-CN" b="1" dirty="0" smtClean="0">
                <a:solidFill>
                  <a:srgbClr val="000066"/>
                </a:solidFill>
                <a:latin typeface="幼圆" panose="02010509060101010101" pitchFamily="49" charset="-122"/>
                <a:ea typeface="幼圆" panose="02010509060101010101" pitchFamily="49" charset="-122"/>
              </a:rPr>
              <a:t>3307.17</a:t>
            </a:r>
            <a:r>
              <a:rPr lang="zh-CN" altLang="en-US" b="1" dirty="0" smtClean="0">
                <a:solidFill>
                  <a:srgbClr val="000066"/>
                </a:solidFill>
                <a:latin typeface="幼圆" panose="02010509060101010101" pitchFamily="49" charset="-122"/>
                <a:ea typeface="幼圆" panose="02010509060101010101" pitchFamily="49" charset="-122"/>
              </a:rPr>
              <a:t>点；深证成指涨幅</a:t>
            </a:r>
            <a:r>
              <a:rPr lang="en-US" altLang="zh-CN" b="1" dirty="0" smtClean="0">
                <a:solidFill>
                  <a:srgbClr val="000066"/>
                </a:solidFill>
                <a:latin typeface="幼圆" panose="02010509060101010101" pitchFamily="49" charset="-122"/>
                <a:ea typeface="幼圆" panose="02010509060101010101" pitchFamily="49" charset="-122"/>
              </a:rPr>
              <a:t>0.88%</a:t>
            </a:r>
            <a:r>
              <a:rPr lang="zh-CN" altLang="en-US" b="1" dirty="0" smtClean="0">
                <a:solidFill>
                  <a:srgbClr val="000066"/>
                </a:solidFill>
                <a:latin typeface="幼圆" panose="02010509060101010101" pitchFamily="49" charset="-122"/>
                <a:ea typeface="幼圆" panose="02010509060101010101" pitchFamily="49" charset="-122"/>
              </a:rPr>
              <a:t>，报收</a:t>
            </a:r>
            <a:r>
              <a:rPr lang="en-US" altLang="zh-CN" b="1" dirty="0" smtClean="0">
                <a:solidFill>
                  <a:srgbClr val="000066"/>
                </a:solidFill>
                <a:latin typeface="幼圆" panose="02010509060101010101" pitchFamily="49" charset="-122"/>
                <a:ea typeface="幼圆" panose="02010509060101010101" pitchFamily="49" charset="-122"/>
              </a:rPr>
              <a:t>11040.45</a:t>
            </a:r>
            <a:r>
              <a:rPr lang="zh-CN" altLang="en-US" b="1" dirty="0" smtClean="0">
                <a:solidFill>
                  <a:srgbClr val="000066"/>
                </a:solidFill>
                <a:latin typeface="幼圆" panose="02010509060101010101" pitchFamily="49" charset="-122"/>
                <a:ea typeface="幼圆" panose="02010509060101010101" pitchFamily="49" charset="-122"/>
              </a:rPr>
              <a:t>点；中小板指跌幅</a:t>
            </a:r>
            <a:r>
              <a:rPr lang="en-US" altLang="zh-CN" b="1" dirty="0" smtClean="0">
                <a:solidFill>
                  <a:srgbClr val="000066"/>
                </a:solidFill>
                <a:latin typeface="幼圆" panose="02010509060101010101" pitchFamily="49" charset="-122"/>
                <a:ea typeface="幼圆" panose="02010509060101010101" pitchFamily="49" charset="-122"/>
              </a:rPr>
              <a:t>0.02%</a:t>
            </a:r>
            <a:r>
              <a:rPr lang="zh-CN" altLang="en-US" b="1" dirty="0" smtClean="0">
                <a:solidFill>
                  <a:srgbClr val="000066"/>
                </a:solidFill>
                <a:latin typeface="幼圆" panose="02010509060101010101" pitchFamily="49" charset="-122"/>
                <a:ea typeface="幼圆" panose="02010509060101010101" pitchFamily="49" charset="-122"/>
              </a:rPr>
              <a:t>，报收</a:t>
            </a:r>
            <a:r>
              <a:rPr lang="en-US" altLang="zh-CN" b="1" dirty="0" smtClean="0">
                <a:solidFill>
                  <a:srgbClr val="000066"/>
                </a:solidFill>
                <a:latin typeface="幼圆" panose="02010509060101010101" pitchFamily="49" charset="-122"/>
                <a:ea typeface="幼圆" panose="02010509060101010101" pitchFamily="49" charset="-122"/>
              </a:rPr>
              <a:t>7554.86</a:t>
            </a:r>
            <a:r>
              <a:rPr lang="zh-CN" altLang="en-US" b="1" dirty="0" smtClean="0">
                <a:solidFill>
                  <a:srgbClr val="000066"/>
                </a:solidFill>
                <a:latin typeface="幼圆" panose="02010509060101010101" pitchFamily="49" charset="-122"/>
                <a:ea typeface="幼圆" panose="02010509060101010101" pitchFamily="49" charset="-122"/>
              </a:rPr>
              <a:t>点；创业板指跌幅</a:t>
            </a:r>
            <a:r>
              <a:rPr lang="en-US" altLang="zh-CN" b="1" dirty="0" smtClean="0">
                <a:solidFill>
                  <a:srgbClr val="000066"/>
                </a:solidFill>
                <a:latin typeface="幼圆" panose="02010509060101010101" pitchFamily="49" charset="-122"/>
                <a:ea typeface="幼圆" panose="02010509060101010101" pitchFamily="49" charset="-122"/>
              </a:rPr>
              <a:t>1%</a:t>
            </a:r>
            <a:r>
              <a:rPr lang="zh-CN" altLang="en-US" b="1" dirty="0" smtClean="0">
                <a:solidFill>
                  <a:srgbClr val="000066"/>
                </a:solidFill>
                <a:latin typeface="幼圆" panose="02010509060101010101" pitchFamily="49" charset="-122"/>
                <a:ea typeface="幼圆" panose="02010509060101010101" pitchFamily="49" charset="-122"/>
              </a:rPr>
              <a:t>，报收</a:t>
            </a:r>
            <a:r>
              <a:rPr lang="en-US" altLang="zh-CN" b="1" dirty="0" smtClean="0">
                <a:solidFill>
                  <a:srgbClr val="000066"/>
                </a:solidFill>
                <a:latin typeface="幼圆" panose="02010509060101010101" pitchFamily="49" charset="-122"/>
                <a:ea typeface="幼圆" panose="02010509060101010101" pitchFamily="49" charset="-122"/>
              </a:rPr>
              <a:t>1752.65</a:t>
            </a:r>
            <a:r>
              <a:rPr lang="zh-CN" altLang="en-US" b="1" dirty="0" smtClean="0">
                <a:solidFill>
                  <a:srgbClr val="000066"/>
                </a:solidFill>
                <a:latin typeface="幼圆" panose="02010509060101010101" pitchFamily="49" charset="-122"/>
                <a:ea typeface="幼圆" panose="02010509060101010101" pitchFamily="49" charset="-122"/>
              </a:rPr>
              <a:t>点。市场在</a:t>
            </a:r>
            <a:r>
              <a:rPr lang="en-US" altLang="zh-CN" b="1" dirty="0" smtClean="0">
                <a:solidFill>
                  <a:srgbClr val="000066"/>
                </a:solidFill>
                <a:latin typeface="幼圆" panose="02010509060101010101" pitchFamily="49" charset="-122"/>
                <a:ea typeface="幼圆" panose="02010509060101010101" pitchFamily="49" charset="-122"/>
              </a:rPr>
              <a:t>11</a:t>
            </a:r>
            <a:r>
              <a:rPr lang="zh-CN" altLang="en-US" b="1" dirty="0" smtClean="0">
                <a:solidFill>
                  <a:srgbClr val="000066"/>
                </a:solidFill>
                <a:latin typeface="幼圆" panose="02010509060101010101" pitchFamily="49" charset="-122"/>
                <a:ea typeface="幼圆" panose="02010509060101010101" pitchFamily="49" charset="-122"/>
              </a:rPr>
              <a:t>月下旬开始持续下挫，至</a:t>
            </a:r>
            <a:r>
              <a:rPr lang="en-US" altLang="zh-CN" b="1" dirty="0" smtClean="0">
                <a:solidFill>
                  <a:srgbClr val="000066"/>
                </a:solidFill>
                <a:latin typeface="幼圆" panose="02010509060101010101" pitchFamily="49" charset="-122"/>
                <a:ea typeface="幼圆" panose="02010509060101010101" pitchFamily="49" charset="-122"/>
              </a:rPr>
              <a:t>12</a:t>
            </a:r>
            <a:r>
              <a:rPr lang="zh-CN" altLang="en-US" b="1" dirty="0" smtClean="0">
                <a:solidFill>
                  <a:srgbClr val="000066"/>
                </a:solidFill>
                <a:latin typeface="幼圆" panose="02010509060101010101" pitchFamily="49" charset="-122"/>
                <a:ea typeface="幼圆" panose="02010509060101010101" pitchFamily="49" charset="-122"/>
              </a:rPr>
              <a:t>月</a:t>
            </a:r>
            <a:r>
              <a:rPr lang="en-US" altLang="zh-CN" b="1" dirty="0" smtClean="0">
                <a:solidFill>
                  <a:srgbClr val="000066"/>
                </a:solidFill>
                <a:latin typeface="幼圆" panose="02010509060101010101" pitchFamily="49" charset="-122"/>
                <a:ea typeface="幼圆" panose="02010509060101010101" pitchFamily="49" charset="-122"/>
              </a:rPr>
              <a:t>6</a:t>
            </a:r>
            <a:r>
              <a:rPr lang="zh-CN" altLang="en-US" b="1" dirty="0" smtClean="0">
                <a:solidFill>
                  <a:srgbClr val="000066"/>
                </a:solidFill>
                <a:latin typeface="幼圆" panose="02010509060101010101" pitchFamily="49" charset="-122"/>
                <a:ea typeface="幼圆" panose="02010509060101010101" pitchFamily="49" charset="-122"/>
              </a:rPr>
              <a:t>日，上证综指已跌破</a:t>
            </a:r>
            <a:r>
              <a:rPr lang="en-US" altLang="zh-CN" b="1" dirty="0" smtClean="0">
                <a:solidFill>
                  <a:srgbClr val="000066"/>
                </a:solidFill>
                <a:latin typeface="幼圆" panose="02010509060101010101" pitchFamily="49" charset="-122"/>
                <a:ea typeface="幼圆" panose="02010509060101010101" pitchFamily="49" charset="-122"/>
              </a:rPr>
              <a:t>3300</a:t>
            </a:r>
            <a:r>
              <a:rPr lang="zh-CN" altLang="en-US" b="1" dirty="0" smtClean="0">
                <a:solidFill>
                  <a:srgbClr val="000066"/>
                </a:solidFill>
                <a:latin typeface="幼圆" panose="02010509060101010101" pitchFamily="49" charset="-122"/>
                <a:ea typeface="幼圆" panose="02010509060101010101" pitchFamily="49" charset="-122"/>
              </a:rPr>
              <a:t>点，经过了12月的横盘调整后，市场向好的大环境不变，预计未来将延续稳中向上格局。</a:t>
            </a:r>
            <a:endParaRPr lang="zh-CN" altLang="en-US" b="1" dirty="0" smtClean="0">
              <a:solidFill>
                <a:srgbClr val="000066"/>
              </a:solidFill>
              <a:latin typeface="幼圆" panose="02010509060101010101" pitchFamily="49" charset="-122"/>
              <a:ea typeface="幼圆" panose="02010509060101010101" pitchFamily="49" charset="-122"/>
            </a:endParaRPr>
          </a:p>
        </p:txBody>
      </p:sp>
      <p:pic>
        <p:nvPicPr>
          <p:cNvPr id="3" name="图片 2"/>
          <p:cNvPicPr>
            <a:picLocks noChangeAspect="1"/>
          </p:cNvPicPr>
          <p:nvPr/>
        </p:nvPicPr>
        <p:blipFill>
          <a:blip r:embed="rId1"/>
          <a:stretch>
            <a:fillRect/>
          </a:stretch>
        </p:blipFill>
        <p:spPr>
          <a:xfrm>
            <a:off x="1296035" y="956310"/>
            <a:ext cx="6496050" cy="391414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68313" y="188913"/>
            <a:ext cx="8229600" cy="1143000"/>
          </a:xfrm>
          <a:noFill/>
          <a:ln>
            <a:miter lim="800000"/>
          </a:ln>
        </p:spPr>
        <p:txBody>
          <a:bodyPr vert="horz" wrap="square" lIns="91440" tIns="45720" rIns="91440" bIns="45720" numCol="1" anchor="t" anchorCtr="0" compatLnSpc="1"/>
          <a:lstStyle/>
          <a:p>
            <a:r>
              <a:rPr lang="zh-CN" altLang="en-US" sz="2400" dirty="0">
                <a:solidFill>
                  <a:schemeClr val="tx2">
                    <a:lumMod val="75000"/>
                  </a:schemeClr>
                </a:solidFill>
              </a:rPr>
              <a:t>股指期货</a:t>
            </a:r>
            <a:endParaRPr lang="zh-CN" altLang="en-US" sz="2400" dirty="0">
              <a:solidFill>
                <a:schemeClr val="tx2">
                  <a:lumMod val="75000"/>
                </a:schemeClr>
              </a:solidFill>
            </a:endParaRPr>
          </a:p>
        </p:txBody>
      </p:sp>
      <p:sp>
        <p:nvSpPr>
          <p:cNvPr id="19459" name="Text Box 5"/>
          <p:cNvSpPr txBox="1">
            <a:spLocks noChangeArrowheads="1"/>
          </p:cNvSpPr>
          <p:nvPr/>
        </p:nvSpPr>
        <p:spPr bwMode="auto">
          <a:xfrm>
            <a:off x="956945" y="5501005"/>
            <a:ext cx="6971665" cy="706755"/>
          </a:xfrm>
          <a:prstGeom prst="rect">
            <a:avLst/>
          </a:prstGeom>
          <a:noFill/>
          <a:ln w="9525" algn="ctr">
            <a:noFill/>
            <a:miter lim="800000"/>
          </a:ln>
        </p:spPr>
        <p:txBody>
          <a:bodyPr wrap="square">
            <a:spAutoFit/>
          </a:bodyPr>
          <a:lstStyle/>
          <a:p>
            <a:pPr>
              <a:spcBef>
                <a:spcPct val="50000"/>
              </a:spcBef>
            </a:pPr>
            <a:r>
              <a:rPr lang="en-US" altLang="zh-CN" b="1" dirty="0">
                <a:solidFill>
                  <a:srgbClr val="002060"/>
                </a:solidFill>
                <a:latin typeface="幼圆" panose="02010509060101010101" pitchFamily="49" charset="-122"/>
                <a:ea typeface="幼圆" panose="02010509060101010101" pitchFamily="49" charset="-122"/>
              </a:rPr>
              <a:t>12</a:t>
            </a:r>
            <a:r>
              <a:rPr lang="zh-CN" altLang="en-US" b="1" dirty="0" smtClean="0">
                <a:solidFill>
                  <a:srgbClr val="002060"/>
                </a:solidFill>
                <a:latin typeface="幼圆" panose="02010509060101010101" pitchFamily="49" charset="-122"/>
                <a:ea typeface="幼圆" panose="02010509060101010101" pitchFamily="49" charset="-122"/>
              </a:rPr>
              <a:t>月</a:t>
            </a:r>
            <a:r>
              <a:rPr lang="zh-CN" altLang="en-US" b="1" dirty="0">
                <a:solidFill>
                  <a:srgbClr val="002060"/>
                </a:solidFill>
                <a:latin typeface="幼圆" panose="02010509060101010101" pitchFamily="49" charset="-122"/>
                <a:ea typeface="幼圆" panose="02010509060101010101" pitchFamily="49" charset="-122"/>
              </a:rPr>
              <a:t>上证</a:t>
            </a:r>
            <a:r>
              <a:rPr lang="en-US" altLang="zh-CN" b="1" dirty="0">
                <a:solidFill>
                  <a:srgbClr val="002060"/>
                </a:solidFill>
                <a:latin typeface="幼圆" panose="02010509060101010101" pitchFamily="49" charset="-122"/>
                <a:ea typeface="幼圆" panose="02010509060101010101" pitchFamily="49" charset="-122"/>
              </a:rPr>
              <a:t>50</a:t>
            </a:r>
            <a:r>
              <a:rPr lang="zh-CN" altLang="en-US" b="1" dirty="0">
                <a:solidFill>
                  <a:srgbClr val="002060"/>
                </a:solidFill>
                <a:latin typeface="幼圆" panose="02010509060101010101" pitchFamily="49" charset="-122"/>
                <a:ea typeface="幼圆" panose="02010509060101010101" pitchFamily="49" charset="-122"/>
              </a:rPr>
              <a:t>股指</a:t>
            </a:r>
            <a:r>
              <a:rPr lang="zh-CN" altLang="en-US" b="1" dirty="0" smtClean="0">
                <a:solidFill>
                  <a:srgbClr val="002060"/>
                </a:solidFill>
                <a:latin typeface="幼圆" panose="02010509060101010101" pitchFamily="49" charset="-122"/>
                <a:ea typeface="幼圆" panose="02010509060101010101" pitchFamily="49" charset="-122"/>
              </a:rPr>
              <a:t>期货维持震荡，</a:t>
            </a:r>
            <a:r>
              <a:rPr lang="en-US" altLang="zh-CN" b="1" dirty="0" smtClean="0">
                <a:solidFill>
                  <a:srgbClr val="002060"/>
                </a:solidFill>
                <a:latin typeface="幼圆" panose="02010509060101010101" pitchFamily="49" charset="-122"/>
                <a:ea typeface="幼圆" panose="02010509060101010101" pitchFamily="49" charset="-122"/>
              </a:rPr>
              <a:t>12</a:t>
            </a:r>
            <a:r>
              <a:rPr lang="zh-CN" altLang="en-US" b="1" dirty="0" smtClean="0">
                <a:solidFill>
                  <a:srgbClr val="002060"/>
                </a:solidFill>
                <a:latin typeface="幼圆" panose="02010509060101010101" pitchFamily="49" charset="-122"/>
                <a:ea typeface="幼圆" panose="02010509060101010101" pitchFamily="49" charset="-122"/>
              </a:rPr>
              <a:t>月下旬指数走势出现明显回落。</a:t>
            </a:r>
            <a:endParaRPr lang="zh-CN" altLang="en-US" b="1" dirty="0" smtClean="0">
              <a:solidFill>
                <a:srgbClr val="002060"/>
              </a:solidFill>
              <a:latin typeface="幼圆" panose="02010509060101010101" pitchFamily="49" charset="-122"/>
              <a:ea typeface="幼圆" panose="02010509060101010101" pitchFamily="49" charset="-122"/>
            </a:endParaRPr>
          </a:p>
        </p:txBody>
      </p:sp>
      <p:pic>
        <p:nvPicPr>
          <p:cNvPr id="4" name="图片 3"/>
          <p:cNvPicPr>
            <a:picLocks noChangeAspect="1"/>
          </p:cNvPicPr>
          <p:nvPr/>
        </p:nvPicPr>
        <p:blipFill>
          <a:blip r:embed="rId1"/>
          <a:stretch>
            <a:fillRect/>
          </a:stretch>
        </p:blipFill>
        <p:spPr>
          <a:xfrm>
            <a:off x="1618615" y="1076960"/>
            <a:ext cx="6309995" cy="4424045"/>
          </a:xfrm>
          <a:prstGeom prst="rect">
            <a:avLst/>
          </a:prstGeom>
        </p:spPr>
      </p:pic>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xfrm>
            <a:off x="500063" y="188640"/>
            <a:ext cx="8229600" cy="1143000"/>
          </a:xfrm>
          <a:noFill/>
          <a:ln>
            <a:miter lim="800000"/>
          </a:ln>
        </p:spPr>
        <p:txBody>
          <a:bodyPr vert="horz" wrap="square" lIns="91440" tIns="45720" rIns="91440" bIns="45720" numCol="1" anchor="t" anchorCtr="0" compatLnSpc="1"/>
          <a:lstStyle/>
          <a:p>
            <a:r>
              <a:rPr lang="zh-CN" altLang="en-US" sz="2400" dirty="0">
                <a:solidFill>
                  <a:schemeClr val="tx2">
                    <a:lumMod val="75000"/>
                  </a:schemeClr>
                </a:solidFill>
                <a:uFillTx/>
              </a:rPr>
              <a:t>债市指数</a:t>
            </a:r>
            <a:endParaRPr lang="zh-CN" altLang="en-US" sz="2400" dirty="0">
              <a:solidFill>
                <a:schemeClr val="tx2">
                  <a:lumMod val="75000"/>
                </a:schemeClr>
              </a:solidFill>
              <a:uFillTx/>
            </a:endParaRPr>
          </a:p>
        </p:txBody>
      </p:sp>
      <p:sp>
        <p:nvSpPr>
          <p:cNvPr id="6148" name="TextBox 2"/>
          <p:cNvSpPr txBox="1">
            <a:spLocks noChangeArrowheads="1"/>
          </p:cNvSpPr>
          <p:nvPr/>
        </p:nvSpPr>
        <p:spPr bwMode="auto">
          <a:xfrm>
            <a:off x="805815" y="4893310"/>
            <a:ext cx="7584440" cy="1322070"/>
          </a:xfrm>
          <a:prstGeom prst="rect">
            <a:avLst/>
          </a:prstGeom>
          <a:noFill/>
          <a:ln w="9525">
            <a:noFill/>
            <a:miter lim="800000"/>
          </a:ln>
        </p:spPr>
        <p:txBody>
          <a:bodyPr wrap="square">
            <a:spAutoFit/>
          </a:bodyPr>
          <a:lstStyle/>
          <a:p>
            <a:pPr>
              <a:defRPr/>
            </a:pPr>
            <a:r>
              <a:rPr b="1" dirty="0">
                <a:solidFill>
                  <a:schemeClr val="tx2">
                    <a:lumMod val="50000"/>
                  </a:schemeClr>
                </a:solidFill>
                <a:latin typeface="+mn-ea"/>
                <a:ea typeface="+mn-ea"/>
              </a:rPr>
              <a:t>2017年债市全面入熊，一季度、二季度和四季度收益率上行明显。信用债收益率上行幅度略大于利率债，信用利差走阔。</a:t>
            </a:r>
            <a:r>
              <a:rPr lang="zh-CN" b="1" dirty="0">
                <a:solidFill>
                  <a:schemeClr val="tx2">
                    <a:lumMod val="50000"/>
                  </a:schemeClr>
                </a:solidFill>
                <a:latin typeface="+mn-ea"/>
                <a:ea typeface="+mn-ea"/>
              </a:rPr>
              <a:t>在发行量上，</a:t>
            </a:r>
            <a:r>
              <a:rPr b="1" dirty="0">
                <a:solidFill>
                  <a:schemeClr val="tx2">
                    <a:lumMod val="50000"/>
                  </a:schemeClr>
                </a:solidFill>
                <a:latin typeface="+mn-ea"/>
                <a:ea typeface="+mn-ea"/>
              </a:rPr>
              <a:t>2017年各类债券总发行量40.79万亿，同比增长12.19%，利率债发行同比回落6.28%，信用债发行同比增长21.83%。</a:t>
            </a:r>
            <a:endParaRPr b="1" dirty="0">
              <a:solidFill>
                <a:schemeClr val="tx2">
                  <a:lumMod val="50000"/>
                </a:schemeClr>
              </a:solidFill>
              <a:latin typeface="+mn-ea"/>
              <a:ea typeface="+mn-ea"/>
            </a:endParaRPr>
          </a:p>
        </p:txBody>
      </p:sp>
      <p:pic>
        <p:nvPicPr>
          <p:cNvPr id="2" name="图片 1"/>
          <p:cNvPicPr>
            <a:picLocks noChangeAspect="1"/>
          </p:cNvPicPr>
          <p:nvPr/>
        </p:nvPicPr>
        <p:blipFill>
          <a:blip r:embed="rId1"/>
          <a:stretch>
            <a:fillRect/>
          </a:stretch>
        </p:blipFill>
        <p:spPr>
          <a:xfrm>
            <a:off x="1316990" y="939800"/>
            <a:ext cx="6562090" cy="3953510"/>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a:spAutoFit/>
      </a:bodyPr>
      <a:lstStyle>
        <a:defPPr>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ppt/theme/themeOverride2.xml><?xml version="1.0" encoding="utf-8"?>
<a:themeOverride xmlns:a="http://schemas.openxmlformats.org/drawingml/2006/main">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themeOverride>
</file>

<file path=docProps/app.xml><?xml version="1.0" encoding="utf-8"?>
<Properties xmlns="http://schemas.openxmlformats.org/officeDocument/2006/extended-properties" xmlns:vt="http://schemas.openxmlformats.org/officeDocument/2006/docPropsVTypes">
  <TotalTime>0</TotalTime>
  <Words>5570</Words>
  <Application>WPS 演示</Application>
  <PresentationFormat>全屏显示(4:3)</PresentationFormat>
  <Paragraphs>510</Paragraphs>
  <Slides>28</Slides>
  <Notes>25</Notes>
  <HiddenSlides>0</HiddenSlides>
  <MMClips>0</MMClips>
  <ScaleCrop>false</ScaleCrop>
  <HeadingPairs>
    <vt:vector size="6" baseType="variant">
      <vt:variant>
        <vt:lpstr>已用的字体</vt:lpstr>
      </vt:variant>
      <vt:variant>
        <vt:i4>13</vt:i4>
      </vt:variant>
      <vt:variant>
        <vt:lpstr>主题</vt:lpstr>
      </vt:variant>
      <vt:variant>
        <vt:i4>8</vt:i4>
      </vt:variant>
      <vt:variant>
        <vt:lpstr>幻灯片标题</vt:lpstr>
      </vt:variant>
      <vt:variant>
        <vt:i4>28</vt:i4>
      </vt:variant>
    </vt:vector>
  </HeadingPairs>
  <TitlesOfParts>
    <vt:vector size="49" baseType="lpstr">
      <vt:lpstr>Arial</vt:lpstr>
      <vt:lpstr>宋体</vt:lpstr>
      <vt:lpstr>Wingdings</vt:lpstr>
      <vt:lpstr>幼圆</vt:lpstr>
      <vt:lpstr>Verdana</vt:lpstr>
      <vt:lpstr>黑体</vt:lpstr>
      <vt:lpstr>华文中宋</vt:lpstr>
      <vt:lpstr>Times New Roman</vt:lpstr>
      <vt:lpstr>微软雅黑</vt:lpstr>
      <vt:lpstr>Arial Unicode MS</vt:lpstr>
      <vt:lpstr>+中文正文</vt:lpstr>
      <vt:lpstr>Times New Roman</vt:lpstr>
      <vt:lpstr>Segoe Print</vt:lpstr>
      <vt:lpstr>融客PPT模板</vt:lpstr>
      <vt:lpstr>融客投资PPT模板</vt:lpstr>
      <vt:lpstr>1_融客PPT模板</vt:lpstr>
      <vt:lpstr>3_融客PPT模板</vt:lpstr>
      <vt:lpstr>2_融客PPT模板</vt:lpstr>
      <vt:lpstr>5_融客PPT模板</vt:lpstr>
      <vt:lpstr>7_融客PPT模板</vt:lpstr>
      <vt:lpstr>8_融客PPT模板</vt:lpstr>
      <vt:lpstr>PowerPoint 演示文稿</vt:lpstr>
      <vt:lpstr>PowerPoint 演示文稿</vt:lpstr>
      <vt:lpstr>CPI、PPI</vt:lpstr>
      <vt:lpstr>PMI</vt:lpstr>
      <vt:lpstr>央行公开市场操作</vt:lpstr>
      <vt:lpstr>PowerPoint 演示文稿</vt:lpstr>
      <vt:lpstr>PowerPoint 演示文稿</vt:lpstr>
      <vt:lpstr>股指期货</vt:lpstr>
      <vt:lpstr>债市指数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2017年资本市场回顾</vt:lpstr>
      <vt:lpstr>PowerPoint 演示文稿</vt:lpstr>
      <vt:lpstr>PowerPoint 演示文稿</vt:lpstr>
      <vt:lpstr>PowerPoint 演示文稿</vt:lpstr>
      <vt:lpstr>联系我们</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 User</dc:creator>
  <cp:lastModifiedBy>gaoyiqing</cp:lastModifiedBy>
  <cp:revision>4009</cp:revision>
  <dcterms:created xsi:type="dcterms:W3CDTF">2007-11-30T05:47:00Z</dcterms:created>
  <dcterms:modified xsi:type="dcterms:W3CDTF">2018-01-10T03:15:28Z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