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86.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93.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2.xml" ContentType="application/vnd.openxmlformats-officedocument.presentationml.slideLayout+xml"/>
  <Override PartName="/ppt/notesSlides/notesSlide23.xml" ContentType="application/vnd.openxmlformats-officedocument.presentationml.notesSlide+xml"/>
  <Override PartName="/docProps/custom.xml" ContentType="application/vnd.openxmlformats-officedocument.custom-properties+xml"/>
  <Override PartName="/ppt/slideMasters/slideMaster8.xml" ContentType="application/vnd.openxmlformats-officedocument.presentationml.slideMaster+xml"/>
  <Override PartName="/ppt/notesSlides/notesSlide12.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slideLayouts/slideLayout69.xml" ContentType="application/vnd.openxmlformats-officedocument.presentationml.slideLayout+xml"/>
  <Override PartName="/ppt/theme/theme6.xml" ContentType="application/vnd.openxmlformats-officedocument.theme+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slideLayouts/slideLayout90.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theme/themeOverride2.xml" ContentType="application/vnd.openxmlformats-officedocument.themeOverr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slideLayouts/slideLayout99.xml" ContentType="application/vnd.openxmlformats-officedocument.presentationml.slideLayout+xml"/>
  <Override PartName="/ppt/slideMasters/slideMaster5.xml" ContentType="application/vnd.openxmlformats-officedocument.presentationml.slideMaster+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slideLayouts/slideLayout88.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slideLayouts/slideLayout100.xml" ContentType="application/vnd.openxmlformats-officedocument.presentationml.slideLayout+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Masters/slideMaster6.xml" ContentType="application/vnd.openxmlformats-officedocument.presentationml.slideMaster+xml"/>
  <Override PartName="/ppt/slideLayouts/slideLayout89.xml" ContentType="application/vnd.openxmlformats-officedocument.presentationml.slideLayout+xml"/>
  <Override PartName="/ppt/theme/theme8.xml" ContentType="application/vnd.openxmlformats-officedocument.them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Default Extension="jpeg" ContentType="image/jpeg"/>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notesSlides/notesSlide15.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Override PartName="/ppt/notesSlides/notesSlide22.xml" ContentType="application/vnd.openxmlformats-officedocument.presentationml.notesSlide+xml"/>
  <Override PartName="/ppt/notesSlides/notesSlide11.xml" ContentType="application/vnd.openxmlformats-officedocument.presentationml.notesSlide+xml"/>
  <Override PartName="/ppt/slideMasters/slideMaster7.xml" ContentType="application/vnd.openxmlformats-officedocument.presentationml.slideMaster+xml"/>
  <Override PartName="/ppt/theme/theme9.xml" ContentType="application/vnd.openxmlformats-officedocument.theme+xml"/>
  <Override PartName="/ppt/notesSlides/notesSlide6.xml" ContentType="application/vnd.openxmlformats-officedocument.presentationml.notesSlide+xml"/>
  <Override PartName="/ppt/slides/slide8.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 id="2147483674" r:id="rId3"/>
    <p:sldMasterId id="2147483688" r:id="rId4"/>
    <p:sldMasterId id="2147483702" r:id="rId5"/>
    <p:sldMasterId id="2147483716" r:id="rId6"/>
    <p:sldMasterId id="2147483730" r:id="rId7"/>
    <p:sldMasterId id="2147483744" r:id="rId8"/>
  </p:sldMasterIdLst>
  <p:notesMasterIdLst>
    <p:notesMasterId r:id="rId36"/>
  </p:notesMasterIdLst>
  <p:handoutMasterIdLst>
    <p:handoutMasterId r:id="rId37"/>
  </p:handoutMasterIdLst>
  <p:sldIdLst>
    <p:sldId id="256" r:id="rId9"/>
    <p:sldId id="378" r:id="rId10"/>
    <p:sldId id="442" r:id="rId11"/>
    <p:sldId id="436" r:id="rId12"/>
    <p:sldId id="405" r:id="rId13"/>
    <p:sldId id="350" r:id="rId14"/>
    <p:sldId id="416" r:id="rId15"/>
    <p:sldId id="439" r:id="rId16"/>
    <p:sldId id="418" r:id="rId17"/>
    <p:sldId id="437" r:id="rId18"/>
    <p:sldId id="400" r:id="rId19"/>
    <p:sldId id="396" r:id="rId20"/>
    <p:sldId id="430" r:id="rId21"/>
    <p:sldId id="372" r:id="rId22"/>
    <p:sldId id="320" r:id="rId23"/>
    <p:sldId id="431" r:id="rId24"/>
    <p:sldId id="364" r:id="rId25"/>
    <p:sldId id="433" r:id="rId26"/>
    <p:sldId id="441" r:id="rId27"/>
    <p:sldId id="351" r:id="rId28"/>
    <p:sldId id="434" r:id="rId29"/>
    <p:sldId id="435" r:id="rId30"/>
    <p:sldId id="388" r:id="rId31"/>
    <p:sldId id="423" r:id="rId32"/>
    <p:sldId id="424" r:id="rId33"/>
    <p:sldId id="425" r:id="rId34"/>
    <p:sldId id="390" r:id="rId35"/>
  </p:sldIdLst>
  <p:sldSz cx="9144000" cy="6858000" type="screen4x3"/>
  <p:notesSz cx="6797675" cy="9929813"/>
  <p:defaultTextStyle>
    <a:defPPr>
      <a:defRPr lang="en-US"/>
    </a:defPPr>
    <a:lvl1pPr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66"/>
    <a:srgbClr val="FF0000"/>
    <a:srgbClr val="33CC33"/>
    <a:srgbClr val="CC0000"/>
    <a:srgbClr val="FF9900"/>
    <a:srgbClr val="C0C0C0"/>
    <a:srgbClr val="00FF00"/>
    <a:srgbClr val="66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浅色样式 2 - 强调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浅色样式 2 - 强调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0000" autoAdjust="0"/>
    <p:restoredTop sz="89550" autoAdjust="0"/>
  </p:normalViewPr>
  <p:slideViewPr>
    <p:cSldViewPr>
      <p:cViewPr>
        <p:scale>
          <a:sx n="80" d="100"/>
          <a:sy n="80" d="100"/>
        </p:scale>
        <p:origin x="-594" y="-4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3.xml"/><Relationship Id="rId34" Type="http://schemas.openxmlformats.org/officeDocument/2006/relationships/slide" Target="slides/slide26.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notesMaster" Target="notesMasters/notesMaster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zh-CN"/>
  <c:chart>
    <c:autoTitleDeleted val="1"/>
    <c:plotArea>
      <c:layout/>
      <c:barChart>
        <c:barDir val="col"/>
        <c:grouping val="clustered"/>
        <c:ser>
          <c:idx val="0"/>
          <c:order val="0"/>
          <c:tx>
            <c:strRef>
              <c:f>Sheet1!$B$1</c:f>
              <c:strCache>
                <c:ptCount val="1"/>
                <c:pt idx="0">
                  <c:v>全市场解禁规模</c:v>
                </c:pt>
              </c:strCache>
            </c:strRef>
          </c:tx>
          <c:dPt>
            <c:idx val="0"/>
            <c:spPr>
              <a:solidFill>
                <a:schemeClr val="accent1"/>
              </a:solidFill>
            </c:spPr>
          </c:dPt>
          <c:dPt>
            <c:idx val="1"/>
            <c:spPr>
              <a:solidFill>
                <a:schemeClr val="accent1"/>
              </a:solidFill>
            </c:spPr>
          </c:dPt>
          <c:dPt>
            <c:idx val="2"/>
            <c:spPr>
              <a:solidFill>
                <a:schemeClr val="accent1"/>
              </a:solidFill>
            </c:spPr>
          </c:dPt>
          <c:dPt>
            <c:idx val="3"/>
            <c:spPr>
              <a:solidFill>
                <a:schemeClr val="accent1"/>
              </a:solidFill>
            </c:spPr>
          </c:dPt>
          <c:dPt>
            <c:idx val="4"/>
            <c:spPr>
              <a:solidFill>
                <a:srgbClr val="FF0000"/>
              </a:solidFill>
            </c:spPr>
          </c:dPt>
          <c:dLbls>
            <c:dLbl>
              <c:idx val="4"/>
              <c:layout/>
              <c:showVal val="1"/>
              <c:extLst>
                <c:ext xmlns:c15="http://schemas.microsoft.com/office/drawing/2012/chart" uri="{CE6537A1-D6FC-4f65-9D91-7224C49458BB}"/>
              </c:extLst>
            </c:dLbl>
            <c:delete val="1"/>
            <c:extLst>
              <c:ext xmlns:c15="http://schemas.microsoft.com/office/drawing/2012/chart" uri="{CE6537A1-D6FC-4f65-9D91-7224C49458BB}">
                <c15:showLeaderLines val="0"/>
              </c:ext>
            </c:extLst>
          </c:dLbls>
          <c:cat>
            <c:numRef>
              <c:f>Sheet1!$A$2:$A$13</c:f>
              <c:numCache>
                <c:formatCode>yyyy"年"m"月";@</c:formatCode>
                <c:ptCount val="12"/>
                <c:pt idx="0">
                  <c:v>42736</c:v>
                </c:pt>
                <c:pt idx="1">
                  <c:v>42767</c:v>
                </c:pt>
                <c:pt idx="2">
                  <c:v>42795</c:v>
                </c:pt>
                <c:pt idx="3">
                  <c:v>42826</c:v>
                </c:pt>
                <c:pt idx="4">
                  <c:v>42856</c:v>
                </c:pt>
                <c:pt idx="5">
                  <c:v>42887</c:v>
                </c:pt>
                <c:pt idx="6">
                  <c:v>42917</c:v>
                </c:pt>
                <c:pt idx="7">
                  <c:v>42948</c:v>
                </c:pt>
                <c:pt idx="8">
                  <c:v>42979</c:v>
                </c:pt>
                <c:pt idx="9">
                  <c:v>43009</c:v>
                </c:pt>
                <c:pt idx="10">
                  <c:v>43040</c:v>
                </c:pt>
                <c:pt idx="11">
                  <c:v>43070</c:v>
                </c:pt>
              </c:numCache>
            </c:numRef>
          </c:cat>
          <c:val>
            <c:numRef>
              <c:f>Sheet1!$B$2:$B$13</c:f>
              <c:numCache>
                <c:formatCode>General</c:formatCode>
                <c:ptCount val="12"/>
                <c:pt idx="0">
                  <c:v>2567.6999999999998</c:v>
                </c:pt>
                <c:pt idx="1">
                  <c:v>3040.63</c:v>
                </c:pt>
                <c:pt idx="2">
                  <c:v>2040.47</c:v>
                </c:pt>
                <c:pt idx="3">
                  <c:v>1668.42</c:v>
                </c:pt>
                <c:pt idx="4">
                  <c:v>1895.51</c:v>
                </c:pt>
                <c:pt idx="5">
                  <c:v>1235.4000000000001</c:v>
                </c:pt>
                <c:pt idx="6">
                  <c:v>2441.69</c:v>
                </c:pt>
                <c:pt idx="7">
                  <c:v>2232.8900000000008</c:v>
                </c:pt>
                <c:pt idx="8">
                  <c:v>3531.8300000000008</c:v>
                </c:pt>
                <c:pt idx="9">
                  <c:v>2605.67</c:v>
                </c:pt>
                <c:pt idx="10">
                  <c:v>2484.06</c:v>
                </c:pt>
                <c:pt idx="11">
                  <c:v>3359.2599999999998</c:v>
                </c:pt>
              </c:numCache>
            </c:numRef>
          </c:val>
        </c:ser>
        <c:axId val="135792512"/>
        <c:axId val="135794048"/>
      </c:barChart>
      <c:dateAx>
        <c:axId val="135792512"/>
        <c:scaling>
          <c:orientation val="minMax"/>
        </c:scaling>
        <c:axPos val="b"/>
        <c:numFmt formatCode="yyyy&quot;年&quot;m&quot;月&quot;;@" sourceLinked="1"/>
        <c:tickLblPos val="nextTo"/>
        <c:txPr>
          <a:bodyPr rot="-60000000" spcFirstLastPara="0" vertOverflow="ellipsis" vert="horz" wrap="square" anchor="ctr" anchorCtr="1"/>
          <a:lstStyle/>
          <a:p>
            <a:pPr>
              <a:defRPr lang="zh-CN" sz="1000" b="0" i="0" u="none" strike="noStrike" kern="1200" baseline="0">
                <a:solidFill>
                  <a:schemeClr val="tx1"/>
                </a:solidFill>
                <a:latin typeface="+mn-lt"/>
                <a:ea typeface="+mn-ea"/>
                <a:cs typeface="+mn-cs"/>
              </a:defRPr>
            </a:pPr>
            <a:endParaRPr lang="zh-CN"/>
          </a:p>
        </c:txPr>
        <c:crossAx val="135794048"/>
        <c:crosses val="autoZero"/>
        <c:auto val="1"/>
        <c:lblOffset val="100"/>
        <c:baseTimeUnit val="months"/>
      </c:dateAx>
      <c:valAx>
        <c:axId val="135794048"/>
        <c:scaling>
          <c:orientation val="minMax"/>
        </c:scaling>
        <c:axPos val="l"/>
        <c:majorGridlines/>
        <c:numFmt formatCode="General" sourceLinked="1"/>
        <c:tickLblPos val="nextTo"/>
        <c:txPr>
          <a:bodyPr rot="-60000000" spcFirstLastPara="0" vertOverflow="ellipsis" vert="horz" wrap="square" anchor="ctr" anchorCtr="1"/>
          <a:lstStyle/>
          <a:p>
            <a:pPr>
              <a:defRPr lang="zh-CN" sz="1000" b="0" i="0" u="none" strike="noStrike" kern="1200" baseline="0">
                <a:solidFill>
                  <a:schemeClr val="tx1"/>
                </a:solidFill>
                <a:latin typeface="+mn-lt"/>
                <a:ea typeface="+mn-ea"/>
                <a:cs typeface="+mn-cs"/>
              </a:defRPr>
            </a:pPr>
            <a:endParaRPr lang="zh-CN"/>
          </a:p>
        </c:txPr>
        <c:crossAx val="135792512"/>
        <c:crosses val="autoZero"/>
        <c:crossBetween val="between"/>
      </c:valAx>
    </c:plotArea>
    <c:plotVisOnly val="1"/>
    <c:dispBlanksAs val="gap"/>
  </c:chart>
  <c:txPr>
    <a:bodyPr/>
    <a:lstStyle/>
    <a:p>
      <a:pPr>
        <a:defRPr lang="zh-CN"/>
      </a:pPr>
      <a:endParaRPr lang="zh-CN"/>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2946400" cy="496888"/>
          </a:xfrm>
          <a:prstGeom prst="rect">
            <a:avLst/>
          </a:prstGeom>
          <a:noFill/>
          <a:ln w="9525">
            <a:noFill/>
            <a:miter lim="800000"/>
          </a:ln>
          <a:effectLst/>
        </p:spPr>
        <p:txBody>
          <a:bodyPr vert="horz" wrap="square" lIns="91440" tIns="45720" rIns="91440" bIns="45720" numCol="1" anchor="t" anchorCtr="0" compatLnSpc="1"/>
          <a:lstStyle>
            <a:lvl1pPr algn="l">
              <a:defRPr sz="1200">
                <a:latin typeface="Arial" panose="020B0604020202020204" pitchFamily="34" charset="0"/>
                <a:ea typeface="宋体" panose="02010600030101010101" pitchFamily="2" charset="-122"/>
              </a:defRPr>
            </a:lvl1pPr>
          </a:lstStyle>
          <a:p>
            <a:pPr>
              <a:defRPr/>
            </a:pPr>
            <a:endParaRPr lang="zh-CN" altLang="en-US"/>
          </a:p>
        </p:txBody>
      </p:sp>
      <p:sp>
        <p:nvSpPr>
          <p:cNvPr id="112643" name="Rectangle 3"/>
          <p:cNvSpPr>
            <a:spLocks noGrp="1" noChangeArrowheads="1"/>
          </p:cNvSpPr>
          <p:nvPr>
            <p:ph type="dt" sz="quarter" idx="1"/>
          </p:nvPr>
        </p:nvSpPr>
        <p:spPr bwMode="auto">
          <a:xfrm>
            <a:off x="3849688" y="0"/>
            <a:ext cx="2946400" cy="496888"/>
          </a:xfrm>
          <a:prstGeom prst="rect">
            <a:avLst/>
          </a:prstGeom>
          <a:noFill/>
          <a:ln w="9525">
            <a:noFill/>
            <a:miter lim="800000"/>
          </a:ln>
          <a:effectLst/>
        </p:spPr>
        <p:txBody>
          <a:bodyPr vert="horz" wrap="square" lIns="91440" tIns="45720" rIns="91440" bIns="45720" numCol="1" anchor="t" anchorCtr="0" compatLnSpc="1"/>
          <a:lstStyle>
            <a:lvl1pPr algn="r">
              <a:defRPr sz="1200">
                <a:latin typeface="Arial" panose="020B0604020202020204" pitchFamily="34" charset="0"/>
                <a:ea typeface="宋体" panose="02010600030101010101" pitchFamily="2" charset="-122"/>
              </a:defRPr>
            </a:lvl1pPr>
          </a:lstStyle>
          <a:p>
            <a:pPr>
              <a:defRPr/>
            </a:pPr>
            <a:endParaRPr lang="en-US" altLang="zh-CN"/>
          </a:p>
        </p:txBody>
      </p:sp>
      <p:sp>
        <p:nvSpPr>
          <p:cNvPr id="112644" name="Rectangle 4"/>
          <p:cNvSpPr>
            <a:spLocks noGrp="1" noChangeArrowheads="1"/>
          </p:cNvSpPr>
          <p:nvPr>
            <p:ph type="ftr" sz="quarter" idx="2"/>
          </p:nvPr>
        </p:nvSpPr>
        <p:spPr bwMode="auto">
          <a:xfrm>
            <a:off x="0" y="9431338"/>
            <a:ext cx="2946400" cy="496887"/>
          </a:xfrm>
          <a:prstGeom prst="rect">
            <a:avLst/>
          </a:prstGeom>
          <a:noFill/>
          <a:ln w="9525">
            <a:noFill/>
            <a:miter lim="800000"/>
          </a:ln>
          <a:effectLst/>
        </p:spPr>
        <p:txBody>
          <a:bodyPr vert="horz" wrap="square" lIns="91440" tIns="45720" rIns="91440" bIns="45720" numCol="1" anchor="b" anchorCtr="0" compatLnSpc="1"/>
          <a:lstStyle>
            <a:lvl1pPr algn="l">
              <a:defRPr sz="1200">
                <a:latin typeface="Arial" panose="020B0604020202020204" pitchFamily="34" charset="0"/>
                <a:ea typeface="宋体" panose="02010600030101010101" pitchFamily="2" charset="-122"/>
              </a:defRPr>
            </a:lvl1pPr>
          </a:lstStyle>
          <a:p>
            <a:pPr>
              <a:defRPr/>
            </a:pPr>
            <a:endParaRPr lang="en-US" altLang="zh-CN"/>
          </a:p>
        </p:txBody>
      </p:sp>
      <p:sp>
        <p:nvSpPr>
          <p:cNvPr id="112645" name="Rectangle 5"/>
          <p:cNvSpPr>
            <a:spLocks noGrp="1" noChangeArrowheads="1"/>
          </p:cNvSpPr>
          <p:nvPr>
            <p:ph type="sldNum" sz="quarter" idx="3"/>
          </p:nvPr>
        </p:nvSpPr>
        <p:spPr bwMode="auto">
          <a:xfrm>
            <a:off x="3849688" y="9431338"/>
            <a:ext cx="2946400" cy="496887"/>
          </a:xfrm>
          <a:prstGeom prst="rect">
            <a:avLst/>
          </a:prstGeom>
          <a:noFill/>
          <a:ln w="9525">
            <a:noFill/>
            <a:miter lim="800000"/>
          </a:ln>
          <a:effectLst/>
        </p:spPr>
        <p:txBody>
          <a:bodyPr vert="horz" wrap="square" lIns="91440" tIns="45720" rIns="91440" bIns="45720" numCol="1" anchor="b" anchorCtr="0" compatLnSpc="1"/>
          <a:lstStyle>
            <a:lvl1pPr algn="r">
              <a:defRPr sz="1200">
                <a:latin typeface="Arial" panose="020B0604020202020204" pitchFamily="34" charset="0"/>
                <a:ea typeface="宋体" panose="02010600030101010101" pitchFamily="2" charset="-122"/>
              </a:defRPr>
            </a:lvl1pPr>
          </a:lstStyle>
          <a:p>
            <a:pPr>
              <a:defRPr/>
            </a:pPr>
            <a:fld id="{C215BADB-7DCD-49BC-AB0D-9367CFBA6A16}" type="slidenum">
              <a:rPr lang="zh-CN" altLang="en-US"/>
              <a:pPr>
                <a:defRPr/>
              </a:pPr>
              <a:t>‹#›</a:t>
            </a:fld>
            <a:endParaRPr lang="en-US" altLang="zh-CN"/>
          </a:p>
        </p:txBody>
      </p:sp>
    </p:spTree>
    <p:extLst>
      <p:ext uri="{BB962C8B-B14F-4D97-AF65-F5344CB8AC3E}">
        <p14:creationId xmlns="" xmlns:p14="http://schemas.microsoft.com/office/powerpoint/2010/main" val="383679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0" y="0"/>
            <a:ext cx="2946400" cy="496888"/>
          </a:xfrm>
          <a:prstGeom prst="rect">
            <a:avLst/>
          </a:prstGeom>
          <a:noFill/>
          <a:ln w="9525">
            <a:noFill/>
            <a:miter lim="800000"/>
          </a:ln>
          <a:effectLst/>
        </p:spPr>
        <p:txBody>
          <a:bodyPr vert="horz" wrap="square" lIns="91440" tIns="45720" rIns="91440" bIns="45720" numCol="1" anchor="t" anchorCtr="0" compatLnSpc="1"/>
          <a:lstStyle>
            <a:lvl1pPr algn="l">
              <a:defRPr sz="1200">
                <a:latin typeface="Arial" panose="020B0604020202020204" pitchFamily="34" charset="0"/>
                <a:ea typeface="宋体" panose="02010600030101010101" pitchFamily="2" charset="-122"/>
              </a:defRPr>
            </a:lvl1pPr>
          </a:lstStyle>
          <a:p>
            <a:pPr>
              <a:defRPr/>
            </a:pPr>
            <a:endParaRPr lang="zh-CN" altLang="en-US"/>
          </a:p>
        </p:txBody>
      </p:sp>
      <p:sp>
        <p:nvSpPr>
          <p:cNvPr id="118787" name="Rectangle 3"/>
          <p:cNvSpPr>
            <a:spLocks noGrp="1" noChangeArrowheads="1"/>
          </p:cNvSpPr>
          <p:nvPr>
            <p:ph type="dt" idx="1"/>
          </p:nvPr>
        </p:nvSpPr>
        <p:spPr bwMode="auto">
          <a:xfrm>
            <a:off x="3849688" y="0"/>
            <a:ext cx="2946400" cy="496888"/>
          </a:xfrm>
          <a:prstGeom prst="rect">
            <a:avLst/>
          </a:prstGeom>
          <a:noFill/>
          <a:ln w="9525">
            <a:noFill/>
            <a:miter lim="800000"/>
          </a:ln>
          <a:effectLst/>
        </p:spPr>
        <p:txBody>
          <a:bodyPr vert="horz" wrap="square" lIns="91440" tIns="45720" rIns="91440" bIns="45720" numCol="1" anchor="t" anchorCtr="0" compatLnSpc="1"/>
          <a:lstStyle>
            <a:lvl1pPr algn="r">
              <a:defRPr sz="1200">
                <a:latin typeface="Arial" panose="020B0604020202020204" pitchFamily="34" charset="0"/>
                <a:ea typeface="宋体" panose="02010600030101010101" pitchFamily="2" charset="-122"/>
              </a:defRPr>
            </a:lvl1pPr>
          </a:lstStyle>
          <a:p>
            <a:pPr>
              <a:defRPr/>
            </a:pPr>
            <a:endParaRPr lang="en-US" altLang="zh-CN"/>
          </a:p>
        </p:txBody>
      </p:sp>
      <p:sp>
        <p:nvSpPr>
          <p:cNvPr id="38916" name="Rectangle 4"/>
          <p:cNvSpPr>
            <a:spLocks noGrp="1" noRot="1" noChangeAspect="1" noChangeArrowheads="1" noTextEdit="1"/>
          </p:cNvSpPr>
          <p:nvPr>
            <p:ph type="sldImg" idx="2"/>
          </p:nvPr>
        </p:nvSpPr>
        <p:spPr bwMode="auto">
          <a:xfrm>
            <a:off x="917575" y="744538"/>
            <a:ext cx="4965700" cy="3724275"/>
          </a:xfrm>
          <a:prstGeom prst="rect">
            <a:avLst/>
          </a:prstGeom>
          <a:noFill/>
          <a:ln w="9525">
            <a:solidFill>
              <a:srgbClr val="000000"/>
            </a:solidFill>
            <a:miter lim="800000"/>
          </a:ln>
        </p:spPr>
      </p:sp>
      <p:sp>
        <p:nvSpPr>
          <p:cNvPr id="118789" name="Rectangle 5"/>
          <p:cNvSpPr>
            <a:spLocks noGrp="1" noChangeArrowheads="1"/>
          </p:cNvSpPr>
          <p:nvPr>
            <p:ph type="body" sz="quarter" idx="3"/>
          </p:nvPr>
        </p:nvSpPr>
        <p:spPr bwMode="auto">
          <a:xfrm>
            <a:off x="679450" y="4716463"/>
            <a:ext cx="5438775" cy="4468812"/>
          </a:xfrm>
          <a:prstGeom prst="rect">
            <a:avLst/>
          </a:prstGeom>
          <a:noFill/>
          <a:ln w="9525">
            <a:noFill/>
            <a:miter lim="800000"/>
          </a:ln>
          <a:effectLst/>
        </p:spPr>
        <p:txBody>
          <a:bodyPr vert="horz" wrap="square" lIns="91440" tIns="45720" rIns="91440" bIns="45720" numCol="1" anchor="t" anchorCtr="0" compatLnSpc="1"/>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118790" name="Rectangle 6"/>
          <p:cNvSpPr>
            <a:spLocks noGrp="1" noChangeArrowheads="1"/>
          </p:cNvSpPr>
          <p:nvPr>
            <p:ph type="ftr" sz="quarter" idx="4"/>
          </p:nvPr>
        </p:nvSpPr>
        <p:spPr bwMode="auto">
          <a:xfrm>
            <a:off x="0" y="9431338"/>
            <a:ext cx="2946400" cy="496887"/>
          </a:xfrm>
          <a:prstGeom prst="rect">
            <a:avLst/>
          </a:prstGeom>
          <a:noFill/>
          <a:ln w="9525">
            <a:noFill/>
            <a:miter lim="800000"/>
          </a:ln>
          <a:effectLst/>
        </p:spPr>
        <p:txBody>
          <a:bodyPr vert="horz" wrap="square" lIns="91440" tIns="45720" rIns="91440" bIns="45720" numCol="1" anchor="b" anchorCtr="0" compatLnSpc="1"/>
          <a:lstStyle>
            <a:lvl1pPr algn="l">
              <a:defRPr sz="1200">
                <a:latin typeface="Arial" panose="020B0604020202020204" pitchFamily="34" charset="0"/>
                <a:ea typeface="宋体" panose="02010600030101010101" pitchFamily="2" charset="-122"/>
              </a:defRPr>
            </a:lvl1pPr>
          </a:lstStyle>
          <a:p>
            <a:pPr>
              <a:defRPr/>
            </a:pPr>
            <a:endParaRPr lang="en-US" altLang="zh-CN"/>
          </a:p>
        </p:txBody>
      </p:sp>
      <p:sp>
        <p:nvSpPr>
          <p:cNvPr id="118791" name="Rectangle 7"/>
          <p:cNvSpPr>
            <a:spLocks noGrp="1" noChangeArrowheads="1"/>
          </p:cNvSpPr>
          <p:nvPr>
            <p:ph type="sldNum" sz="quarter" idx="5"/>
          </p:nvPr>
        </p:nvSpPr>
        <p:spPr bwMode="auto">
          <a:xfrm>
            <a:off x="3849688" y="9431338"/>
            <a:ext cx="2946400" cy="496887"/>
          </a:xfrm>
          <a:prstGeom prst="rect">
            <a:avLst/>
          </a:prstGeom>
          <a:noFill/>
          <a:ln w="9525">
            <a:noFill/>
            <a:miter lim="800000"/>
          </a:ln>
          <a:effectLst/>
        </p:spPr>
        <p:txBody>
          <a:bodyPr vert="horz" wrap="square" lIns="91440" tIns="45720" rIns="91440" bIns="45720" numCol="1" anchor="b" anchorCtr="0" compatLnSpc="1"/>
          <a:lstStyle>
            <a:lvl1pPr algn="r">
              <a:defRPr sz="1200">
                <a:latin typeface="Arial" panose="020B0604020202020204" pitchFamily="34" charset="0"/>
                <a:ea typeface="宋体" panose="02010600030101010101" pitchFamily="2" charset="-122"/>
              </a:defRPr>
            </a:lvl1pPr>
          </a:lstStyle>
          <a:p>
            <a:pPr>
              <a:defRPr/>
            </a:pPr>
            <a:fld id="{CBB07F69-7155-447B-AE34-68A3E3683DC8}" type="slidenum">
              <a:rPr lang="zh-CN" altLang="en-US"/>
              <a:pPr>
                <a:defRPr/>
              </a:pPr>
              <a:t>‹#›</a:t>
            </a:fld>
            <a:endParaRPr lang="en-US" altLang="zh-CN"/>
          </a:p>
        </p:txBody>
      </p:sp>
    </p:spTree>
    <p:extLst>
      <p:ext uri="{BB962C8B-B14F-4D97-AF65-F5344CB8AC3E}">
        <p14:creationId xmlns="" xmlns:p14="http://schemas.microsoft.com/office/powerpoint/2010/main" val="14217185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D2357406-4E3C-4C33-9D93-C975F75BA8E2}" type="slidenum">
              <a:rPr lang="zh-CN" altLang="en-US" smtClean="0">
                <a:latin typeface="Arial" panose="020B0604020202020204" pitchFamily="34" charset="0"/>
              </a:rPr>
              <a:pPr/>
              <a:t>1</a:t>
            </a:fld>
            <a:endParaRPr lang="en-US" altLang="zh-CN" smtClean="0">
              <a:latin typeface="Arial" panose="020B0604020202020204" pitchFamily="34" charset="0"/>
            </a:endParaRPr>
          </a:p>
        </p:txBody>
      </p:sp>
      <p:sp>
        <p:nvSpPr>
          <p:cNvPr id="39939" name="Rectangle 2"/>
          <p:cNvSpPr>
            <a:spLocks noGrp="1" noRot="1" noChangeAspect="1" noChangeArrowheads="1" noTextEdit="1"/>
          </p:cNvSpPr>
          <p:nvPr>
            <p:ph type="sldImg"/>
          </p:nvPr>
        </p:nvSpPr>
        <p:spPr/>
      </p:sp>
      <p:sp>
        <p:nvSpPr>
          <p:cNvPr id="39940" name="Rectangle 3"/>
          <p:cNvSpPr>
            <a:spLocks noGrp="1" noChangeArrowheads="1"/>
          </p:cNvSpPr>
          <p:nvPr>
            <p:ph type="body" idx="1"/>
          </p:nvPr>
        </p:nvSpPr>
        <p:spPr>
          <a:noFill/>
        </p:spPr>
        <p:txBody>
          <a:bodyPr/>
          <a:lstStyle/>
          <a:p>
            <a:pPr eaLnBrk="1" hangingPunct="1"/>
            <a:endParaRPr lang="zh-CN" altLang="en-US" smtClean="0">
              <a:latin typeface="Arial" panose="020B0604020202020204" pitchFamily="34" charset="0"/>
            </a:endParaRPr>
          </a:p>
        </p:txBody>
      </p:sp>
    </p:spTree>
    <p:extLst>
      <p:ext uri="{BB962C8B-B14F-4D97-AF65-F5344CB8AC3E}">
        <p14:creationId xmlns="" xmlns:p14="http://schemas.microsoft.com/office/powerpoint/2010/main" val="19212351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幻灯片图像占位符 1"/>
          <p:cNvSpPr>
            <a:spLocks noGrp="1" noRot="1" noChangeAspect="1" noTextEdit="1"/>
          </p:cNvSpPr>
          <p:nvPr>
            <p:ph type="sldImg"/>
          </p:nvPr>
        </p:nvSpPr>
        <p:spPr/>
      </p:sp>
      <p:sp>
        <p:nvSpPr>
          <p:cNvPr id="49155"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49156" name="灯片编号占位符 3"/>
          <p:cNvSpPr>
            <a:spLocks noGrp="1"/>
          </p:cNvSpPr>
          <p:nvPr>
            <p:ph type="sldNum" sz="quarter" idx="5"/>
          </p:nvPr>
        </p:nvSpPr>
        <p:spPr>
          <a:noFill/>
        </p:spPr>
        <p:txBody>
          <a:bodyPr/>
          <a:lstStyle/>
          <a:p>
            <a:fld id="{E77B8B10-1324-4A89-B636-E7B912D32726}" type="slidenum">
              <a:rPr lang="zh-CN" altLang="en-US" smtClean="0">
                <a:latin typeface="Arial" panose="020B0604020202020204" pitchFamily="34" charset="0"/>
              </a:rPr>
              <a:pPr/>
              <a:t>11</a:t>
            </a:fld>
            <a:endParaRPr lang="en-US" altLang="zh-CN" smtClean="0">
              <a:latin typeface="Arial" panose="020B0604020202020204" pitchFamily="34" charset="0"/>
            </a:endParaRPr>
          </a:p>
        </p:txBody>
      </p:sp>
    </p:spTree>
    <p:extLst>
      <p:ext uri="{BB962C8B-B14F-4D97-AF65-F5344CB8AC3E}">
        <p14:creationId xmlns="" xmlns:p14="http://schemas.microsoft.com/office/powerpoint/2010/main" val="6355080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幻灯片图像占位符 1"/>
          <p:cNvSpPr>
            <a:spLocks noGrp="1" noRot="1" noChangeAspect="1" noTextEdit="1"/>
          </p:cNvSpPr>
          <p:nvPr>
            <p:ph type="sldImg"/>
          </p:nvPr>
        </p:nvSpPr>
        <p:spPr/>
      </p:sp>
      <p:sp>
        <p:nvSpPr>
          <p:cNvPr id="50179"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50180" name="灯片编号占位符 3"/>
          <p:cNvSpPr>
            <a:spLocks noGrp="1"/>
          </p:cNvSpPr>
          <p:nvPr>
            <p:ph type="sldNum" sz="quarter" idx="5"/>
          </p:nvPr>
        </p:nvSpPr>
        <p:spPr>
          <a:noFill/>
        </p:spPr>
        <p:txBody>
          <a:bodyPr/>
          <a:lstStyle/>
          <a:p>
            <a:fld id="{D30BF4F9-9AEE-448D-B3EC-3F52BE76B531}" type="slidenum">
              <a:rPr lang="zh-CN" altLang="en-US" smtClean="0">
                <a:latin typeface="Arial" panose="020B0604020202020204" pitchFamily="34" charset="0"/>
              </a:rPr>
              <a:pPr/>
              <a:t>12</a:t>
            </a:fld>
            <a:endParaRPr lang="en-US" altLang="zh-CN" smtClean="0">
              <a:latin typeface="Arial" panose="020B0604020202020204" pitchFamily="34" charset="0"/>
            </a:endParaRPr>
          </a:p>
        </p:txBody>
      </p:sp>
    </p:spTree>
    <p:extLst>
      <p:ext uri="{BB962C8B-B14F-4D97-AF65-F5344CB8AC3E}">
        <p14:creationId xmlns="" xmlns:p14="http://schemas.microsoft.com/office/powerpoint/2010/main" val="15471492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幻灯片图像占位符 1"/>
          <p:cNvSpPr>
            <a:spLocks noGrp="1" noRot="1" noChangeAspect="1" noTextEdit="1"/>
          </p:cNvSpPr>
          <p:nvPr>
            <p:ph type="sldImg"/>
          </p:nvPr>
        </p:nvSpPr>
        <p:spPr/>
      </p:sp>
      <p:sp>
        <p:nvSpPr>
          <p:cNvPr id="51203"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51204" name="灯片编号占位符 3"/>
          <p:cNvSpPr>
            <a:spLocks noGrp="1"/>
          </p:cNvSpPr>
          <p:nvPr>
            <p:ph type="sldNum" sz="quarter" idx="5"/>
          </p:nvPr>
        </p:nvSpPr>
        <p:spPr>
          <a:noFill/>
        </p:spPr>
        <p:txBody>
          <a:bodyPr/>
          <a:lstStyle/>
          <a:p>
            <a:fld id="{FA7FD96F-1CBF-4627-98CC-F89080831901}" type="slidenum">
              <a:rPr lang="zh-CN" altLang="en-US" smtClean="0">
                <a:latin typeface="Arial" panose="020B0604020202020204" pitchFamily="34" charset="0"/>
              </a:rPr>
              <a:pPr/>
              <a:t>13</a:t>
            </a:fld>
            <a:endParaRPr lang="en-US" altLang="zh-CN" smtClean="0">
              <a:latin typeface="Arial" panose="020B0604020202020204" pitchFamily="34" charset="0"/>
            </a:endParaRPr>
          </a:p>
        </p:txBody>
      </p:sp>
    </p:spTree>
    <p:extLst>
      <p:ext uri="{BB962C8B-B14F-4D97-AF65-F5344CB8AC3E}">
        <p14:creationId xmlns="" xmlns:p14="http://schemas.microsoft.com/office/powerpoint/2010/main" val="12049930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幻灯片图像占位符 1"/>
          <p:cNvSpPr>
            <a:spLocks noGrp="1" noRot="1" noChangeAspect="1" noTextEdit="1"/>
          </p:cNvSpPr>
          <p:nvPr>
            <p:ph type="sldImg"/>
          </p:nvPr>
        </p:nvSpPr>
        <p:spPr/>
      </p:sp>
      <p:sp>
        <p:nvSpPr>
          <p:cNvPr id="52227"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52228" name="灯片编号占位符 3"/>
          <p:cNvSpPr>
            <a:spLocks noGrp="1"/>
          </p:cNvSpPr>
          <p:nvPr>
            <p:ph type="sldNum" sz="quarter" idx="5"/>
          </p:nvPr>
        </p:nvSpPr>
        <p:spPr>
          <a:noFill/>
        </p:spPr>
        <p:txBody>
          <a:bodyPr/>
          <a:lstStyle/>
          <a:p>
            <a:fld id="{5DE2822E-C16A-46B9-9217-5699FA279432}" type="slidenum">
              <a:rPr lang="zh-CN" altLang="en-US" smtClean="0">
                <a:latin typeface="Arial" panose="020B0604020202020204" pitchFamily="34" charset="0"/>
              </a:rPr>
              <a:pPr/>
              <a:t>14</a:t>
            </a:fld>
            <a:endParaRPr lang="en-US" altLang="zh-CN" smtClean="0">
              <a:latin typeface="Arial" panose="020B0604020202020204" pitchFamily="34" charset="0"/>
            </a:endParaRPr>
          </a:p>
        </p:txBody>
      </p:sp>
    </p:spTree>
    <p:extLst>
      <p:ext uri="{BB962C8B-B14F-4D97-AF65-F5344CB8AC3E}">
        <p14:creationId xmlns="" xmlns:p14="http://schemas.microsoft.com/office/powerpoint/2010/main" val="15479883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幻灯片图像占位符 1"/>
          <p:cNvSpPr>
            <a:spLocks noGrp="1" noRot="1" noChangeAspect="1" noTextEdit="1"/>
          </p:cNvSpPr>
          <p:nvPr>
            <p:ph type="sldImg"/>
          </p:nvPr>
        </p:nvSpPr>
        <p:spPr/>
      </p:sp>
      <p:sp>
        <p:nvSpPr>
          <p:cNvPr id="53251"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53252" name="灯片编号占位符 3"/>
          <p:cNvSpPr>
            <a:spLocks noGrp="1"/>
          </p:cNvSpPr>
          <p:nvPr>
            <p:ph type="sldNum" sz="quarter" idx="5"/>
          </p:nvPr>
        </p:nvSpPr>
        <p:spPr>
          <a:noFill/>
        </p:spPr>
        <p:txBody>
          <a:bodyPr/>
          <a:lstStyle/>
          <a:p>
            <a:fld id="{FB24A8D8-6A62-4928-A7F1-BD1541A69352}" type="slidenum">
              <a:rPr lang="zh-CN" altLang="en-US" smtClean="0">
                <a:latin typeface="Arial" panose="020B0604020202020204" pitchFamily="34" charset="0"/>
              </a:rPr>
              <a:pPr/>
              <a:t>15</a:t>
            </a:fld>
            <a:endParaRPr lang="en-US" altLang="zh-CN" smtClean="0">
              <a:latin typeface="Arial" panose="020B0604020202020204" pitchFamily="34" charset="0"/>
            </a:endParaRPr>
          </a:p>
        </p:txBody>
      </p:sp>
    </p:spTree>
    <p:extLst>
      <p:ext uri="{BB962C8B-B14F-4D97-AF65-F5344CB8AC3E}">
        <p14:creationId xmlns="" xmlns:p14="http://schemas.microsoft.com/office/powerpoint/2010/main" val="2764032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幻灯片图像占位符 1"/>
          <p:cNvSpPr>
            <a:spLocks noGrp="1" noRot="1" noChangeAspect="1" noTextEdit="1"/>
          </p:cNvSpPr>
          <p:nvPr>
            <p:ph type="sldImg"/>
          </p:nvPr>
        </p:nvSpPr>
        <p:spPr/>
      </p:sp>
      <p:sp>
        <p:nvSpPr>
          <p:cNvPr id="54275"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54276" name="灯片编号占位符 3"/>
          <p:cNvSpPr>
            <a:spLocks noGrp="1"/>
          </p:cNvSpPr>
          <p:nvPr>
            <p:ph type="sldNum" sz="quarter" idx="5"/>
          </p:nvPr>
        </p:nvSpPr>
        <p:spPr>
          <a:noFill/>
        </p:spPr>
        <p:txBody>
          <a:bodyPr/>
          <a:lstStyle/>
          <a:p>
            <a:fld id="{1728A664-25E9-481E-A125-881D4B0EE505}" type="slidenum">
              <a:rPr lang="zh-CN" altLang="en-US" smtClean="0">
                <a:solidFill>
                  <a:srgbClr val="000000"/>
                </a:solidFill>
                <a:latin typeface="Arial" panose="020B0604020202020204" pitchFamily="34" charset="0"/>
              </a:rPr>
              <a:pPr/>
              <a:t>16</a:t>
            </a:fld>
            <a:endParaRPr lang="en-US" altLang="zh-CN" smtClean="0">
              <a:solidFill>
                <a:srgbClr val="000000"/>
              </a:solidFill>
              <a:latin typeface="Arial" panose="020B0604020202020204" pitchFamily="34" charset="0"/>
            </a:endParaRPr>
          </a:p>
        </p:txBody>
      </p:sp>
    </p:spTree>
    <p:extLst>
      <p:ext uri="{BB962C8B-B14F-4D97-AF65-F5344CB8AC3E}">
        <p14:creationId xmlns="" xmlns:p14="http://schemas.microsoft.com/office/powerpoint/2010/main" val="5029665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幻灯片图像占位符 1"/>
          <p:cNvSpPr>
            <a:spLocks noGrp="1" noRot="1" noChangeAspect="1" noTextEdit="1"/>
          </p:cNvSpPr>
          <p:nvPr>
            <p:ph type="sldImg"/>
          </p:nvPr>
        </p:nvSpPr>
        <p:spPr/>
      </p:sp>
      <p:sp>
        <p:nvSpPr>
          <p:cNvPr id="55299" name="备注占位符 2"/>
          <p:cNvSpPr>
            <a:spLocks noGrp="1"/>
          </p:cNvSpPr>
          <p:nvPr>
            <p:ph type="body" idx="1"/>
          </p:nvPr>
        </p:nvSpPr>
        <p:spPr>
          <a:noFill/>
        </p:spPr>
        <p:txBody>
          <a:bodyPr/>
          <a:lstStyle/>
          <a:p>
            <a:endParaRPr lang="zh-CN" altLang="en-US" dirty="0" smtClean="0">
              <a:latin typeface="Arial" panose="020B0604020202020204" pitchFamily="34" charset="0"/>
            </a:endParaRPr>
          </a:p>
        </p:txBody>
      </p:sp>
      <p:sp>
        <p:nvSpPr>
          <p:cNvPr id="55300" name="灯片编号占位符 3"/>
          <p:cNvSpPr>
            <a:spLocks noGrp="1"/>
          </p:cNvSpPr>
          <p:nvPr>
            <p:ph type="sldNum" sz="quarter" idx="5"/>
          </p:nvPr>
        </p:nvSpPr>
        <p:spPr>
          <a:noFill/>
        </p:spPr>
        <p:txBody>
          <a:bodyPr/>
          <a:lstStyle/>
          <a:p>
            <a:fld id="{1F2E9EE6-3BE6-4A8C-80A8-52CBE14B2DCB}" type="slidenum">
              <a:rPr lang="zh-CN" altLang="en-US" smtClean="0">
                <a:latin typeface="Arial" panose="020B0604020202020204" pitchFamily="34" charset="0"/>
              </a:rPr>
              <a:pPr/>
              <a:t>17</a:t>
            </a:fld>
            <a:endParaRPr lang="en-US" altLang="zh-CN" smtClean="0">
              <a:latin typeface="Arial" panose="020B0604020202020204" pitchFamily="34" charset="0"/>
            </a:endParaRPr>
          </a:p>
        </p:txBody>
      </p:sp>
    </p:spTree>
    <p:extLst>
      <p:ext uri="{BB962C8B-B14F-4D97-AF65-F5344CB8AC3E}">
        <p14:creationId xmlns="" xmlns:p14="http://schemas.microsoft.com/office/powerpoint/2010/main" val="8634905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幻灯片图像占位符 1"/>
          <p:cNvSpPr>
            <a:spLocks noGrp="1" noRot="1" noChangeAspect="1" noTextEdit="1"/>
          </p:cNvSpPr>
          <p:nvPr>
            <p:ph type="sldImg"/>
          </p:nvPr>
        </p:nvSpPr>
        <p:spPr/>
      </p:sp>
      <p:sp>
        <p:nvSpPr>
          <p:cNvPr id="56323"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56324" name="灯片编号占位符 3"/>
          <p:cNvSpPr>
            <a:spLocks noGrp="1"/>
          </p:cNvSpPr>
          <p:nvPr>
            <p:ph type="sldNum" sz="quarter" idx="5"/>
          </p:nvPr>
        </p:nvSpPr>
        <p:spPr>
          <a:noFill/>
        </p:spPr>
        <p:txBody>
          <a:bodyPr/>
          <a:lstStyle/>
          <a:p>
            <a:fld id="{B638A1AE-36C6-4A32-9E49-CFA13F268D3B}" type="slidenum">
              <a:rPr lang="zh-CN" altLang="en-US" smtClean="0">
                <a:solidFill>
                  <a:srgbClr val="000000"/>
                </a:solidFill>
                <a:latin typeface="Arial" panose="020B0604020202020204" pitchFamily="34" charset="0"/>
              </a:rPr>
              <a:pPr/>
              <a:t>18</a:t>
            </a:fld>
            <a:endParaRPr lang="en-US" altLang="zh-CN" smtClean="0">
              <a:solidFill>
                <a:srgbClr val="000000"/>
              </a:solidFill>
              <a:latin typeface="Arial" panose="020B0604020202020204" pitchFamily="34" charset="0"/>
            </a:endParaRPr>
          </a:p>
        </p:txBody>
      </p:sp>
    </p:spTree>
    <p:extLst>
      <p:ext uri="{BB962C8B-B14F-4D97-AF65-F5344CB8AC3E}">
        <p14:creationId xmlns="" xmlns:p14="http://schemas.microsoft.com/office/powerpoint/2010/main" val="1976414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幻灯片图像占位符 1"/>
          <p:cNvSpPr>
            <a:spLocks noGrp="1" noRot="1" noChangeAspect="1" noTextEdit="1"/>
          </p:cNvSpPr>
          <p:nvPr>
            <p:ph type="sldImg"/>
          </p:nvPr>
        </p:nvSpPr>
        <p:spPr/>
      </p:sp>
      <p:sp>
        <p:nvSpPr>
          <p:cNvPr id="54275" name="备注占位符 2"/>
          <p:cNvSpPr>
            <a:spLocks noGrp="1"/>
          </p:cNvSpPr>
          <p:nvPr>
            <p:ph type="body" idx="1"/>
          </p:nvPr>
        </p:nvSpPr>
        <p:spPr>
          <a:noFill/>
        </p:spPr>
        <p:txBody>
          <a:bodyPr/>
          <a:lstStyle/>
          <a:p>
            <a:endParaRPr lang="zh-CN" altLang="en-US" smtClean="0">
              <a:ea typeface="宋体" panose="02010600030101010101" pitchFamily="2" charset="-122"/>
            </a:endParaRPr>
          </a:p>
        </p:txBody>
      </p:sp>
      <p:sp>
        <p:nvSpPr>
          <p:cNvPr id="54276" name="灯片编号占位符 3"/>
          <p:cNvSpPr txBox="1">
            <a:spLocks noGrp="1"/>
          </p:cNvSpPr>
          <p:nvPr/>
        </p:nvSpPr>
        <p:spPr bwMode="auto">
          <a:xfrm>
            <a:off x="3849688" y="9431338"/>
            <a:ext cx="2946400" cy="496887"/>
          </a:xfrm>
          <a:prstGeom prst="rect">
            <a:avLst/>
          </a:prstGeom>
          <a:noFill/>
          <a:ln w="9525">
            <a:noFill/>
            <a:miter lim="800000"/>
          </a:ln>
        </p:spPr>
        <p:txBody>
          <a:bodyPr anchor="b"/>
          <a:lstStyle/>
          <a:p>
            <a:pPr algn="r"/>
            <a:fld id="{102CD48E-DF1A-40EA-893E-43C78C7B8506}" type="slidenum">
              <a:rPr lang="zh-CN" altLang="en-US" sz="1200">
                <a:solidFill>
                  <a:srgbClr val="000000"/>
                </a:solidFill>
              </a:rPr>
              <a:pPr algn="r"/>
              <a:t>19</a:t>
            </a:fld>
            <a:endParaRPr lang="en-US" altLang="zh-CN" sz="1200">
              <a:solidFill>
                <a:srgbClr val="000000"/>
              </a:solidFill>
            </a:endParaRPr>
          </a:p>
        </p:txBody>
      </p:sp>
    </p:spTree>
    <p:extLst>
      <p:ext uri="{BB962C8B-B14F-4D97-AF65-F5344CB8AC3E}">
        <p14:creationId xmlns="" xmlns:p14="http://schemas.microsoft.com/office/powerpoint/2010/main" val="17503839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幻灯片图像占位符 1"/>
          <p:cNvSpPr>
            <a:spLocks noGrp="1" noRot="1" noChangeAspect="1" noTextEdit="1"/>
          </p:cNvSpPr>
          <p:nvPr>
            <p:ph type="sldImg"/>
          </p:nvPr>
        </p:nvSpPr>
        <p:spPr/>
      </p:sp>
      <p:sp>
        <p:nvSpPr>
          <p:cNvPr id="57347"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57348" name="灯片编号占位符 3"/>
          <p:cNvSpPr>
            <a:spLocks noGrp="1"/>
          </p:cNvSpPr>
          <p:nvPr>
            <p:ph type="sldNum" sz="quarter" idx="5"/>
          </p:nvPr>
        </p:nvSpPr>
        <p:spPr>
          <a:noFill/>
        </p:spPr>
        <p:txBody>
          <a:bodyPr/>
          <a:lstStyle/>
          <a:p>
            <a:fld id="{2C832CE4-E601-40D2-9DE9-A2983248F2DD}" type="slidenum">
              <a:rPr lang="zh-CN" altLang="en-US" smtClean="0">
                <a:latin typeface="Arial" panose="020B0604020202020204" pitchFamily="34" charset="0"/>
              </a:rPr>
              <a:pPr/>
              <a:t>20</a:t>
            </a:fld>
            <a:endParaRPr lang="en-US" altLang="zh-CN" smtClean="0">
              <a:latin typeface="Arial" panose="020B0604020202020204" pitchFamily="34" charset="0"/>
            </a:endParaRPr>
          </a:p>
        </p:txBody>
      </p:sp>
    </p:spTree>
    <p:extLst>
      <p:ext uri="{BB962C8B-B14F-4D97-AF65-F5344CB8AC3E}">
        <p14:creationId xmlns="" xmlns:p14="http://schemas.microsoft.com/office/powerpoint/2010/main" val="325290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幻灯片图像占位符 1"/>
          <p:cNvSpPr>
            <a:spLocks noGrp="1" noRot="1" noChangeAspect="1" noTextEdit="1"/>
          </p:cNvSpPr>
          <p:nvPr>
            <p:ph type="sldImg"/>
          </p:nvPr>
        </p:nvSpPr>
        <p:spPr/>
      </p:sp>
      <p:sp>
        <p:nvSpPr>
          <p:cNvPr id="40963"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40964" name="灯片编号占位符 3"/>
          <p:cNvSpPr>
            <a:spLocks noGrp="1"/>
          </p:cNvSpPr>
          <p:nvPr>
            <p:ph type="sldNum" sz="quarter" idx="5"/>
          </p:nvPr>
        </p:nvSpPr>
        <p:spPr>
          <a:noFill/>
        </p:spPr>
        <p:txBody>
          <a:bodyPr/>
          <a:lstStyle/>
          <a:p>
            <a:fld id="{A05D1252-F4D2-4957-B2AF-B15F6A231658}" type="slidenum">
              <a:rPr lang="zh-CN" altLang="en-US" smtClean="0">
                <a:latin typeface="Arial" panose="020B0604020202020204" pitchFamily="34" charset="0"/>
              </a:rPr>
              <a:pPr/>
              <a:t>2</a:t>
            </a:fld>
            <a:endParaRPr lang="en-US" altLang="zh-CN" smtClean="0">
              <a:latin typeface="Arial" panose="020B0604020202020204" pitchFamily="34" charset="0"/>
            </a:endParaRPr>
          </a:p>
        </p:txBody>
      </p:sp>
    </p:spTree>
    <p:extLst>
      <p:ext uri="{BB962C8B-B14F-4D97-AF65-F5344CB8AC3E}">
        <p14:creationId xmlns="" xmlns:p14="http://schemas.microsoft.com/office/powerpoint/2010/main" val="6356716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幻灯片图像占位符 1"/>
          <p:cNvSpPr>
            <a:spLocks noGrp="1" noRot="1" noChangeAspect="1" noTextEdit="1"/>
          </p:cNvSpPr>
          <p:nvPr>
            <p:ph type="sldImg"/>
          </p:nvPr>
        </p:nvSpPr>
        <p:spPr/>
      </p:sp>
      <p:sp>
        <p:nvSpPr>
          <p:cNvPr id="58371"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58372" name="灯片编号占位符 3"/>
          <p:cNvSpPr>
            <a:spLocks noGrp="1"/>
          </p:cNvSpPr>
          <p:nvPr>
            <p:ph type="sldNum" sz="quarter" idx="5"/>
          </p:nvPr>
        </p:nvSpPr>
        <p:spPr>
          <a:noFill/>
        </p:spPr>
        <p:txBody>
          <a:bodyPr/>
          <a:lstStyle/>
          <a:p>
            <a:fld id="{2F145F8A-38AA-4516-98C7-2269C5C0F01D}" type="slidenum">
              <a:rPr lang="zh-CN" altLang="en-US" smtClean="0">
                <a:latin typeface="Arial" panose="020B0604020202020204" pitchFamily="34" charset="0"/>
              </a:rPr>
              <a:pPr/>
              <a:t>23</a:t>
            </a:fld>
            <a:endParaRPr lang="en-US" altLang="zh-CN" smtClean="0">
              <a:latin typeface="Arial" panose="020B0604020202020204" pitchFamily="34" charset="0"/>
            </a:endParaRPr>
          </a:p>
        </p:txBody>
      </p:sp>
    </p:spTree>
    <p:extLst>
      <p:ext uri="{BB962C8B-B14F-4D97-AF65-F5344CB8AC3E}">
        <p14:creationId xmlns="" xmlns:p14="http://schemas.microsoft.com/office/powerpoint/2010/main" val="18047954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幻灯片图像占位符 1"/>
          <p:cNvSpPr>
            <a:spLocks noGrp="1" noRot="1" noChangeAspect="1" noTextEdit="1"/>
          </p:cNvSpPr>
          <p:nvPr>
            <p:ph type="sldImg"/>
          </p:nvPr>
        </p:nvSpPr>
        <p:spPr/>
      </p:sp>
      <p:sp>
        <p:nvSpPr>
          <p:cNvPr id="59395" name="备注占位符 2"/>
          <p:cNvSpPr>
            <a:spLocks noGrp="1"/>
          </p:cNvSpPr>
          <p:nvPr>
            <p:ph type="body" idx="1"/>
          </p:nvPr>
        </p:nvSpPr>
        <p:spPr>
          <a:noFill/>
        </p:spPr>
        <p:txBody>
          <a:bodyPr lIns="91550" tIns="45774" rIns="91550" bIns="45774"/>
          <a:lstStyle/>
          <a:p>
            <a:endParaRPr lang="zh-CN" altLang="en-US" smtClean="0">
              <a:latin typeface="Arial" panose="020B0604020202020204" pitchFamily="34" charset="0"/>
            </a:endParaRPr>
          </a:p>
        </p:txBody>
      </p:sp>
      <p:sp>
        <p:nvSpPr>
          <p:cNvPr id="59396" name="灯片编号占位符 3"/>
          <p:cNvSpPr txBox="1">
            <a:spLocks noGrp="1"/>
          </p:cNvSpPr>
          <p:nvPr/>
        </p:nvSpPr>
        <p:spPr bwMode="auto">
          <a:xfrm>
            <a:off x="3849688" y="9432925"/>
            <a:ext cx="2946400" cy="495300"/>
          </a:xfrm>
          <a:prstGeom prst="rect">
            <a:avLst/>
          </a:prstGeom>
          <a:noFill/>
          <a:ln w="9525">
            <a:noFill/>
            <a:miter lim="800000"/>
          </a:ln>
        </p:spPr>
        <p:txBody>
          <a:bodyPr lIns="91550" tIns="45774" rIns="91550" bIns="45774" anchor="b"/>
          <a:lstStyle/>
          <a:p>
            <a:pPr algn="r" defTabSz="915670"/>
            <a:fld id="{54EC2046-CBD9-49BA-BD82-23E1D28F573E}" type="slidenum">
              <a:rPr lang="zh-CN" altLang="en-US" sz="1200">
                <a:solidFill>
                  <a:srgbClr val="000000"/>
                </a:solidFill>
              </a:rPr>
              <a:pPr algn="r" defTabSz="915670"/>
              <a:t>24</a:t>
            </a:fld>
            <a:endParaRPr lang="en-US" altLang="zh-CN" sz="1200">
              <a:solidFill>
                <a:srgbClr val="000000"/>
              </a:solidFill>
            </a:endParaRPr>
          </a:p>
        </p:txBody>
      </p:sp>
    </p:spTree>
    <p:extLst>
      <p:ext uri="{BB962C8B-B14F-4D97-AF65-F5344CB8AC3E}">
        <p14:creationId xmlns="" xmlns:p14="http://schemas.microsoft.com/office/powerpoint/2010/main" val="21384508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幻灯片图像占位符 1"/>
          <p:cNvSpPr>
            <a:spLocks noGrp="1" noRot="1" noChangeAspect="1" noTextEdit="1"/>
          </p:cNvSpPr>
          <p:nvPr>
            <p:ph type="sldImg"/>
          </p:nvPr>
        </p:nvSpPr>
        <p:spPr/>
      </p:sp>
      <p:sp>
        <p:nvSpPr>
          <p:cNvPr id="60419" name="备注占位符 2"/>
          <p:cNvSpPr>
            <a:spLocks noGrp="1"/>
          </p:cNvSpPr>
          <p:nvPr>
            <p:ph type="body" idx="1"/>
          </p:nvPr>
        </p:nvSpPr>
        <p:spPr>
          <a:noFill/>
        </p:spPr>
        <p:txBody>
          <a:bodyPr lIns="91550" tIns="45774" rIns="91550" bIns="45774"/>
          <a:lstStyle/>
          <a:p>
            <a:endParaRPr lang="zh-CN" altLang="en-US" smtClean="0">
              <a:latin typeface="Arial" panose="020B0604020202020204" pitchFamily="34" charset="0"/>
            </a:endParaRPr>
          </a:p>
        </p:txBody>
      </p:sp>
      <p:sp>
        <p:nvSpPr>
          <p:cNvPr id="60420" name="灯片编号占位符 3"/>
          <p:cNvSpPr txBox="1">
            <a:spLocks noGrp="1"/>
          </p:cNvSpPr>
          <p:nvPr/>
        </p:nvSpPr>
        <p:spPr bwMode="auto">
          <a:xfrm>
            <a:off x="3849688" y="9432925"/>
            <a:ext cx="2946400" cy="495300"/>
          </a:xfrm>
          <a:prstGeom prst="rect">
            <a:avLst/>
          </a:prstGeom>
          <a:noFill/>
          <a:ln w="9525">
            <a:noFill/>
            <a:miter lim="800000"/>
          </a:ln>
        </p:spPr>
        <p:txBody>
          <a:bodyPr lIns="91550" tIns="45774" rIns="91550" bIns="45774" anchor="b"/>
          <a:lstStyle/>
          <a:p>
            <a:pPr algn="r" defTabSz="915670"/>
            <a:fld id="{C9850923-EF93-4729-9F44-6350CD9853ED}" type="slidenum">
              <a:rPr lang="zh-CN" altLang="en-US" sz="1200">
                <a:solidFill>
                  <a:srgbClr val="000000"/>
                </a:solidFill>
              </a:rPr>
              <a:pPr algn="r" defTabSz="915670"/>
              <a:t>25</a:t>
            </a:fld>
            <a:endParaRPr lang="en-US" altLang="zh-CN" sz="1200">
              <a:solidFill>
                <a:srgbClr val="000000"/>
              </a:solidFill>
            </a:endParaRPr>
          </a:p>
        </p:txBody>
      </p:sp>
    </p:spTree>
    <p:extLst>
      <p:ext uri="{BB962C8B-B14F-4D97-AF65-F5344CB8AC3E}">
        <p14:creationId xmlns="" xmlns:p14="http://schemas.microsoft.com/office/powerpoint/2010/main" val="6574390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幻灯片图像占位符 1"/>
          <p:cNvSpPr>
            <a:spLocks noGrp="1" noRot="1" noChangeAspect="1" noTextEdit="1"/>
          </p:cNvSpPr>
          <p:nvPr>
            <p:ph type="sldImg"/>
          </p:nvPr>
        </p:nvSpPr>
        <p:spPr/>
      </p:sp>
      <p:sp>
        <p:nvSpPr>
          <p:cNvPr id="61443" name="备注占位符 2"/>
          <p:cNvSpPr>
            <a:spLocks noGrp="1"/>
          </p:cNvSpPr>
          <p:nvPr>
            <p:ph type="body" idx="1"/>
          </p:nvPr>
        </p:nvSpPr>
        <p:spPr>
          <a:noFill/>
        </p:spPr>
        <p:txBody>
          <a:bodyPr lIns="91550" tIns="45774" rIns="91550" bIns="45774"/>
          <a:lstStyle/>
          <a:p>
            <a:endParaRPr lang="zh-CN" altLang="en-US" smtClean="0">
              <a:latin typeface="Arial" panose="020B0604020202020204" pitchFamily="34" charset="0"/>
            </a:endParaRPr>
          </a:p>
        </p:txBody>
      </p:sp>
      <p:sp>
        <p:nvSpPr>
          <p:cNvPr id="61444" name="灯片编号占位符 3"/>
          <p:cNvSpPr txBox="1">
            <a:spLocks noGrp="1"/>
          </p:cNvSpPr>
          <p:nvPr/>
        </p:nvSpPr>
        <p:spPr bwMode="auto">
          <a:xfrm>
            <a:off x="3849688" y="9432925"/>
            <a:ext cx="2946400" cy="495300"/>
          </a:xfrm>
          <a:prstGeom prst="rect">
            <a:avLst/>
          </a:prstGeom>
          <a:noFill/>
          <a:ln w="9525">
            <a:noFill/>
            <a:miter lim="800000"/>
          </a:ln>
        </p:spPr>
        <p:txBody>
          <a:bodyPr lIns="91550" tIns="45774" rIns="91550" bIns="45774" anchor="b"/>
          <a:lstStyle/>
          <a:p>
            <a:pPr algn="r" defTabSz="915670"/>
            <a:fld id="{B66FD792-C4C0-47E5-9BDE-FF08C9B884DB}" type="slidenum">
              <a:rPr lang="zh-CN" altLang="en-US" sz="1200">
                <a:solidFill>
                  <a:srgbClr val="000000"/>
                </a:solidFill>
              </a:rPr>
              <a:pPr algn="r" defTabSz="915670"/>
              <a:t>26</a:t>
            </a:fld>
            <a:endParaRPr lang="en-US" altLang="zh-CN" sz="1200">
              <a:solidFill>
                <a:srgbClr val="000000"/>
              </a:solidFill>
            </a:endParaRPr>
          </a:p>
        </p:txBody>
      </p:sp>
    </p:spTree>
    <p:extLst>
      <p:ext uri="{BB962C8B-B14F-4D97-AF65-F5344CB8AC3E}">
        <p14:creationId xmlns="" xmlns:p14="http://schemas.microsoft.com/office/powerpoint/2010/main" val="7754386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幻灯片图像占位符 1"/>
          <p:cNvSpPr>
            <a:spLocks noGrp="1" noRot="1" noChangeAspect="1" noTextEdit="1"/>
          </p:cNvSpPr>
          <p:nvPr>
            <p:ph type="sldImg"/>
          </p:nvPr>
        </p:nvSpPr>
        <p:spPr/>
      </p:sp>
      <p:sp>
        <p:nvSpPr>
          <p:cNvPr id="62467"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62468" name="灯片编号占位符 3"/>
          <p:cNvSpPr>
            <a:spLocks noGrp="1"/>
          </p:cNvSpPr>
          <p:nvPr>
            <p:ph type="sldNum" sz="quarter" idx="5"/>
          </p:nvPr>
        </p:nvSpPr>
        <p:spPr>
          <a:noFill/>
        </p:spPr>
        <p:txBody>
          <a:bodyPr/>
          <a:lstStyle/>
          <a:p>
            <a:fld id="{3BEEE980-A0B8-4EF9-B18B-052D2CC2DFAA}" type="slidenum">
              <a:rPr lang="zh-CN" altLang="en-US" smtClean="0">
                <a:solidFill>
                  <a:srgbClr val="000000"/>
                </a:solidFill>
                <a:latin typeface="Arial" panose="020B0604020202020204" pitchFamily="34" charset="0"/>
              </a:rPr>
              <a:pPr/>
              <a:t>27</a:t>
            </a:fld>
            <a:endParaRPr lang="en-US" altLang="zh-CN" smtClean="0">
              <a:solidFill>
                <a:srgbClr val="000000"/>
              </a:solidFill>
              <a:latin typeface="Arial" panose="020B0604020202020204" pitchFamily="34" charset="0"/>
            </a:endParaRPr>
          </a:p>
        </p:txBody>
      </p:sp>
    </p:spTree>
    <p:extLst>
      <p:ext uri="{BB962C8B-B14F-4D97-AF65-F5344CB8AC3E}">
        <p14:creationId xmlns="" xmlns:p14="http://schemas.microsoft.com/office/powerpoint/2010/main" val="1866149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幻灯片图像占位符 1"/>
          <p:cNvSpPr>
            <a:spLocks noGrp="1" noRot="1" noChangeAspect="1" noTextEdit="1"/>
          </p:cNvSpPr>
          <p:nvPr>
            <p:ph type="sldImg"/>
          </p:nvPr>
        </p:nvSpPr>
        <p:spPr/>
      </p:sp>
      <p:sp>
        <p:nvSpPr>
          <p:cNvPr id="41987"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41988" name="灯片编号占位符 3"/>
          <p:cNvSpPr>
            <a:spLocks noGrp="1"/>
          </p:cNvSpPr>
          <p:nvPr>
            <p:ph type="sldNum" sz="quarter" idx="5"/>
          </p:nvPr>
        </p:nvSpPr>
        <p:spPr>
          <a:noFill/>
        </p:spPr>
        <p:txBody>
          <a:bodyPr/>
          <a:lstStyle/>
          <a:p>
            <a:fld id="{6993E6D2-58B9-44CA-9DA2-F9D516F0FA5C}" type="slidenum">
              <a:rPr lang="zh-CN" altLang="en-US" smtClean="0">
                <a:solidFill>
                  <a:srgbClr val="000000"/>
                </a:solidFill>
                <a:latin typeface="Arial" panose="020B0604020202020204" pitchFamily="34" charset="0"/>
              </a:rPr>
              <a:pPr/>
              <a:t>3</a:t>
            </a:fld>
            <a:endParaRPr lang="en-US" altLang="zh-CN" smtClean="0">
              <a:solidFill>
                <a:srgbClr val="000000"/>
              </a:solidFill>
              <a:latin typeface="Arial" panose="020B0604020202020204" pitchFamily="34" charset="0"/>
            </a:endParaRPr>
          </a:p>
        </p:txBody>
      </p:sp>
    </p:spTree>
    <p:extLst>
      <p:ext uri="{BB962C8B-B14F-4D97-AF65-F5344CB8AC3E}">
        <p14:creationId xmlns="" xmlns:p14="http://schemas.microsoft.com/office/powerpoint/2010/main" val="502760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p:sp>
      <p:sp>
        <p:nvSpPr>
          <p:cNvPr id="43011"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43012" name="灯片编号占位符 3"/>
          <p:cNvSpPr>
            <a:spLocks noGrp="1"/>
          </p:cNvSpPr>
          <p:nvPr>
            <p:ph type="sldNum" sz="quarter" idx="5"/>
          </p:nvPr>
        </p:nvSpPr>
        <p:spPr>
          <a:noFill/>
        </p:spPr>
        <p:txBody>
          <a:bodyPr/>
          <a:lstStyle/>
          <a:p>
            <a:fld id="{ADFAB647-5434-4ABC-A07D-364031E59BF1}" type="slidenum">
              <a:rPr lang="zh-CN" altLang="en-US" smtClean="0">
                <a:solidFill>
                  <a:srgbClr val="000000"/>
                </a:solidFill>
                <a:latin typeface="Arial" panose="020B0604020202020204" pitchFamily="34" charset="0"/>
              </a:rPr>
              <a:pPr/>
              <a:t>4</a:t>
            </a:fld>
            <a:endParaRPr lang="en-US" altLang="zh-CN" smtClean="0">
              <a:solidFill>
                <a:srgbClr val="000000"/>
              </a:solidFill>
              <a:latin typeface="Arial" panose="020B0604020202020204" pitchFamily="34" charset="0"/>
            </a:endParaRPr>
          </a:p>
        </p:txBody>
      </p:sp>
    </p:spTree>
    <p:extLst>
      <p:ext uri="{BB962C8B-B14F-4D97-AF65-F5344CB8AC3E}">
        <p14:creationId xmlns="" xmlns:p14="http://schemas.microsoft.com/office/powerpoint/2010/main" val="10427534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幻灯片图像占位符 1"/>
          <p:cNvSpPr>
            <a:spLocks noGrp="1" noRot="1" noChangeAspect="1" noTextEdit="1"/>
          </p:cNvSpPr>
          <p:nvPr>
            <p:ph type="sldImg"/>
          </p:nvPr>
        </p:nvSpPr>
        <p:spPr/>
      </p:sp>
      <p:sp>
        <p:nvSpPr>
          <p:cNvPr id="44035"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44036" name="灯片编号占位符 3"/>
          <p:cNvSpPr>
            <a:spLocks noGrp="1"/>
          </p:cNvSpPr>
          <p:nvPr>
            <p:ph type="sldNum" sz="quarter" idx="5"/>
          </p:nvPr>
        </p:nvSpPr>
        <p:spPr>
          <a:noFill/>
        </p:spPr>
        <p:txBody>
          <a:bodyPr/>
          <a:lstStyle/>
          <a:p>
            <a:fld id="{6401D7D2-6AAE-4026-9E38-E32D9E56E9BA}" type="slidenum">
              <a:rPr lang="zh-CN" altLang="en-US" smtClean="0">
                <a:latin typeface="Arial" panose="020B0604020202020204" pitchFamily="34" charset="0"/>
              </a:rPr>
              <a:pPr/>
              <a:t>6</a:t>
            </a:fld>
            <a:endParaRPr lang="en-US" altLang="zh-CN" smtClean="0">
              <a:latin typeface="Arial" panose="020B0604020202020204" pitchFamily="34" charset="0"/>
            </a:endParaRPr>
          </a:p>
        </p:txBody>
      </p:sp>
    </p:spTree>
    <p:extLst>
      <p:ext uri="{BB962C8B-B14F-4D97-AF65-F5344CB8AC3E}">
        <p14:creationId xmlns="" xmlns:p14="http://schemas.microsoft.com/office/powerpoint/2010/main" val="209062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幻灯片图像占位符 1"/>
          <p:cNvSpPr>
            <a:spLocks noGrp="1" noRot="1" noChangeAspect="1" noTextEdit="1"/>
          </p:cNvSpPr>
          <p:nvPr>
            <p:ph type="sldImg"/>
          </p:nvPr>
        </p:nvSpPr>
        <p:spPr/>
      </p:sp>
      <p:sp>
        <p:nvSpPr>
          <p:cNvPr id="45059"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45060" name="灯片编号占位符 3"/>
          <p:cNvSpPr>
            <a:spLocks noGrp="1"/>
          </p:cNvSpPr>
          <p:nvPr>
            <p:ph type="sldNum" sz="quarter" idx="5"/>
          </p:nvPr>
        </p:nvSpPr>
        <p:spPr>
          <a:noFill/>
        </p:spPr>
        <p:txBody>
          <a:bodyPr/>
          <a:lstStyle/>
          <a:p>
            <a:fld id="{4144F239-2C94-4817-927E-CC75FBAA7CF6}" type="slidenum">
              <a:rPr lang="zh-CN" altLang="en-US" smtClean="0">
                <a:solidFill>
                  <a:srgbClr val="000000"/>
                </a:solidFill>
                <a:latin typeface="Arial" panose="020B0604020202020204" pitchFamily="34" charset="0"/>
              </a:rPr>
              <a:pPr/>
              <a:t>7</a:t>
            </a:fld>
            <a:endParaRPr lang="en-US" altLang="zh-CN" smtClean="0">
              <a:solidFill>
                <a:srgbClr val="000000"/>
              </a:solidFill>
              <a:latin typeface="Arial" panose="020B0604020202020204" pitchFamily="34" charset="0"/>
            </a:endParaRPr>
          </a:p>
        </p:txBody>
      </p:sp>
    </p:spTree>
    <p:extLst>
      <p:ext uri="{BB962C8B-B14F-4D97-AF65-F5344CB8AC3E}">
        <p14:creationId xmlns="" xmlns:p14="http://schemas.microsoft.com/office/powerpoint/2010/main" val="21411320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幻灯片图像占位符 1"/>
          <p:cNvSpPr>
            <a:spLocks noGrp="1" noRot="1" noChangeAspect="1" noTextEdit="1"/>
          </p:cNvSpPr>
          <p:nvPr>
            <p:ph type="sldImg"/>
          </p:nvPr>
        </p:nvSpPr>
        <p:spPr/>
      </p:sp>
      <p:sp>
        <p:nvSpPr>
          <p:cNvPr id="46083"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46084" name="灯片编号占位符 3"/>
          <p:cNvSpPr>
            <a:spLocks noGrp="1"/>
          </p:cNvSpPr>
          <p:nvPr>
            <p:ph type="sldNum" sz="quarter" idx="5"/>
          </p:nvPr>
        </p:nvSpPr>
        <p:spPr>
          <a:noFill/>
        </p:spPr>
        <p:txBody>
          <a:bodyPr/>
          <a:lstStyle/>
          <a:p>
            <a:fld id="{BADFC64E-0477-46FF-A69A-C14BF260A05B}" type="slidenum">
              <a:rPr lang="zh-CN" altLang="en-US" smtClean="0">
                <a:latin typeface="Arial" panose="020B0604020202020204" pitchFamily="34" charset="0"/>
              </a:rPr>
              <a:pPr/>
              <a:t>8</a:t>
            </a:fld>
            <a:endParaRPr lang="en-US" altLang="zh-CN" smtClean="0">
              <a:latin typeface="Arial" panose="020B0604020202020204" pitchFamily="34" charset="0"/>
            </a:endParaRPr>
          </a:p>
        </p:txBody>
      </p:sp>
    </p:spTree>
    <p:extLst>
      <p:ext uri="{BB962C8B-B14F-4D97-AF65-F5344CB8AC3E}">
        <p14:creationId xmlns="" xmlns:p14="http://schemas.microsoft.com/office/powerpoint/2010/main" val="6236646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幻灯片图像占位符 1"/>
          <p:cNvSpPr>
            <a:spLocks noGrp="1" noRot="1" noChangeAspect="1" noTextEdit="1"/>
          </p:cNvSpPr>
          <p:nvPr>
            <p:ph type="sldImg"/>
          </p:nvPr>
        </p:nvSpPr>
        <p:spPr/>
      </p:sp>
      <p:sp>
        <p:nvSpPr>
          <p:cNvPr id="47107"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47108" name="灯片编号占位符 3"/>
          <p:cNvSpPr>
            <a:spLocks noGrp="1"/>
          </p:cNvSpPr>
          <p:nvPr>
            <p:ph type="sldNum" sz="quarter" idx="5"/>
          </p:nvPr>
        </p:nvSpPr>
        <p:spPr>
          <a:noFill/>
        </p:spPr>
        <p:txBody>
          <a:bodyPr/>
          <a:lstStyle/>
          <a:p>
            <a:fld id="{0A0339C1-AC36-4330-904B-640DC3C8FEE5}" type="slidenum">
              <a:rPr lang="zh-CN" altLang="en-US" smtClean="0">
                <a:latin typeface="Arial" panose="020B0604020202020204" pitchFamily="34" charset="0"/>
              </a:rPr>
              <a:pPr/>
              <a:t>9</a:t>
            </a:fld>
            <a:endParaRPr lang="en-US" altLang="zh-CN" smtClean="0">
              <a:latin typeface="Arial" panose="020B0604020202020204" pitchFamily="34" charset="0"/>
            </a:endParaRPr>
          </a:p>
        </p:txBody>
      </p:sp>
    </p:spTree>
    <p:extLst>
      <p:ext uri="{BB962C8B-B14F-4D97-AF65-F5344CB8AC3E}">
        <p14:creationId xmlns="" xmlns:p14="http://schemas.microsoft.com/office/powerpoint/2010/main" val="648142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幻灯片图像占位符 1"/>
          <p:cNvSpPr>
            <a:spLocks noGrp="1" noRot="1" noChangeAspect="1" noTextEdit="1"/>
          </p:cNvSpPr>
          <p:nvPr>
            <p:ph type="sldImg"/>
          </p:nvPr>
        </p:nvSpPr>
        <p:spPr/>
      </p:sp>
      <p:sp>
        <p:nvSpPr>
          <p:cNvPr id="48131"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48132" name="灯片编号占位符 3"/>
          <p:cNvSpPr>
            <a:spLocks noGrp="1"/>
          </p:cNvSpPr>
          <p:nvPr>
            <p:ph type="sldNum" sz="quarter" idx="5"/>
          </p:nvPr>
        </p:nvSpPr>
        <p:spPr>
          <a:noFill/>
        </p:spPr>
        <p:txBody>
          <a:bodyPr/>
          <a:lstStyle/>
          <a:p>
            <a:fld id="{CE52DA10-8DE6-4A6A-9726-E43521613602}" type="slidenum">
              <a:rPr lang="zh-CN" altLang="en-US" smtClean="0">
                <a:solidFill>
                  <a:srgbClr val="000000"/>
                </a:solidFill>
                <a:latin typeface="Arial" panose="020B0604020202020204" pitchFamily="34" charset="0"/>
              </a:rPr>
              <a:pPr/>
              <a:t>10</a:t>
            </a:fld>
            <a:endParaRPr lang="en-US" altLang="zh-CN" smtClean="0">
              <a:solidFill>
                <a:srgbClr val="000000"/>
              </a:solidFill>
              <a:latin typeface="Arial" panose="020B0604020202020204" pitchFamily="34" charset="0"/>
            </a:endParaRPr>
          </a:p>
        </p:txBody>
      </p:sp>
    </p:spTree>
    <p:extLst>
      <p:ext uri="{BB962C8B-B14F-4D97-AF65-F5344CB8AC3E}">
        <p14:creationId xmlns="" xmlns:p14="http://schemas.microsoft.com/office/powerpoint/2010/main" val="558789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png"/><Relationship Id="rId1" Type="http://schemas.openxmlformats.org/officeDocument/2006/relationships/slideMaster" Target="../slideMasters/slideMaster3.xml"/><Relationship Id="rId4" Type="http://schemas.openxmlformats.org/officeDocument/2006/relationships/image" Target="../media/image1.jpeg"/></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SmartArt 占位符 2"/>
          <p:cNvSpPr>
            <a:spLocks noGrp="1"/>
          </p:cNvSpPr>
          <p:nvPr>
            <p:ph type="pic" idx="1"/>
          </p:nvPr>
        </p:nvSpPr>
        <p:spPr>
          <a:xfrm>
            <a:off x="457200" y="1600200"/>
            <a:ext cx="8229600" cy="4525963"/>
          </a:xfrm>
          <a:prstGeom prst="rect">
            <a:avLst/>
          </a:prstGeom>
        </p:spPr>
        <p:txBody>
          <a:bodyPr/>
          <a:lstStyle/>
          <a:p>
            <a:pPr lvl="0"/>
            <a:endParaRPr lang="zh-CN" altLang="en-US" noProof="0" smtClean="0"/>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SmartArt 占位符 2"/>
          <p:cNvSpPr>
            <a:spLocks noGrp="1"/>
          </p:cNvSpPr>
          <p:nvPr>
            <p:ph type="pic" idx="1"/>
          </p:nvPr>
        </p:nvSpPr>
        <p:spPr>
          <a:xfrm>
            <a:off x="457200" y="1600200"/>
            <a:ext cx="8229600" cy="4525963"/>
          </a:xfrm>
          <a:prstGeom prst="rect">
            <a:avLst/>
          </a:prstGeom>
        </p:spPr>
        <p:txBody>
          <a:bodyPr/>
          <a:lstStyle/>
          <a:p>
            <a:pPr lvl="0"/>
            <a:endParaRPr lang="zh-CN" altLang="en-US" noProof="0" smtClean="0"/>
          </a:p>
        </p:txBody>
      </p:sp>
    </p:spTree>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3" name="Picture 35" descr="top"/>
          <p:cNvPicPr>
            <a:picLocks noChangeArrowheads="1"/>
          </p:cNvPicPr>
          <p:nvPr/>
        </p:nvPicPr>
        <p:blipFill>
          <a:blip r:embed="rId2"/>
          <a:srcRect/>
          <a:stretch>
            <a:fillRect/>
          </a:stretch>
        </p:blipFill>
        <p:spPr bwMode="auto">
          <a:xfrm>
            <a:off x="0" y="0"/>
            <a:ext cx="9144000" cy="1130300"/>
          </a:xfrm>
          <a:prstGeom prst="rect">
            <a:avLst/>
          </a:prstGeom>
          <a:noFill/>
          <a:ln w="9525">
            <a:noFill/>
            <a:miter lim="800000"/>
            <a:headEnd/>
            <a:tailEnd/>
          </a:ln>
        </p:spPr>
      </p:pic>
      <p:pic>
        <p:nvPicPr>
          <p:cNvPr id="4" name="Picture 36" descr="bottom"/>
          <p:cNvPicPr>
            <a:picLocks noChangeAspect="1" noChangeArrowheads="1"/>
          </p:cNvPicPr>
          <p:nvPr/>
        </p:nvPicPr>
        <p:blipFill>
          <a:blip r:embed="rId3"/>
          <a:srcRect/>
          <a:stretch>
            <a:fillRect/>
          </a:stretch>
        </p:blipFill>
        <p:spPr bwMode="auto">
          <a:xfrm>
            <a:off x="0" y="5524500"/>
            <a:ext cx="9144000" cy="1333500"/>
          </a:xfrm>
          <a:prstGeom prst="rect">
            <a:avLst/>
          </a:prstGeom>
          <a:noFill/>
          <a:ln w="9525">
            <a:noFill/>
            <a:miter lim="800000"/>
            <a:headEnd/>
            <a:tailEnd/>
          </a:ln>
        </p:spPr>
      </p:pic>
      <p:sp>
        <p:nvSpPr>
          <p:cNvPr id="5" name="Rectangle 41"/>
          <p:cNvSpPr>
            <a:spLocks noChangeArrowheads="1"/>
          </p:cNvSpPr>
          <p:nvPr/>
        </p:nvSpPr>
        <p:spPr bwMode="auto">
          <a:xfrm>
            <a:off x="60325" y="6577013"/>
            <a:ext cx="2208213" cy="236537"/>
          </a:xfrm>
          <a:prstGeom prst="rect">
            <a:avLst/>
          </a:prstGeom>
          <a:noFill/>
          <a:ln w="9525">
            <a:noFill/>
            <a:miter lim="800000"/>
          </a:ln>
        </p:spPr>
        <p:txBody>
          <a:bodyPr/>
          <a:lstStyle/>
          <a:p>
            <a:pPr>
              <a:defRPr/>
            </a:pPr>
            <a:r>
              <a:rPr lang="en-US" altLang="zh-CN" sz="1200" b="1">
                <a:solidFill>
                  <a:schemeClr val="bg1"/>
                </a:solidFill>
                <a:latin typeface="Verdana" panose="020B0604030504040204" pitchFamily="34" charset="0"/>
              </a:rPr>
              <a:t>www.rongke.com</a:t>
            </a:r>
          </a:p>
        </p:txBody>
      </p:sp>
      <p:pic>
        <p:nvPicPr>
          <p:cNvPr id="6" name="Picture 2" descr="rkk"/>
          <p:cNvPicPr>
            <a:picLocks noChangeAspect="1" noChangeArrowheads="1"/>
          </p:cNvPicPr>
          <p:nvPr/>
        </p:nvPicPr>
        <p:blipFill>
          <a:blip r:embed="rId4"/>
          <a:srcRect/>
          <a:stretch>
            <a:fillRect/>
          </a:stretch>
        </p:blipFill>
        <p:spPr bwMode="auto">
          <a:xfrm>
            <a:off x="2124075" y="4181475"/>
            <a:ext cx="723900" cy="720725"/>
          </a:xfrm>
          <a:prstGeom prst="rect">
            <a:avLst/>
          </a:prstGeom>
          <a:noFill/>
          <a:ln w="9525">
            <a:noFill/>
            <a:miter lim="800000"/>
            <a:headEnd/>
            <a:tailEnd/>
          </a:ln>
        </p:spPr>
      </p:pic>
      <p:sp>
        <p:nvSpPr>
          <p:cNvPr id="7" name="Text Box 3"/>
          <p:cNvSpPr txBox="1">
            <a:spLocks noChangeArrowheads="1"/>
          </p:cNvSpPr>
          <p:nvPr/>
        </p:nvSpPr>
        <p:spPr bwMode="auto">
          <a:xfrm>
            <a:off x="2890838" y="4637088"/>
            <a:ext cx="4319587" cy="304800"/>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itchFamily="49" charset="-122"/>
              </a:defRPr>
            </a:lvl1pPr>
            <a:lvl2pPr marL="742950" indent="-285750" eaLnBrk="0" hangingPunct="0">
              <a:defRPr sz="2000">
                <a:solidFill>
                  <a:schemeClr val="tx1"/>
                </a:solidFill>
                <a:latin typeface="Arial" panose="020B0604020202020204" pitchFamily="34" charset="0"/>
                <a:ea typeface="幼圆" pitchFamily="49" charset="-122"/>
              </a:defRPr>
            </a:lvl2pPr>
            <a:lvl3pPr marL="1143000" indent="-228600" eaLnBrk="0" hangingPunct="0">
              <a:defRPr sz="2000">
                <a:solidFill>
                  <a:schemeClr val="tx1"/>
                </a:solidFill>
                <a:latin typeface="Arial" panose="020B0604020202020204" pitchFamily="34" charset="0"/>
                <a:ea typeface="幼圆" pitchFamily="49" charset="-122"/>
              </a:defRPr>
            </a:lvl3pPr>
            <a:lvl4pPr marL="1600200" indent="-228600" eaLnBrk="0" hangingPunct="0">
              <a:defRPr sz="2000">
                <a:solidFill>
                  <a:schemeClr val="tx1"/>
                </a:solidFill>
                <a:latin typeface="Arial" panose="020B0604020202020204" pitchFamily="34" charset="0"/>
                <a:ea typeface="幼圆" pitchFamily="49" charset="-122"/>
              </a:defRPr>
            </a:lvl4pPr>
            <a:lvl5pPr marL="2057400" indent="-228600" eaLnBrk="0" hangingPunct="0">
              <a:defRPr sz="2000">
                <a:solidFill>
                  <a:schemeClr val="tx1"/>
                </a:solidFill>
                <a:latin typeface="Arial" panose="020B0604020202020204" pitchFamily="34" charset="0"/>
                <a:ea typeface="幼圆"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9pPr>
          </a:lstStyle>
          <a:p>
            <a:pPr algn="ctr" eaLnBrk="1" hangingPunct="1">
              <a:spcBef>
                <a:spcPct val="20000"/>
              </a:spcBef>
              <a:buClr>
                <a:schemeClr val="hlink"/>
              </a:buClr>
              <a:buFont typeface="Wingdings" panose="05000000000000000000" pitchFamily="2" charset="2"/>
              <a:buNone/>
              <a:defRPr/>
            </a:pPr>
            <a:r>
              <a:rPr lang="en-US" altLang="zh-CN" sz="1400" b="1" smtClean="0">
                <a:solidFill>
                  <a:srgbClr val="777777"/>
                </a:solidFill>
                <a:ea typeface="宋体" panose="02010600030101010101" pitchFamily="2" charset="-122"/>
              </a:rPr>
              <a:t>RONGKE INVESTMENT MANAGEMENT CO., LTD</a:t>
            </a:r>
          </a:p>
        </p:txBody>
      </p:sp>
      <p:sp>
        <p:nvSpPr>
          <p:cNvPr id="8" name="Text Box 4"/>
          <p:cNvSpPr txBox="1">
            <a:spLocks noChangeArrowheads="1"/>
          </p:cNvSpPr>
          <p:nvPr/>
        </p:nvSpPr>
        <p:spPr bwMode="auto">
          <a:xfrm>
            <a:off x="2873375" y="4098925"/>
            <a:ext cx="4321175" cy="488950"/>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itchFamily="49" charset="-122"/>
              </a:defRPr>
            </a:lvl1pPr>
            <a:lvl2pPr marL="742950" indent="-285750" eaLnBrk="0" hangingPunct="0">
              <a:defRPr sz="2000">
                <a:solidFill>
                  <a:schemeClr val="tx1"/>
                </a:solidFill>
                <a:latin typeface="Arial" panose="020B0604020202020204" pitchFamily="34" charset="0"/>
                <a:ea typeface="幼圆" pitchFamily="49" charset="-122"/>
              </a:defRPr>
            </a:lvl2pPr>
            <a:lvl3pPr marL="1143000" indent="-228600" eaLnBrk="0" hangingPunct="0">
              <a:defRPr sz="2000">
                <a:solidFill>
                  <a:schemeClr val="tx1"/>
                </a:solidFill>
                <a:latin typeface="Arial" panose="020B0604020202020204" pitchFamily="34" charset="0"/>
                <a:ea typeface="幼圆" pitchFamily="49" charset="-122"/>
              </a:defRPr>
            </a:lvl3pPr>
            <a:lvl4pPr marL="1600200" indent="-228600" eaLnBrk="0" hangingPunct="0">
              <a:defRPr sz="2000">
                <a:solidFill>
                  <a:schemeClr val="tx1"/>
                </a:solidFill>
                <a:latin typeface="Arial" panose="020B0604020202020204" pitchFamily="34" charset="0"/>
                <a:ea typeface="幼圆" pitchFamily="49" charset="-122"/>
              </a:defRPr>
            </a:lvl4pPr>
            <a:lvl5pPr marL="2057400" indent="-228600" eaLnBrk="0" hangingPunct="0">
              <a:defRPr sz="2000">
                <a:solidFill>
                  <a:schemeClr val="tx1"/>
                </a:solidFill>
                <a:latin typeface="Arial" panose="020B0604020202020204" pitchFamily="34" charset="0"/>
                <a:ea typeface="幼圆"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9pPr>
          </a:lstStyle>
          <a:p>
            <a:pPr algn="ctr" eaLnBrk="1" hangingPunct="1">
              <a:spcBef>
                <a:spcPct val="50000"/>
              </a:spcBef>
              <a:defRPr/>
            </a:pPr>
            <a:r>
              <a:rPr lang="zh-CN" altLang="en-US" sz="2600" b="1" smtClean="0">
                <a:solidFill>
                  <a:srgbClr val="777777"/>
                </a:solidFill>
                <a:ea typeface="黑体" panose="02010609060101010101" pitchFamily="49" charset="-122"/>
              </a:rPr>
              <a:t>上海融客投资管理有限公司</a:t>
            </a:r>
          </a:p>
        </p:txBody>
      </p:sp>
      <p:sp>
        <p:nvSpPr>
          <p:cNvPr id="3074" name="Rectangle 2"/>
          <p:cNvSpPr>
            <a:spLocks noGrp="1" noChangeArrowheads="1"/>
          </p:cNvSpPr>
          <p:nvPr>
            <p:ph type="ctrTitle" hasCustomPrompt="1"/>
          </p:nvPr>
        </p:nvSpPr>
        <p:spPr bwMode="gray">
          <a:xfrm>
            <a:off x="1331913" y="1773238"/>
            <a:ext cx="6629400" cy="1012825"/>
          </a:xfrm>
          <a:prstGeom prst="rect">
            <a:avLst/>
          </a:prstGeom>
          <a:noFill/>
          <a:ln>
            <a:miter lim="800000"/>
          </a:ln>
        </p:spPr>
        <p:txBody>
          <a:bodyPr vert="horz" wrap="square" lIns="91440" tIns="45720" rIns="91440" bIns="45720" numCol="1" anchor="ctr" anchorCtr="0" compatLnSpc="1"/>
          <a:lstStyle>
            <a:lvl1pPr algn="ctr">
              <a:defRPr sz="3600">
                <a:latin typeface="黑体" panose="02010609060101010101" pitchFamily="49" charset="-122"/>
                <a:ea typeface="黑体" panose="02010609060101010101" pitchFamily="49" charset="-122"/>
              </a:defRPr>
            </a:lvl1pPr>
          </a:lstStyle>
          <a:p>
            <a:r>
              <a:rPr lang="en-US" altLang="zh-CN"/>
              <a:t>Click to edit Master </a:t>
            </a:r>
            <a:br>
              <a:rPr lang="en-US" altLang="zh-CN"/>
            </a:br>
            <a:r>
              <a:rPr lang="en-US" altLang="zh-CN"/>
              <a:t>title style</a:t>
            </a:r>
          </a:p>
        </p:txBody>
      </p:sp>
    </p:spTree>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3" name="Picture 7" descr="bottom"/>
          <p:cNvPicPr>
            <a:picLocks noChangeArrowheads="1"/>
          </p:cNvPicPr>
          <p:nvPr userDrawn="1"/>
        </p:nvPicPr>
        <p:blipFill>
          <a:blip r:embed="rId2"/>
          <a:srcRect/>
          <a:stretch>
            <a:fillRect/>
          </a:stretch>
        </p:blipFill>
        <p:spPr bwMode="auto">
          <a:xfrm>
            <a:off x="0" y="1588"/>
            <a:ext cx="9144000" cy="906462"/>
          </a:xfrm>
          <a:prstGeom prst="rect">
            <a:avLst/>
          </a:prstGeom>
          <a:noFill/>
          <a:ln w="9525">
            <a:noFill/>
            <a:miter lim="800000"/>
            <a:headEnd/>
            <a:tailEnd/>
          </a:ln>
        </p:spPr>
      </p:pic>
      <p:sp>
        <p:nvSpPr>
          <p:cNvPr id="2" name="标题 1"/>
          <p:cNvSpPr>
            <a:spLocks noGrp="1"/>
          </p:cNvSpPr>
          <p:nvPr>
            <p:ph type="title"/>
          </p:nvPr>
        </p:nvSpPr>
        <p:spPr>
          <a:xfrm>
            <a:off x="457200" y="274638"/>
            <a:ext cx="8229600" cy="1143000"/>
          </a:xfrm>
          <a:prstGeom prst="rect">
            <a:avLst/>
          </a:prstGeom>
        </p:spPr>
        <p:txBody>
          <a:bodyPr/>
          <a:lstStyle/>
          <a:p>
            <a:r>
              <a:rPr lang="zh-CN" altLang="en-US" dirty="0" smtClean="0"/>
              <a:t>单击此处编辑母版标题样式</a:t>
            </a:r>
            <a:endParaRPr lang="zh-CN" altLang="en-US" dirty="0"/>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wipe dir="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transition>
    <p:wipe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457200" y="1600200"/>
            <a:ext cx="8229600" cy="4525963"/>
          </a:xfrm>
          <a:prstGeom prst="rect">
            <a:avLst/>
          </a:prstGeom>
        </p:spPr>
        <p:txBody>
          <a:bodyPr/>
          <a:lstStyle/>
          <a:p>
            <a:pPr lvl="0"/>
            <a:endParaRPr lang="zh-CN" altLang="en-US" noProof="0" smtClean="0"/>
          </a:p>
        </p:txBody>
      </p:sp>
    </p:spTree>
  </p:cSld>
  <p:clrMapOvr>
    <a:masterClrMapping/>
  </p:clrMapOvr>
  <p:transition>
    <p:wipe dir="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cSld name="1_标题幻灯片">
    <p:spTree>
      <p:nvGrpSpPr>
        <p:cNvPr id="1" name=""/>
        <p:cNvGrpSpPr/>
        <p:nvPr/>
      </p:nvGrpSpPr>
      <p:grpSpPr>
        <a:xfrm>
          <a:off x="0" y="0"/>
          <a:ext cx="0" cy="0"/>
          <a:chOff x="0" y="0"/>
          <a:chExt cx="0" cy="0"/>
        </a:xfrm>
      </p:grpSpPr>
      <p:pic>
        <p:nvPicPr>
          <p:cNvPr id="3" name="Picture 33" descr="rkk"/>
          <p:cNvPicPr>
            <a:picLocks noChangeAspect="1" noChangeArrowheads="1"/>
          </p:cNvPicPr>
          <p:nvPr/>
        </p:nvPicPr>
        <p:blipFill>
          <a:blip r:embed="rId2"/>
          <a:srcRect/>
          <a:stretch>
            <a:fillRect/>
          </a:stretch>
        </p:blipFill>
        <p:spPr bwMode="auto">
          <a:xfrm>
            <a:off x="2124075" y="4181475"/>
            <a:ext cx="723900" cy="720725"/>
          </a:xfrm>
          <a:prstGeom prst="rect">
            <a:avLst/>
          </a:prstGeom>
          <a:noFill/>
          <a:ln w="9525">
            <a:noFill/>
            <a:miter lim="800000"/>
            <a:headEnd/>
            <a:tailEnd/>
          </a:ln>
        </p:spPr>
      </p:pic>
      <p:pic>
        <p:nvPicPr>
          <p:cNvPr id="4" name="Picture 35" descr="top"/>
          <p:cNvPicPr>
            <a:picLocks noChangeArrowheads="1"/>
          </p:cNvPicPr>
          <p:nvPr/>
        </p:nvPicPr>
        <p:blipFill>
          <a:blip r:embed="rId3"/>
          <a:srcRect/>
          <a:stretch>
            <a:fillRect/>
          </a:stretch>
        </p:blipFill>
        <p:spPr bwMode="auto">
          <a:xfrm>
            <a:off x="0" y="0"/>
            <a:ext cx="9144000" cy="1130300"/>
          </a:xfrm>
          <a:prstGeom prst="rect">
            <a:avLst/>
          </a:prstGeom>
          <a:noFill/>
          <a:ln w="9525">
            <a:noFill/>
            <a:miter lim="800000"/>
            <a:headEnd/>
            <a:tailEnd/>
          </a:ln>
        </p:spPr>
      </p:pic>
      <p:pic>
        <p:nvPicPr>
          <p:cNvPr id="5" name="Picture 36" descr="bottom"/>
          <p:cNvPicPr>
            <a:picLocks noChangeAspect="1" noChangeArrowheads="1"/>
          </p:cNvPicPr>
          <p:nvPr/>
        </p:nvPicPr>
        <p:blipFill>
          <a:blip r:embed="rId4"/>
          <a:srcRect/>
          <a:stretch>
            <a:fillRect/>
          </a:stretch>
        </p:blipFill>
        <p:spPr bwMode="auto">
          <a:xfrm>
            <a:off x="0" y="5524500"/>
            <a:ext cx="9144000" cy="1333500"/>
          </a:xfrm>
          <a:prstGeom prst="rect">
            <a:avLst/>
          </a:prstGeom>
          <a:noFill/>
          <a:ln w="9525">
            <a:noFill/>
            <a:miter lim="800000"/>
            <a:headEnd/>
            <a:tailEnd/>
          </a:ln>
        </p:spPr>
      </p:pic>
      <p:sp>
        <p:nvSpPr>
          <p:cNvPr id="6" name="Text Box 37"/>
          <p:cNvSpPr txBox="1">
            <a:spLocks noChangeArrowheads="1"/>
          </p:cNvSpPr>
          <p:nvPr/>
        </p:nvSpPr>
        <p:spPr bwMode="auto">
          <a:xfrm>
            <a:off x="2890838" y="4637088"/>
            <a:ext cx="4319587" cy="30480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itchFamily="49" charset="-122"/>
              </a:defRPr>
            </a:lvl1pPr>
            <a:lvl2pPr marL="742950" indent="-285750" eaLnBrk="0" hangingPunct="0">
              <a:defRPr>
                <a:solidFill>
                  <a:schemeClr val="tx1"/>
                </a:solidFill>
                <a:latin typeface="Arial" panose="020B0604020202020204" pitchFamily="34" charset="0"/>
                <a:ea typeface="幼圆" pitchFamily="49" charset="-122"/>
              </a:defRPr>
            </a:lvl2pPr>
            <a:lvl3pPr marL="1143000" indent="-228600" eaLnBrk="0" hangingPunct="0">
              <a:defRPr>
                <a:solidFill>
                  <a:schemeClr val="tx1"/>
                </a:solidFill>
                <a:latin typeface="Arial" panose="020B0604020202020204" pitchFamily="34" charset="0"/>
                <a:ea typeface="幼圆" pitchFamily="49" charset="-122"/>
              </a:defRPr>
            </a:lvl3pPr>
            <a:lvl4pPr marL="1600200" indent="-228600" eaLnBrk="0" hangingPunct="0">
              <a:defRPr>
                <a:solidFill>
                  <a:schemeClr val="tx1"/>
                </a:solidFill>
                <a:latin typeface="Arial" panose="020B0604020202020204" pitchFamily="34" charset="0"/>
                <a:ea typeface="幼圆" pitchFamily="49" charset="-122"/>
              </a:defRPr>
            </a:lvl4pPr>
            <a:lvl5pPr marL="2057400" indent="-228600" eaLnBrk="0" hangingPunct="0">
              <a:defRPr>
                <a:solidFill>
                  <a:schemeClr val="tx1"/>
                </a:solidFill>
                <a:latin typeface="Arial" panose="020B0604020202020204" pitchFamily="34" charset="0"/>
                <a:ea typeface="幼圆"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9pPr>
          </a:lstStyle>
          <a:p>
            <a:pPr algn="ctr" eaLnBrk="1" hangingPunct="1">
              <a:spcBef>
                <a:spcPct val="20000"/>
              </a:spcBef>
              <a:buClr>
                <a:srgbClr val="99CCFF"/>
              </a:buClr>
              <a:buFont typeface="Wingdings" panose="05000000000000000000" pitchFamily="2" charset="2"/>
              <a:buNone/>
              <a:defRPr/>
            </a:pPr>
            <a:r>
              <a:rPr lang="en-US" altLang="zh-CN" sz="1400" b="1" smtClean="0">
                <a:solidFill>
                  <a:srgbClr val="777777"/>
                </a:solidFill>
                <a:ea typeface="宋体" panose="02010600030101010101" pitchFamily="2" charset="-122"/>
              </a:rPr>
              <a:t>RONGKE INVESTMENT MANAGEMENT CO., LTD</a:t>
            </a:r>
          </a:p>
        </p:txBody>
      </p:sp>
      <p:sp>
        <p:nvSpPr>
          <p:cNvPr id="7" name="Text Box 38"/>
          <p:cNvSpPr txBox="1">
            <a:spLocks noChangeArrowheads="1"/>
          </p:cNvSpPr>
          <p:nvPr/>
        </p:nvSpPr>
        <p:spPr bwMode="auto">
          <a:xfrm>
            <a:off x="2873375" y="4098925"/>
            <a:ext cx="4321175" cy="48895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itchFamily="49" charset="-122"/>
              </a:defRPr>
            </a:lvl1pPr>
            <a:lvl2pPr marL="742950" indent="-285750" eaLnBrk="0" hangingPunct="0">
              <a:defRPr>
                <a:solidFill>
                  <a:schemeClr val="tx1"/>
                </a:solidFill>
                <a:latin typeface="Arial" panose="020B0604020202020204" pitchFamily="34" charset="0"/>
                <a:ea typeface="幼圆" pitchFamily="49" charset="-122"/>
              </a:defRPr>
            </a:lvl2pPr>
            <a:lvl3pPr marL="1143000" indent="-228600" eaLnBrk="0" hangingPunct="0">
              <a:defRPr>
                <a:solidFill>
                  <a:schemeClr val="tx1"/>
                </a:solidFill>
                <a:latin typeface="Arial" panose="020B0604020202020204" pitchFamily="34" charset="0"/>
                <a:ea typeface="幼圆" pitchFamily="49" charset="-122"/>
              </a:defRPr>
            </a:lvl3pPr>
            <a:lvl4pPr marL="1600200" indent="-228600" eaLnBrk="0" hangingPunct="0">
              <a:defRPr>
                <a:solidFill>
                  <a:schemeClr val="tx1"/>
                </a:solidFill>
                <a:latin typeface="Arial" panose="020B0604020202020204" pitchFamily="34" charset="0"/>
                <a:ea typeface="幼圆" pitchFamily="49" charset="-122"/>
              </a:defRPr>
            </a:lvl4pPr>
            <a:lvl5pPr marL="2057400" indent="-228600" eaLnBrk="0" hangingPunct="0">
              <a:defRPr>
                <a:solidFill>
                  <a:schemeClr val="tx1"/>
                </a:solidFill>
                <a:latin typeface="Arial" panose="020B0604020202020204" pitchFamily="34" charset="0"/>
                <a:ea typeface="幼圆"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9pPr>
          </a:lstStyle>
          <a:p>
            <a:pPr algn="ctr" eaLnBrk="1" hangingPunct="1">
              <a:spcBef>
                <a:spcPct val="50000"/>
              </a:spcBef>
              <a:defRPr/>
            </a:pPr>
            <a:r>
              <a:rPr lang="zh-CN" altLang="en-US" sz="2600" b="1" smtClean="0">
                <a:solidFill>
                  <a:srgbClr val="777777"/>
                </a:solidFill>
                <a:ea typeface="黑体" panose="02010609060101010101" pitchFamily="49" charset="-122"/>
              </a:rPr>
              <a:t>上海融客投资管理有限公司</a:t>
            </a:r>
          </a:p>
        </p:txBody>
      </p:sp>
      <p:sp>
        <p:nvSpPr>
          <p:cNvPr id="8" name="Rectangle 41"/>
          <p:cNvSpPr>
            <a:spLocks noChangeArrowheads="1"/>
          </p:cNvSpPr>
          <p:nvPr/>
        </p:nvSpPr>
        <p:spPr bwMode="auto">
          <a:xfrm>
            <a:off x="60325" y="6577013"/>
            <a:ext cx="2208213" cy="236537"/>
          </a:xfrm>
          <a:prstGeom prst="rect">
            <a:avLst/>
          </a:prstGeom>
          <a:noFill/>
          <a:ln w="9525">
            <a:noFill/>
            <a:miter lim="800000"/>
          </a:ln>
        </p:spPr>
        <p:txBody>
          <a:bodyPr/>
          <a:lstStyle/>
          <a:p>
            <a:pPr>
              <a:defRPr/>
            </a:pPr>
            <a:r>
              <a:rPr lang="en-US" altLang="zh-CN" sz="1200" b="1">
                <a:solidFill>
                  <a:srgbClr val="FFFFFF"/>
                </a:solidFill>
                <a:latin typeface="Verdana" panose="020B0604030504040204" pitchFamily="34" charset="0"/>
              </a:rPr>
              <a:t>www.rongke.com</a:t>
            </a:r>
          </a:p>
        </p:txBody>
      </p:sp>
      <p:sp>
        <p:nvSpPr>
          <p:cNvPr id="3074" name="Rectangle 2"/>
          <p:cNvSpPr>
            <a:spLocks noGrp="1" noChangeArrowheads="1"/>
          </p:cNvSpPr>
          <p:nvPr>
            <p:ph type="ctrTitle" hasCustomPrompt="1"/>
          </p:nvPr>
        </p:nvSpPr>
        <p:spPr bwMode="gray">
          <a:xfrm>
            <a:off x="1331913" y="1773238"/>
            <a:ext cx="6629400" cy="1012825"/>
          </a:xfrm>
          <a:prstGeom prst="rect">
            <a:avLst/>
          </a:prstGeom>
          <a:noFill/>
          <a:ln>
            <a:miter lim="800000"/>
          </a:ln>
        </p:spPr>
        <p:txBody>
          <a:bodyPr vert="horz" wrap="square" lIns="91440" tIns="45720" rIns="91440" bIns="45720" numCol="1" anchor="ctr" anchorCtr="0" compatLnSpc="1"/>
          <a:lstStyle>
            <a:lvl1pPr algn="ctr">
              <a:defRPr sz="3600">
                <a:latin typeface="黑体" panose="02010609060101010101" pitchFamily="49" charset="-122"/>
                <a:ea typeface="黑体" panose="02010609060101010101" pitchFamily="49" charset="-122"/>
              </a:defRPr>
            </a:lvl1pPr>
          </a:lstStyle>
          <a:p>
            <a:r>
              <a:rPr lang="en-US" altLang="zh-CN"/>
              <a:t>Click to edit Master </a:t>
            </a:r>
            <a:br>
              <a:rPr lang="en-US" altLang="zh-CN"/>
            </a:br>
            <a:r>
              <a:rPr lang="en-US" altLang="zh-CN"/>
              <a:t>title style</a:t>
            </a:r>
          </a:p>
        </p:txBody>
      </p:sp>
    </p:spTree>
  </p:cSld>
  <p:clrMapOvr>
    <a:masterClrMapping/>
  </p:clrMapOvr>
  <p:transition>
    <p:wipe dir="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wipe dir="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wipe dir="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transition>
    <p:wipe dir="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457200" y="1600200"/>
            <a:ext cx="8229600" cy="4525963"/>
          </a:xfrm>
          <a:prstGeom prst="rect">
            <a:avLst/>
          </a:prstGeom>
        </p:spPr>
        <p:txBody>
          <a:bodyPr/>
          <a:lstStyle/>
          <a:p>
            <a:pPr lvl="0"/>
            <a:endParaRPr lang="zh-CN" altLang="en-US" noProof="0" smtClean="0"/>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Only">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wipe dir="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wipe dir="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transition>
    <p:wipe dir="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transition>
    <p:wipe dir="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457200" y="1600200"/>
            <a:ext cx="8229600" cy="4525963"/>
          </a:xfrm>
          <a:prstGeom prst="rect">
            <a:avLst/>
          </a:prstGeom>
        </p:spPr>
        <p:txBody>
          <a:bodyPr/>
          <a:lstStyle/>
          <a:p>
            <a:pPr lvl="0"/>
            <a:endParaRPr lang="zh-CN" altLang="en-US" noProof="0" smtClean="0"/>
          </a:p>
        </p:txBody>
      </p:sp>
    </p:spTree>
  </p:cSld>
  <p:clrMapOvr>
    <a:masterClrMapping/>
  </p:clrMapOvr>
  <p:transition>
    <p:wipe dir="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Only">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wipe dir="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wipe dir="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SmartArt 占位符 2"/>
          <p:cNvSpPr>
            <a:spLocks noGrp="1"/>
          </p:cNvSpPr>
          <p:nvPr>
            <p:ph type="pic" idx="1"/>
          </p:nvPr>
        </p:nvSpPr>
        <p:spPr>
          <a:xfrm>
            <a:off x="457200" y="1600200"/>
            <a:ext cx="8229600" cy="4525963"/>
          </a:xfrm>
          <a:prstGeom prst="rect">
            <a:avLst/>
          </a:prstGeom>
        </p:spPr>
        <p:txBody>
          <a:bodyPr/>
          <a:lstStyle/>
          <a:p>
            <a:pPr lvl="0"/>
            <a:endParaRPr lang="zh-CN" altLang="en-US" noProof="0" smtClean="0"/>
          </a:p>
        </p:txBody>
      </p:sp>
    </p:spTree>
  </p:cSld>
  <p:clrMapOvr>
    <a:masterClrMapping/>
  </p:clrMapOvr>
  <p:transition>
    <p:wipe dir="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wipe dir="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transition>
    <p:wipe dir="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SmartArt 占位符 2"/>
          <p:cNvSpPr>
            <a:spLocks noGrp="1"/>
          </p:cNvSpPr>
          <p:nvPr>
            <p:ph type="pic" idx="1"/>
          </p:nvPr>
        </p:nvSpPr>
        <p:spPr>
          <a:xfrm>
            <a:off x="457200" y="1600200"/>
            <a:ext cx="8229600" cy="4525963"/>
          </a:xfrm>
          <a:prstGeom prst="rect">
            <a:avLst/>
          </a:prstGeom>
        </p:spPr>
        <p:txBody>
          <a:bodyPr/>
          <a:lstStyle/>
          <a:p>
            <a:pPr lvl="0"/>
            <a:endParaRPr lang="zh-CN" altLang="en-US" noProof="0" smtClean="0"/>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wipe dir="r"/>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wipe dir="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transition>
    <p:wipe dir="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3.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4.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6" Type="http://schemas.openxmlformats.org/officeDocument/2006/relationships/image" Target="../media/image6.jpeg"/><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1.jpe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slideLayout" Target="../slideLayouts/slideLayout50.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6" Type="http://schemas.openxmlformats.org/officeDocument/2006/relationships/image" Target="../media/image6.jpeg"/><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5" Type="http://schemas.openxmlformats.org/officeDocument/2006/relationships/image" Target="../media/image1.jpeg"/><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slideLayout" Target="../slideLayouts/slideLayout63.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2" Type="http://schemas.openxmlformats.org/officeDocument/2006/relationships/slideLayout" Target="../slideLayouts/slideLayout52.xml"/><Relationship Id="rId16" Type="http://schemas.openxmlformats.org/officeDocument/2006/relationships/image" Target="../media/image6.jpeg"/><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5" Type="http://schemas.openxmlformats.org/officeDocument/2006/relationships/image" Target="../media/image1.jpeg"/><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1.xml"/><Relationship Id="rId13" Type="http://schemas.openxmlformats.org/officeDocument/2006/relationships/slideLayout" Target="../slideLayouts/slideLayout76.xml"/><Relationship Id="rId3" Type="http://schemas.openxmlformats.org/officeDocument/2006/relationships/slideLayout" Target="../slideLayouts/slideLayout66.xml"/><Relationship Id="rId7" Type="http://schemas.openxmlformats.org/officeDocument/2006/relationships/slideLayout" Target="../slideLayouts/slideLayout70.xml"/><Relationship Id="rId12" Type="http://schemas.openxmlformats.org/officeDocument/2006/relationships/slideLayout" Target="../slideLayouts/slideLayout75.xml"/><Relationship Id="rId2" Type="http://schemas.openxmlformats.org/officeDocument/2006/relationships/slideLayout" Target="../slideLayouts/slideLayout65.xml"/><Relationship Id="rId16" Type="http://schemas.openxmlformats.org/officeDocument/2006/relationships/image" Target="../media/image2.jpeg"/><Relationship Id="rId1" Type="http://schemas.openxmlformats.org/officeDocument/2006/relationships/slideLayout" Target="../slideLayouts/slideLayout64.xml"/><Relationship Id="rId6" Type="http://schemas.openxmlformats.org/officeDocument/2006/relationships/slideLayout" Target="../slideLayouts/slideLayout69.xml"/><Relationship Id="rId11" Type="http://schemas.openxmlformats.org/officeDocument/2006/relationships/slideLayout" Target="../slideLayouts/slideLayout74.xml"/><Relationship Id="rId5" Type="http://schemas.openxmlformats.org/officeDocument/2006/relationships/slideLayout" Target="../slideLayouts/slideLayout68.xml"/><Relationship Id="rId15" Type="http://schemas.openxmlformats.org/officeDocument/2006/relationships/image" Target="../media/image1.jpeg"/><Relationship Id="rId10" Type="http://schemas.openxmlformats.org/officeDocument/2006/relationships/slideLayout" Target="../slideLayouts/slideLayout73.xml"/><Relationship Id="rId4" Type="http://schemas.openxmlformats.org/officeDocument/2006/relationships/slideLayout" Target="../slideLayouts/slideLayout67.xml"/><Relationship Id="rId9" Type="http://schemas.openxmlformats.org/officeDocument/2006/relationships/slideLayout" Target="../slideLayouts/slideLayout72.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4.xml"/><Relationship Id="rId13" Type="http://schemas.openxmlformats.org/officeDocument/2006/relationships/slideLayout" Target="../slideLayouts/slideLayout89.xml"/><Relationship Id="rId3" Type="http://schemas.openxmlformats.org/officeDocument/2006/relationships/slideLayout" Target="../slideLayouts/slideLayout79.xml"/><Relationship Id="rId7" Type="http://schemas.openxmlformats.org/officeDocument/2006/relationships/slideLayout" Target="../slideLayouts/slideLayout83.xml"/><Relationship Id="rId12" Type="http://schemas.openxmlformats.org/officeDocument/2006/relationships/slideLayout" Target="../slideLayouts/slideLayout88.xml"/><Relationship Id="rId2" Type="http://schemas.openxmlformats.org/officeDocument/2006/relationships/slideLayout" Target="../slideLayouts/slideLayout78.xml"/><Relationship Id="rId16" Type="http://schemas.openxmlformats.org/officeDocument/2006/relationships/image" Target="../media/image2.jpeg"/><Relationship Id="rId1" Type="http://schemas.openxmlformats.org/officeDocument/2006/relationships/slideLayout" Target="../slideLayouts/slideLayout77.xml"/><Relationship Id="rId6" Type="http://schemas.openxmlformats.org/officeDocument/2006/relationships/slideLayout" Target="../slideLayouts/slideLayout82.xml"/><Relationship Id="rId11" Type="http://schemas.openxmlformats.org/officeDocument/2006/relationships/slideLayout" Target="../slideLayouts/slideLayout87.xml"/><Relationship Id="rId5" Type="http://schemas.openxmlformats.org/officeDocument/2006/relationships/slideLayout" Target="../slideLayouts/slideLayout81.xml"/><Relationship Id="rId15" Type="http://schemas.openxmlformats.org/officeDocument/2006/relationships/image" Target="../media/image1.jpeg"/><Relationship Id="rId10" Type="http://schemas.openxmlformats.org/officeDocument/2006/relationships/slideLayout" Target="../slideLayouts/slideLayout86.xml"/><Relationship Id="rId4" Type="http://schemas.openxmlformats.org/officeDocument/2006/relationships/slideLayout" Target="../slideLayouts/slideLayout80.xml"/><Relationship Id="rId9" Type="http://schemas.openxmlformats.org/officeDocument/2006/relationships/slideLayout" Target="../slideLayouts/slideLayout85.xml"/><Relationship Id="rId1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7.xml"/><Relationship Id="rId13" Type="http://schemas.openxmlformats.org/officeDocument/2006/relationships/slideLayout" Target="../slideLayouts/slideLayout102.xml"/><Relationship Id="rId3" Type="http://schemas.openxmlformats.org/officeDocument/2006/relationships/slideLayout" Target="../slideLayouts/slideLayout92.xml"/><Relationship Id="rId7" Type="http://schemas.openxmlformats.org/officeDocument/2006/relationships/slideLayout" Target="../slideLayouts/slideLayout96.xml"/><Relationship Id="rId12" Type="http://schemas.openxmlformats.org/officeDocument/2006/relationships/slideLayout" Target="../slideLayouts/slideLayout101.xml"/><Relationship Id="rId2" Type="http://schemas.openxmlformats.org/officeDocument/2006/relationships/slideLayout" Target="../slideLayouts/slideLayout91.xml"/><Relationship Id="rId16" Type="http://schemas.openxmlformats.org/officeDocument/2006/relationships/image" Target="../media/image2.jpeg"/><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slideLayout" Target="../slideLayouts/slideLayout100.xml"/><Relationship Id="rId5" Type="http://schemas.openxmlformats.org/officeDocument/2006/relationships/slideLayout" Target="../slideLayouts/slideLayout94.xml"/><Relationship Id="rId15" Type="http://schemas.openxmlformats.org/officeDocument/2006/relationships/image" Target="../media/image1.jpeg"/><Relationship Id="rId10" Type="http://schemas.openxmlformats.org/officeDocument/2006/relationships/slideLayout" Target="../slideLayouts/slideLayout99.xml"/><Relationship Id="rId4" Type="http://schemas.openxmlformats.org/officeDocument/2006/relationships/slideLayout" Target="../slideLayouts/slideLayout93.xml"/><Relationship Id="rId9" Type="http://schemas.openxmlformats.org/officeDocument/2006/relationships/slideLayout" Target="../slideLayouts/slideLayout98.xml"/><Relationship Id="rId14" Type="http://schemas.openxmlformats.org/officeDocument/2006/relationships/theme" Target="../theme/theme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1027"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1028"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1029"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534B1103-9603-4759-8D64-0D5F095E31C5}" type="slidenum">
              <a:rPr lang="zh-CN" altLang="en-GB" sz="1000">
                <a:solidFill>
                  <a:srgbClr val="FFFFFF"/>
                </a:solidFill>
              </a:rPr>
              <a:pPr algn="ctr" eaLnBrk="0" hangingPunct="0">
                <a:defRPr/>
              </a:pPr>
              <a:t>‹#›</a:t>
            </a:fld>
            <a:endParaRPr lang="en-GB" altLang="zh-CN" sz="1000">
              <a:solidFill>
                <a:srgbClr val="FFFFFF"/>
              </a:solidFill>
            </a:endParaRPr>
          </a:p>
        </p:txBody>
      </p:sp>
      <p:pic>
        <p:nvPicPr>
          <p:cNvPr id="1030"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itchFamily="49" charset="-122"/>
              </a:defRPr>
            </a:lvl1pPr>
            <a:lvl2pPr marL="742950" indent="-285750" eaLnBrk="0" hangingPunct="0">
              <a:defRPr sz="2000">
                <a:solidFill>
                  <a:schemeClr val="tx1"/>
                </a:solidFill>
                <a:latin typeface="Arial" panose="020B0604020202020204" pitchFamily="34" charset="0"/>
                <a:ea typeface="幼圆" pitchFamily="49" charset="-122"/>
              </a:defRPr>
            </a:lvl2pPr>
            <a:lvl3pPr marL="1143000" indent="-228600" eaLnBrk="0" hangingPunct="0">
              <a:defRPr sz="2000">
                <a:solidFill>
                  <a:schemeClr val="tx1"/>
                </a:solidFill>
                <a:latin typeface="Arial" panose="020B0604020202020204" pitchFamily="34" charset="0"/>
                <a:ea typeface="幼圆" pitchFamily="49" charset="-122"/>
              </a:defRPr>
            </a:lvl3pPr>
            <a:lvl4pPr marL="1600200" indent="-228600" eaLnBrk="0" hangingPunct="0">
              <a:defRPr sz="2000">
                <a:solidFill>
                  <a:schemeClr val="tx1"/>
                </a:solidFill>
                <a:latin typeface="Arial" panose="020B0604020202020204" pitchFamily="34" charset="0"/>
                <a:ea typeface="幼圆" pitchFamily="49" charset="-122"/>
              </a:defRPr>
            </a:lvl4pPr>
            <a:lvl5pPr marL="2057400" indent="-228600" eaLnBrk="0" hangingPunct="0">
              <a:defRPr sz="2000">
                <a:solidFill>
                  <a:schemeClr val="tx1"/>
                </a:solidFill>
                <a:latin typeface="Arial" panose="020B0604020202020204" pitchFamily="34" charset="0"/>
                <a:ea typeface="幼圆"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9pPr>
          </a:lstStyle>
          <a:p>
            <a:pPr eaLnBrk="1" hangingPunct="1">
              <a:lnSpc>
                <a:spcPct val="50000"/>
              </a:lnSpc>
              <a:spcBef>
                <a:spcPct val="50000"/>
              </a:spcBef>
              <a:defRPr/>
            </a:pPr>
            <a:r>
              <a:rPr lang="en-US" altLang="zh-CN" sz="1000" smtClean="0">
                <a:solidFill>
                  <a:schemeClr val="bg1"/>
                </a:solidFill>
                <a:ea typeface="宋体" panose="02010600030101010101" pitchFamily="2" charset="-122"/>
              </a:rPr>
              <a:t>BEST CLIENTS</a:t>
            </a:r>
          </a:p>
          <a:p>
            <a:pPr eaLnBrk="1" hangingPunct="1">
              <a:lnSpc>
                <a:spcPct val="50000"/>
              </a:lnSpc>
              <a:spcBef>
                <a:spcPct val="50000"/>
              </a:spcBef>
              <a:defRPr/>
            </a:pPr>
            <a:r>
              <a:rPr lang="en-US" altLang="zh-CN" sz="1000" smtClean="0">
                <a:solidFill>
                  <a:schemeClr val="bg1"/>
                </a:solidFill>
                <a:ea typeface="宋体" panose="02010600030101010101" pitchFamily="2" charset="-122"/>
              </a:rPr>
              <a:t>BEST SERVICE</a:t>
            </a:r>
          </a:p>
        </p:txBody>
      </p:sp>
      <p:sp>
        <p:nvSpPr>
          <p:cNvPr id="1032"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chemeClr val="bg1"/>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p>
        </p:txBody>
      </p:sp>
      <p:pic>
        <p:nvPicPr>
          <p:cNvPr id="2051" name="Picture 31" descr="top"/>
          <p:cNvPicPr>
            <a:picLocks noChangeArrowheads="1"/>
          </p:cNvPicPr>
          <p:nvPr/>
        </p:nvPicPr>
        <p:blipFill>
          <a:blip r:embed="rId13"/>
          <a:srcRect/>
          <a:stretch>
            <a:fillRect/>
          </a:stretch>
        </p:blipFill>
        <p:spPr bwMode="auto">
          <a:xfrm>
            <a:off x="0" y="1588"/>
            <a:ext cx="9144000" cy="906462"/>
          </a:xfrm>
          <a:prstGeom prst="rect">
            <a:avLst/>
          </a:prstGeom>
          <a:noFill/>
          <a:ln w="9525">
            <a:noFill/>
            <a:miter lim="800000"/>
            <a:headEnd/>
            <a:tailEnd/>
          </a:ln>
        </p:spPr>
      </p:pic>
      <p:sp>
        <p:nvSpPr>
          <p:cNvPr id="2052" name="Rectangle 33"/>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chemeClr val="bg1"/>
                </a:solidFill>
                <a:latin typeface="Verdana" panose="020B0604030504040204" pitchFamily="34" charset="0"/>
              </a:rPr>
              <a:t>www.rongke.com</a:t>
            </a:r>
          </a:p>
        </p:txBody>
      </p:sp>
      <p:sp>
        <p:nvSpPr>
          <p:cNvPr id="2053" name="Rectangle 34"/>
          <p:cNvSpPr>
            <a:spLocks noChangeArrowheads="1"/>
          </p:cNvSpPr>
          <p:nvPr/>
        </p:nvSpPr>
        <p:spPr bwMode="auto">
          <a:xfrm>
            <a:off x="7507288" y="6462713"/>
            <a:ext cx="1025525" cy="409575"/>
          </a:xfrm>
          <a:prstGeom prst="rect">
            <a:avLst/>
          </a:prstGeom>
          <a:noFill/>
          <a:ln w="9525">
            <a:noFill/>
            <a:miter lim="800000"/>
          </a:ln>
        </p:spPr>
        <p:txBody>
          <a:bodyPr/>
          <a:lstStyle/>
          <a:p>
            <a:pPr algn="r">
              <a:defRPr/>
            </a:pPr>
            <a:r>
              <a:rPr lang="zh-CN" altLang="en-US" sz="1000">
                <a:solidFill>
                  <a:schemeClr val="bg1"/>
                </a:solidFill>
                <a:latin typeface="Verdana" panose="020B0604030504040204" pitchFamily="34" charset="0"/>
                <a:ea typeface="黑体" panose="02010609060101010101" pitchFamily="49" charset="-122"/>
              </a:rPr>
              <a:t>融客投资</a:t>
            </a:r>
          </a:p>
          <a:p>
            <a:pPr algn="r">
              <a:defRPr/>
            </a:pPr>
            <a:r>
              <a:rPr lang="zh-CN" altLang="en-US" sz="1000">
                <a:solidFill>
                  <a:schemeClr val="bg1"/>
                </a:solidFill>
                <a:latin typeface="Verdana" panose="020B0604030504040204" pitchFamily="34" charset="0"/>
                <a:ea typeface="黑体" panose="02010609060101010101" pitchFamily="49" charset="-122"/>
              </a:rPr>
              <a:t>融客中国</a:t>
            </a:r>
          </a:p>
        </p:txBody>
      </p:sp>
      <p:pic>
        <p:nvPicPr>
          <p:cNvPr id="2054" name="Picture 39" descr="招牌设计"/>
          <p:cNvPicPr>
            <a:picLocks noChangeAspect="1" noChangeArrowheads="1"/>
          </p:cNvPicPr>
          <p:nvPr/>
        </p:nvPicPr>
        <p:blipFill>
          <a:blip r:embed="rId14"/>
          <a:srcRect/>
          <a:stretch>
            <a:fillRect/>
          </a:stretch>
        </p:blipFill>
        <p:spPr bwMode="auto">
          <a:xfrm>
            <a:off x="7583488" y="6524625"/>
            <a:ext cx="301625" cy="298450"/>
          </a:xfrm>
          <a:prstGeom prst="rect">
            <a:avLst/>
          </a:prstGeom>
          <a:noFill/>
          <a:ln w="9525">
            <a:noFill/>
            <a:miter lim="800000"/>
            <a:headEnd/>
            <a:tailEnd/>
          </a:ln>
        </p:spPr>
      </p:pic>
      <p:sp>
        <p:nvSpPr>
          <p:cNvPr id="2055"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2056"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935DFE8A-65C7-4184-816C-74021275A2F4}" type="slidenum">
              <a:rPr lang="zh-CN" altLang="en-GB" sz="1000">
                <a:solidFill>
                  <a:srgbClr val="FFFFFF"/>
                </a:solidFill>
              </a:rPr>
              <a:pPr algn="ctr" eaLnBrk="0" hangingPunct="0">
                <a:defRPr/>
              </a:pPr>
              <a:t>‹#›</a:t>
            </a:fld>
            <a:endParaRPr lang="en-GB" altLang="zh-CN" sz="1000">
              <a:solidFill>
                <a:srgbClr val="FFFFFF"/>
              </a:solidFill>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a:solidFill>
            <a:srgbClr val="777777"/>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rgbClr val="777777"/>
          </a:solidFill>
          <a:latin typeface="+mn-lt"/>
          <a:ea typeface="+mn-ea"/>
        </a:defRPr>
      </a:lvl2pPr>
      <a:lvl3pPr marL="1143000" indent="-228600" algn="l" rtl="0" eaLnBrk="0" fontAlgn="base" hangingPunct="0">
        <a:spcBef>
          <a:spcPct val="20000"/>
        </a:spcBef>
        <a:spcAft>
          <a:spcPct val="0"/>
        </a:spcAft>
        <a:buClr>
          <a:schemeClr val="tx1"/>
        </a:buClr>
        <a:buChar char="•"/>
        <a:defRPr sz="2400">
          <a:solidFill>
            <a:srgbClr val="777777"/>
          </a:solidFill>
          <a:latin typeface="+mn-lt"/>
          <a:ea typeface="+mn-ea"/>
        </a:defRPr>
      </a:lvl3pPr>
      <a:lvl4pPr marL="1600200" indent="-228600" algn="l" rtl="0" eaLnBrk="0" fontAlgn="base" hangingPunct="0">
        <a:spcBef>
          <a:spcPct val="20000"/>
        </a:spcBef>
        <a:spcAft>
          <a:spcPct val="0"/>
        </a:spcAft>
        <a:buChar char="–"/>
        <a:defRPr sz="2000">
          <a:solidFill>
            <a:srgbClr val="777777"/>
          </a:solidFill>
          <a:latin typeface="+mn-lt"/>
          <a:ea typeface="+mn-ea"/>
        </a:defRPr>
      </a:lvl4pPr>
      <a:lvl5pPr marL="2057400" indent="-228600" algn="l" rtl="0" eaLnBrk="0" fontAlgn="base" hangingPunct="0">
        <a:spcBef>
          <a:spcPct val="20000"/>
        </a:spcBef>
        <a:spcAft>
          <a:spcPct val="0"/>
        </a:spcAft>
        <a:buChar char="»"/>
        <a:defRPr sz="2000">
          <a:solidFill>
            <a:srgbClr val="777777"/>
          </a:solidFill>
          <a:latin typeface="+mn-lt"/>
          <a:ea typeface="+mn-ea"/>
        </a:defRPr>
      </a:lvl5pPr>
      <a:lvl6pPr marL="2514600" indent="-228600" algn="l" rtl="0" fontAlgn="base">
        <a:spcBef>
          <a:spcPct val="20000"/>
        </a:spcBef>
        <a:spcAft>
          <a:spcPct val="0"/>
        </a:spcAft>
        <a:buChar char="»"/>
        <a:defRPr sz="2000">
          <a:solidFill>
            <a:srgbClr val="777777"/>
          </a:solidFill>
          <a:latin typeface="+mn-lt"/>
          <a:ea typeface="+mn-ea"/>
        </a:defRPr>
      </a:lvl6pPr>
      <a:lvl7pPr marL="2971800" indent="-228600" algn="l" rtl="0" fontAlgn="base">
        <a:spcBef>
          <a:spcPct val="20000"/>
        </a:spcBef>
        <a:spcAft>
          <a:spcPct val="0"/>
        </a:spcAft>
        <a:buChar char="»"/>
        <a:defRPr sz="2000">
          <a:solidFill>
            <a:srgbClr val="777777"/>
          </a:solidFill>
          <a:latin typeface="+mn-lt"/>
          <a:ea typeface="+mn-ea"/>
        </a:defRPr>
      </a:lvl7pPr>
      <a:lvl8pPr marL="3429000" indent="-228600" algn="l" rtl="0" fontAlgn="base">
        <a:spcBef>
          <a:spcPct val="20000"/>
        </a:spcBef>
        <a:spcAft>
          <a:spcPct val="0"/>
        </a:spcAft>
        <a:buChar char="»"/>
        <a:defRPr sz="2000">
          <a:solidFill>
            <a:srgbClr val="777777"/>
          </a:solidFill>
          <a:latin typeface="+mn-lt"/>
          <a:ea typeface="+mn-ea"/>
        </a:defRPr>
      </a:lvl8pPr>
      <a:lvl9pPr marL="3886200" indent="-228600" algn="l" rtl="0" fontAlgn="base">
        <a:spcBef>
          <a:spcPct val="20000"/>
        </a:spcBef>
        <a:spcAft>
          <a:spcPct val="0"/>
        </a:spcAft>
        <a:buChar char="»"/>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3075"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3076"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3077"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0CDF9D1D-20C4-4766-A44E-EC70D926B038}" type="slidenum">
              <a:rPr lang="zh-CN" altLang="en-GB" sz="1000">
                <a:solidFill>
                  <a:srgbClr val="FFFFFF"/>
                </a:solidFill>
              </a:rPr>
              <a:pPr algn="ctr" eaLnBrk="0" hangingPunct="0">
                <a:defRPr/>
              </a:pPr>
              <a:t>‹#›</a:t>
            </a:fld>
            <a:endParaRPr lang="en-GB" altLang="zh-CN" sz="1000">
              <a:solidFill>
                <a:srgbClr val="FFFFFF"/>
              </a:solidFill>
            </a:endParaRPr>
          </a:p>
        </p:txBody>
      </p:sp>
      <p:pic>
        <p:nvPicPr>
          <p:cNvPr id="3078"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370013" cy="32067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itchFamily="49" charset="-122"/>
              </a:defRPr>
            </a:lvl1pPr>
            <a:lvl2pPr marL="742950" indent="-285750" eaLnBrk="0" hangingPunct="0">
              <a:defRPr>
                <a:solidFill>
                  <a:schemeClr val="tx1"/>
                </a:solidFill>
                <a:latin typeface="Arial" panose="020B0604020202020204" pitchFamily="34" charset="0"/>
                <a:ea typeface="幼圆" pitchFamily="49" charset="-122"/>
              </a:defRPr>
            </a:lvl2pPr>
            <a:lvl3pPr marL="1143000" indent="-228600" eaLnBrk="0" hangingPunct="0">
              <a:defRPr>
                <a:solidFill>
                  <a:schemeClr val="tx1"/>
                </a:solidFill>
                <a:latin typeface="Arial" panose="020B0604020202020204" pitchFamily="34" charset="0"/>
                <a:ea typeface="幼圆" pitchFamily="49" charset="-122"/>
              </a:defRPr>
            </a:lvl3pPr>
            <a:lvl4pPr marL="1600200" indent="-228600" eaLnBrk="0" hangingPunct="0">
              <a:defRPr>
                <a:solidFill>
                  <a:schemeClr val="tx1"/>
                </a:solidFill>
                <a:latin typeface="Arial" panose="020B0604020202020204" pitchFamily="34" charset="0"/>
                <a:ea typeface="幼圆" pitchFamily="49" charset="-122"/>
              </a:defRPr>
            </a:lvl4pPr>
            <a:lvl5pPr marL="2057400" indent="-228600" eaLnBrk="0" hangingPunct="0">
              <a:defRPr>
                <a:solidFill>
                  <a:schemeClr val="tx1"/>
                </a:solidFill>
                <a:latin typeface="Arial" panose="020B0604020202020204" pitchFamily="34" charset="0"/>
                <a:ea typeface="幼圆"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9pPr>
          </a:lstStyle>
          <a:p>
            <a:pPr eaLnBrk="1" hangingPunct="1">
              <a:lnSpc>
                <a:spcPct val="50000"/>
              </a:lnSpc>
              <a:spcBef>
                <a:spcPct val="50000"/>
              </a:spcBef>
              <a:defRPr/>
            </a:pPr>
            <a:r>
              <a:rPr lang="en-US" altLang="zh-CN" sz="1000" smtClean="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smtClean="0">
                <a:solidFill>
                  <a:srgbClr val="FFFFFF"/>
                </a:solidFill>
                <a:ea typeface="宋体" panose="02010600030101010101" pitchFamily="2" charset="-122"/>
              </a:rPr>
              <a:t>BEST SERVICE</a:t>
            </a:r>
          </a:p>
        </p:txBody>
      </p:sp>
      <p:sp>
        <p:nvSpPr>
          <p:cNvPr id="3080"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4099"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4100"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4101"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9271FCA9-BDE0-429B-8D0A-62D54A38CAD0}" type="slidenum">
              <a:rPr lang="zh-CN" altLang="en-GB" sz="1000">
                <a:solidFill>
                  <a:srgbClr val="FFFFFF"/>
                </a:solidFill>
              </a:rPr>
              <a:pPr algn="ctr" eaLnBrk="0" hangingPunct="0">
                <a:defRPr/>
              </a:pPr>
              <a:t>‹#›</a:t>
            </a:fld>
            <a:endParaRPr lang="en-GB" altLang="zh-CN" sz="1000">
              <a:solidFill>
                <a:srgbClr val="FFFFFF"/>
              </a:solidFill>
            </a:endParaRPr>
          </a:p>
        </p:txBody>
      </p:sp>
      <p:pic>
        <p:nvPicPr>
          <p:cNvPr id="4102"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370013" cy="32067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itchFamily="49" charset="-122"/>
              </a:defRPr>
            </a:lvl1pPr>
            <a:lvl2pPr marL="742950" indent="-285750" eaLnBrk="0" hangingPunct="0">
              <a:defRPr>
                <a:solidFill>
                  <a:schemeClr val="tx1"/>
                </a:solidFill>
                <a:latin typeface="Arial" panose="020B0604020202020204" pitchFamily="34" charset="0"/>
                <a:ea typeface="幼圆" pitchFamily="49" charset="-122"/>
              </a:defRPr>
            </a:lvl2pPr>
            <a:lvl3pPr marL="1143000" indent="-228600" eaLnBrk="0" hangingPunct="0">
              <a:defRPr>
                <a:solidFill>
                  <a:schemeClr val="tx1"/>
                </a:solidFill>
                <a:latin typeface="Arial" panose="020B0604020202020204" pitchFamily="34" charset="0"/>
                <a:ea typeface="幼圆" pitchFamily="49" charset="-122"/>
              </a:defRPr>
            </a:lvl3pPr>
            <a:lvl4pPr marL="1600200" indent="-228600" eaLnBrk="0" hangingPunct="0">
              <a:defRPr>
                <a:solidFill>
                  <a:schemeClr val="tx1"/>
                </a:solidFill>
                <a:latin typeface="Arial" panose="020B0604020202020204" pitchFamily="34" charset="0"/>
                <a:ea typeface="幼圆" pitchFamily="49" charset="-122"/>
              </a:defRPr>
            </a:lvl4pPr>
            <a:lvl5pPr marL="2057400" indent="-228600" eaLnBrk="0" hangingPunct="0">
              <a:defRPr>
                <a:solidFill>
                  <a:schemeClr val="tx1"/>
                </a:solidFill>
                <a:latin typeface="Arial" panose="020B0604020202020204" pitchFamily="34" charset="0"/>
                <a:ea typeface="幼圆"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9pPr>
          </a:lstStyle>
          <a:p>
            <a:pPr eaLnBrk="1" hangingPunct="1">
              <a:lnSpc>
                <a:spcPct val="50000"/>
              </a:lnSpc>
              <a:spcBef>
                <a:spcPct val="50000"/>
              </a:spcBef>
              <a:defRPr/>
            </a:pPr>
            <a:r>
              <a:rPr lang="en-US" altLang="zh-CN" sz="1000" smtClean="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smtClean="0">
                <a:solidFill>
                  <a:srgbClr val="FFFFFF"/>
                </a:solidFill>
                <a:ea typeface="宋体" panose="02010600030101010101" pitchFamily="2" charset="-122"/>
              </a:rPr>
              <a:t>BEST SERVICE</a:t>
            </a:r>
          </a:p>
        </p:txBody>
      </p:sp>
      <p:sp>
        <p:nvSpPr>
          <p:cNvPr id="4104"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5123"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5124"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5125"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1ADC9F7E-4FB1-4CE6-A476-40C73E3C6F06}" type="slidenum">
              <a:rPr lang="zh-CN" altLang="en-GB" sz="1000">
                <a:solidFill>
                  <a:srgbClr val="FFFFFF"/>
                </a:solidFill>
              </a:rPr>
              <a:pPr algn="ctr" eaLnBrk="0" hangingPunct="0">
                <a:defRPr/>
              </a:pPr>
              <a:t>‹#›</a:t>
            </a:fld>
            <a:endParaRPr lang="en-GB" altLang="zh-CN" sz="1000">
              <a:solidFill>
                <a:srgbClr val="FFFFFF"/>
              </a:solidFill>
            </a:endParaRPr>
          </a:p>
        </p:txBody>
      </p:sp>
      <p:pic>
        <p:nvPicPr>
          <p:cNvPr id="5126"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370013" cy="32067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itchFamily="49" charset="-122"/>
              </a:defRPr>
            </a:lvl1pPr>
            <a:lvl2pPr marL="742950" indent="-285750" eaLnBrk="0" hangingPunct="0">
              <a:defRPr>
                <a:solidFill>
                  <a:schemeClr val="tx1"/>
                </a:solidFill>
                <a:latin typeface="Arial" panose="020B0604020202020204" pitchFamily="34" charset="0"/>
                <a:ea typeface="幼圆" pitchFamily="49" charset="-122"/>
              </a:defRPr>
            </a:lvl2pPr>
            <a:lvl3pPr marL="1143000" indent="-228600" eaLnBrk="0" hangingPunct="0">
              <a:defRPr>
                <a:solidFill>
                  <a:schemeClr val="tx1"/>
                </a:solidFill>
                <a:latin typeface="Arial" panose="020B0604020202020204" pitchFamily="34" charset="0"/>
                <a:ea typeface="幼圆" pitchFamily="49" charset="-122"/>
              </a:defRPr>
            </a:lvl3pPr>
            <a:lvl4pPr marL="1600200" indent="-228600" eaLnBrk="0" hangingPunct="0">
              <a:defRPr>
                <a:solidFill>
                  <a:schemeClr val="tx1"/>
                </a:solidFill>
                <a:latin typeface="Arial" panose="020B0604020202020204" pitchFamily="34" charset="0"/>
                <a:ea typeface="幼圆" pitchFamily="49" charset="-122"/>
              </a:defRPr>
            </a:lvl4pPr>
            <a:lvl5pPr marL="2057400" indent="-228600" eaLnBrk="0" hangingPunct="0">
              <a:defRPr>
                <a:solidFill>
                  <a:schemeClr val="tx1"/>
                </a:solidFill>
                <a:latin typeface="Arial" panose="020B0604020202020204" pitchFamily="34" charset="0"/>
                <a:ea typeface="幼圆"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9pPr>
          </a:lstStyle>
          <a:p>
            <a:pPr eaLnBrk="1" hangingPunct="1">
              <a:lnSpc>
                <a:spcPct val="50000"/>
              </a:lnSpc>
              <a:spcBef>
                <a:spcPct val="50000"/>
              </a:spcBef>
              <a:defRPr/>
            </a:pPr>
            <a:r>
              <a:rPr lang="en-US" altLang="zh-CN" sz="1000" smtClean="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smtClean="0">
                <a:solidFill>
                  <a:srgbClr val="FFFFFF"/>
                </a:solidFill>
                <a:ea typeface="宋体" panose="02010600030101010101" pitchFamily="2" charset="-122"/>
              </a:rPr>
              <a:t>BEST SERVICE</a:t>
            </a:r>
          </a:p>
        </p:txBody>
      </p:sp>
      <p:sp>
        <p:nvSpPr>
          <p:cNvPr id="5128"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6147"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6148"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6149"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BA70050B-BD6A-40CA-B063-AC6F1483204C}" type="slidenum">
              <a:rPr lang="zh-CN" altLang="en-GB" sz="1000">
                <a:solidFill>
                  <a:srgbClr val="FFFFFF"/>
                </a:solidFill>
              </a:rPr>
              <a:pPr algn="ctr" eaLnBrk="0" hangingPunct="0">
                <a:defRPr/>
              </a:pPr>
              <a:t>‹#›</a:t>
            </a:fld>
            <a:endParaRPr lang="en-GB" altLang="zh-CN" sz="1000">
              <a:solidFill>
                <a:srgbClr val="FFFFFF"/>
              </a:solidFill>
            </a:endParaRPr>
          </a:p>
        </p:txBody>
      </p:sp>
      <p:pic>
        <p:nvPicPr>
          <p:cNvPr id="6150"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itchFamily="49" charset="-122"/>
              </a:defRPr>
            </a:lvl1pPr>
            <a:lvl2pPr marL="742950" indent="-285750" eaLnBrk="0" hangingPunct="0">
              <a:defRPr sz="2000">
                <a:solidFill>
                  <a:schemeClr val="tx1"/>
                </a:solidFill>
                <a:latin typeface="Arial" panose="020B0604020202020204" pitchFamily="34" charset="0"/>
                <a:ea typeface="幼圆" pitchFamily="49" charset="-122"/>
              </a:defRPr>
            </a:lvl2pPr>
            <a:lvl3pPr marL="1143000" indent="-228600" eaLnBrk="0" hangingPunct="0">
              <a:defRPr sz="2000">
                <a:solidFill>
                  <a:schemeClr val="tx1"/>
                </a:solidFill>
                <a:latin typeface="Arial" panose="020B0604020202020204" pitchFamily="34" charset="0"/>
                <a:ea typeface="幼圆" pitchFamily="49" charset="-122"/>
              </a:defRPr>
            </a:lvl3pPr>
            <a:lvl4pPr marL="1600200" indent="-228600" eaLnBrk="0" hangingPunct="0">
              <a:defRPr sz="2000">
                <a:solidFill>
                  <a:schemeClr val="tx1"/>
                </a:solidFill>
                <a:latin typeface="Arial" panose="020B0604020202020204" pitchFamily="34" charset="0"/>
                <a:ea typeface="幼圆" pitchFamily="49" charset="-122"/>
              </a:defRPr>
            </a:lvl4pPr>
            <a:lvl5pPr marL="2057400" indent="-228600" eaLnBrk="0" hangingPunct="0">
              <a:defRPr sz="2000">
                <a:solidFill>
                  <a:schemeClr val="tx1"/>
                </a:solidFill>
                <a:latin typeface="Arial" panose="020B0604020202020204" pitchFamily="34" charset="0"/>
                <a:ea typeface="幼圆"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9pPr>
          </a:lstStyle>
          <a:p>
            <a:pPr eaLnBrk="1" hangingPunct="1">
              <a:lnSpc>
                <a:spcPct val="50000"/>
              </a:lnSpc>
              <a:spcBef>
                <a:spcPct val="50000"/>
              </a:spcBef>
              <a:defRPr/>
            </a:pPr>
            <a:r>
              <a:rPr lang="en-US" altLang="zh-CN" sz="1000" smtClean="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smtClean="0">
                <a:solidFill>
                  <a:srgbClr val="FFFFFF"/>
                </a:solidFill>
                <a:ea typeface="宋体" panose="02010600030101010101" pitchFamily="2" charset="-122"/>
              </a:rPr>
              <a:t>BEST SERVICE</a:t>
            </a:r>
          </a:p>
        </p:txBody>
      </p:sp>
      <p:sp>
        <p:nvSpPr>
          <p:cNvPr id="6152"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7171"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7172"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7173"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9C5FD946-661B-437A-9DDE-DB12AF003D33}" type="slidenum">
              <a:rPr lang="zh-CN" altLang="en-GB" sz="1000">
                <a:solidFill>
                  <a:srgbClr val="FFFFFF"/>
                </a:solidFill>
              </a:rPr>
              <a:pPr algn="ctr" eaLnBrk="0" hangingPunct="0">
                <a:defRPr/>
              </a:pPr>
              <a:t>‹#›</a:t>
            </a:fld>
            <a:endParaRPr lang="en-GB" altLang="zh-CN" sz="1000">
              <a:solidFill>
                <a:srgbClr val="FFFFFF"/>
              </a:solidFill>
            </a:endParaRPr>
          </a:p>
        </p:txBody>
      </p:sp>
      <p:pic>
        <p:nvPicPr>
          <p:cNvPr id="7174"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itchFamily="49" charset="-122"/>
              </a:defRPr>
            </a:lvl1pPr>
            <a:lvl2pPr marL="742950" indent="-285750" eaLnBrk="0" hangingPunct="0">
              <a:defRPr sz="2000">
                <a:solidFill>
                  <a:schemeClr val="tx1"/>
                </a:solidFill>
                <a:latin typeface="Arial" panose="020B0604020202020204" pitchFamily="34" charset="0"/>
                <a:ea typeface="幼圆" pitchFamily="49" charset="-122"/>
              </a:defRPr>
            </a:lvl2pPr>
            <a:lvl3pPr marL="1143000" indent="-228600" eaLnBrk="0" hangingPunct="0">
              <a:defRPr sz="2000">
                <a:solidFill>
                  <a:schemeClr val="tx1"/>
                </a:solidFill>
                <a:latin typeface="Arial" panose="020B0604020202020204" pitchFamily="34" charset="0"/>
                <a:ea typeface="幼圆" pitchFamily="49" charset="-122"/>
              </a:defRPr>
            </a:lvl3pPr>
            <a:lvl4pPr marL="1600200" indent="-228600" eaLnBrk="0" hangingPunct="0">
              <a:defRPr sz="2000">
                <a:solidFill>
                  <a:schemeClr val="tx1"/>
                </a:solidFill>
                <a:latin typeface="Arial" panose="020B0604020202020204" pitchFamily="34" charset="0"/>
                <a:ea typeface="幼圆" pitchFamily="49" charset="-122"/>
              </a:defRPr>
            </a:lvl4pPr>
            <a:lvl5pPr marL="2057400" indent="-228600" eaLnBrk="0" hangingPunct="0">
              <a:defRPr sz="2000">
                <a:solidFill>
                  <a:schemeClr val="tx1"/>
                </a:solidFill>
                <a:latin typeface="Arial" panose="020B0604020202020204" pitchFamily="34" charset="0"/>
                <a:ea typeface="幼圆"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9pPr>
          </a:lstStyle>
          <a:p>
            <a:pPr eaLnBrk="1" hangingPunct="1">
              <a:lnSpc>
                <a:spcPct val="50000"/>
              </a:lnSpc>
              <a:spcBef>
                <a:spcPct val="50000"/>
              </a:spcBef>
              <a:defRPr/>
            </a:pPr>
            <a:r>
              <a:rPr lang="en-US" altLang="zh-CN" sz="1000" smtClean="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smtClean="0">
                <a:solidFill>
                  <a:srgbClr val="FFFFFF"/>
                </a:solidFill>
                <a:ea typeface="宋体" panose="02010600030101010101" pitchFamily="2" charset="-122"/>
              </a:rPr>
              <a:t>BEST SERVICE</a:t>
            </a:r>
          </a:p>
        </p:txBody>
      </p:sp>
      <p:sp>
        <p:nvSpPr>
          <p:cNvPr id="7176"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8195"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8196"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8197"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B57F66C6-05BD-4207-A1CC-58C06293C038}" type="slidenum">
              <a:rPr lang="zh-CN" altLang="en-GB" sz="1000">
                <a:solidFill>
                  <a:srgbClr val="FFFFFF"/>
                </a:solidFill>
              </a:rPr>
              <a:pPr algn="ctr" eaLnBrk="0" hangingPunct="0">
                <a:defRPr/>
              </a:pPr>
              <a:t>‹#›</a:t>
            </a:fld>
            <a:endParaRPr lang="en-GB" altLang="zh-CN" sz="1000">
              <a:solidFill>
                <a:srgbClr val="FFFFFF"/>
              </a:solidFill>
            </a:endParaRPr>
          </a:p>
        </p:txBody>
      </p:sp>
      <p:pic>
        <p:nvPicPr>
          <p:cNvPr id="8198"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itchFamily="49" charset="-122"/>
              </a:defRPr>
            </a:lvl1pPr>
            <a:lvl2pPr marL="742950" indent="-285750" eaLnBrk="0" hangingPunct="0">
              <a:defRPr sz="2000">
                <a:solidFill>
                  <a:schemeClr val="tx1"/>
                </a:solidFill>
                <a:latin typeface="Arial" panose="020B0604020202020204" pitchFamily="34" charset="0"/>
                <a:ea typeface="幼圆" pitchFamily="49" charset="-122"/>
              </a:defRPr>
            </a:lvl2pPr>
            <a:lvl3pPr marL="1143000" indent="-228600" eaLnBrk="0" hangingPunct="0">
              <a:defRPr sz="2000">
                <a:solidFill>
                  <a:schemeClr val="tx1"/>
                </a:solidFill>
                <a:latin typeface="Arial" panose="020B0604020202020204" pitchFamily="34" charset="0"/>
                <a:ea typeface="幼圆" pitchFamily="49" charset="-122"/>
              </a:defRPr>
            </a:lvl3pPr>
            <a:lvl4pPr marL="1600200" indent="-228600" eaLnBrk="0" hangingPunct="0">
              <a:defRPr sz="2000">
                <a:solidFill>
                  <a:schemeClr val="tx1"/>
                </a:solidFill>
                <a:latin typeface="Arial" panose="020B0604020202020204" pitchFamily="34" charset="0"/>
                <a:ea typeface="幼圆" pitchFamily="49" charset="-122"/>
              </a:defRPr>
            </a:lvl4pPr>
            <a:lvl5pPr marL="2057400" indent="-228600" eaLnBrk="0" hangingPunct="0">
              <a:defRPr sz="2000">
                <a:solidFill>
                  <a:schemeClr val="tx1"/>
                </a:solidFill>
                <a:latin typeface="Arial" panose="020B0604020202020204" pitchFamily="34" charset="0"/>
                <a:ea typeface="幼圆"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9pPr>
          </a:lstStyle>
          <a:p>
            <a:pPr eaLnBrk="1" hangingPunct="1">
              <a:lnSpc>
                <a:spcPct val="50000"/>
              </a:lnSpc>
              <a:spcBef>
                <a:spcPct val="50000"/>
              </a:spcBef>
              <a:defRPr/>
            </a:pPr>
            <a:r>
              <a:rPr lang="en-US" altLang="zh-CN" sz="1000" smtClean="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smtClean="0">
                <a:solidFill>
                  <a:srgbClr val="FFFFFF"/>
                </a:solidFill>
                <a:ea typeface="宋体" panose="02010600030101010101" pitchFamily="2" charset="-122"/>
              </a:rPr>
              <a:t>BEST SERVICE</a:t>
            </a:r>
          </a:p>
        </p:txBody>
      </p:sp>
      <p:sp>
        <p:nvSpPr>
          <p:cNvPr id="8200"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75.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7.xml"/><Relationship Id="rId1" Type="http://schemas.openxmlformats.org/officeDocument/2006/relationships/slideLayout" Target="../slideLayouts/slideLayout83.xml"/></Relationships>
</file>

<file path=ppt/slides/_rels/slide19.xml.rels><?xml version="1.0" encoding="UTF-8" standalone="yes"?>
<Relationships xmlns="http://schemas.openxmlformats.org/package/2006/relationships"><Relationship Id="rId3" Type="http://schemas.openxmlformats.org/officeDocument/2006/relationships/hyperlink" Target="http://image.baidu.com/i?ct=503316480&amp;z=0&amp;tn=baiduimagedetail&amp;word=%D6%D0%D0%C5%D6%A4%C8%AF&amp;in=2474&amp;cl=2&amp;cm=1&amp;sc=0&amp;lm=-1&amp;pn=49&amp;rn=1&amp;di=1404247612&amp;ln=2000" TargetMode="External"/><Relationship Id="rId7" Type="http://schemas.openxmlformats.org/officeDocument/2006/relationships/image" Target="../media/image21.jpeg"/><Relationship Id="rId2" Type="http://schemas.openxmlformats.org/officeDocument/2006/relationships/notesSlide" Target="../notesSlides/notesSlide18.xml"/><Relationship Id="rId1" Type="http://schemas.openxmlformats.org/officeDocument/2006/relationships/slideLayout" Target="../slideLayouts/slideLayout83.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0.xml"/></Relationships>
</file>

<file path=ppt/slides/_rels/slide2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4.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70.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5.xml"/><Relationship Id="rId1" Type="http://schemas.openxmlformats.org/officeDocument/2006/relationships/themeOverride" Target="../theme/themeOverride1.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6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p:cNvSpPr>
            <a:spLocks noChangeArrowheads="1"/>
          </p:cNvSpPr>
          <p:nvPr/>
        </p:nvSpPr>
        <p:spPr bwMode="gray">
          <a:xfrm>
            <a:off x="755650" y="1870075"/>
            <a:ext cx="3024188" cy="622300"/>
          </a:xfrm>
          <a:prstGeom prst="rect">
            <a:avLst/>
          </a:prstGeom>
          <a:noFill/>
          <a:ln w="9525">
            <a:noFill/>
            <a:miter lim="800000"/>
          </a:ln>
        </p:spPr>
        <p:txBody>
          <a:bodyPr anchor="ctr"/>
          <a:lstStyle/>
          <a:p>
            <a:r>
              <a:rPr lang="en-US" altLang="zh-CN" sz="3600" b="1">
                <a:solidFill>
                  <a:srgbClr val="CC0000"/>
                </a:solidFill>
                <a:latin typeface="幼圆" pitchFamily="49" charset="-122"/>
                <a:ea typeface="黑体" panose="02010609060101010101" pitchFamily="49" charset="-122"/>
              </a:rPr>
              <a:t>『</a:t>
            </a:r>
            <a:r>
              <a:rPr lang="zh-CN" altLang="en-US" sz="3600" b="1">
                <a:solidFill>
                  <a:srgbClr val="CC0000"/>
                </a:solidFill>
                <a:latin typeface="幼圆" pitchFamily="49" charset="-122"/>
                <a:ea typeface="黑体" panose="02010609060101010101" pitchFamily="49" charset="-122"/>
              </a:rPr>
              <a:t>融客月报</a:t>
            </a:r>
            <a:r>
              <a:rPr lang="en-US" altLang="zh-CN" sz="3600" b="1">
                <a:solidFill>
                  <a:srgbClr val="CC0000"/>
                </a:solidFill>
                <a:latin typeface="幼圆" pitchFamily="49" charset="-122"/>
                <a:ea typeface="黑体" panose="02010609060101010101" pitchFamily="49" charset="-122"/>
              </a:rPr>
              <a:t>』</a:t>
            </a:r>
            <a:endParaRPr lang="zh-CN" altLang="en-US" sz="3600" b="1">
              <a:solidFill>
                <a:srgbClr val="CC0000"/>
              </a:solidFill>
              <a:latin typeface="幼圆" pitchFamily="49" charset="-122"/>
              <a:ea typeface="黑体" panose="02010609060101010101" pitchFamily="49" charset="-122"/>
            </a:endParaRPr>
          </a:p>
        </p:txBody>
      </p:sp>
      <p:sp>
        <p:nvSpPr>
          <p:cNvPr id="12291" name="Text Box 6"/>
          <p:cNvSpPr txBox="1">
            <a:spLocks noChangeArrowheads="1"/>
          </p:cNvSpPr>
          <p:nvPr/>
        </p:nvSpPr>
        <p:spPr bwMode="gray">
          <a:xfrm>
            <a:off x="0" y="2565400"/>
            <a:ext cx="9396413" cy="1631216"/>
          </a:xfrm>
          <a:prstGeom prst="rect">
            <a:avLst/>
          </a:prstGeom>
          <a:noFill/>
          <a:ln w="0" algn="ctr">
            <a:noFill/>
            <a:miter lim="800000"/>
          </a:ln>
        </p:spPr>
        <p:txBody>
          <a:bodyPr>
            <a:spAutoFit/>
          </a:bodyPr>
          <a:lstStyle/>
          <a:p>
            <a:pPr eaLnBrk="0" hangingPunct="0">
              <a:spcBef>
                <a:spcPct val="50000"/>
              </a:spcBef>
            </a:pPr>
            <a:r>
              <a:rPr lang="en-US" altLang="zh-CN" sz="4000" dirty="0">
                <a:solidFill>
                  <a:srgbClr val="777777"/>
                </a:solidFill>
                <a:ea typeface="华文中宋" pitchFamily="2" charset="-122"/>
              </a:rPr>
              <a:t>                      </a:t>
            </a:r>
            <a:r>
              <a:rPr lang="en-US" altLang="zh-CN" sz="3600" dirty="0">
                <a:solidFill>
                  <a:srgbClr val="000066"/>
                </a:solidFill>
                <a:latin typeface="华文中宋" pitchFamily="2" charset="-122"/>
                <a:ea typeface="黑体" panose="02010609060101010101" pitchFamily="49" charset="-122"/>
              </a:rPr>
              <a:t>—— </a:t>
            </a:r>
            <a:r>
              <a:rPr lang="zh-CN" altLang="en-US" sz="3600" b="1" dirty="0">
                <a:solidFill>
                  <a:srgbClr val="000066"/>
                </a:solidFill>
                <a:ea typeface="黑体" panose="02010609060101010101" pitchFamily="49" charset="-122"/>
              </a:rPr>
              <a:t>二级市场</a:t>
            </a:r>
            <a:r>
              <a:rPr lang="zh-CN" altLang="en-US" sz="1800" b="1" dirty="0">
                <a:solidFill>
                  <a:srgbClr val="000066"/>
                </a:solidFill>
                <a:ea typeface="幼圆" pitchFamily="49" charset="-122"/>
              </a:rPr>
              <a:t>（</a:t>
            </a:r>
            <a:r>
              <a:rPr lang="en-US" altLang="zh-CN" sz="1800" b="1" dirty="0" smtClean="0">
                <a:solidFill>
                  <a:srgbClr val="000066"/>
                </a:solidFill>
                <a:ea typeface="幼圆" pitchFamily="49" charset="-122"/>
              </a:rPr>
              <a:t>2017</a:t>
            </a:r>
            <a:r>
              <a:rPr lang="zh-CN" altLang="en-US" sz="1800" b="1" dirty="0" smtClean="0">
                <a:solidFill>
                  <a:srgbClr val="000066"/>
                </a:solidFill>
                <a:ea typeface="幼圆" pitchFamily="49" charset="-122"/>
              </a:rPr>
              <a:t>年</a:t>
            </a:r>
            <a:r>
              <a:rPr lang="en-US" altLang="zh-CN" sz="1800" b="1" dirty="0" smtClean="0">
                <a:solidFill>
                  <a:srgbClr val="000066"/>
                </a:solidFill>
                <a:ea typeface="幼圆" pitchFamily="49" charset="-122"/>
              </a:rPr>
              <a:t>5</a:t>
            </a:r>
            <a:r>
              <a:rPr lang="zh-CN" altLang="en-US" sz="1800" b="1" dirty="0" smtClean="0">
                <a:solidFill>
                  <a:srgbClr val="000066"/>
                </a:solidFill>
                <a:ea typeface="幼圆" pitchFamily="49" charset="-122"/>
              </a:rPr>
              <a:t>月</a:t>
            </a:r>
            <a:r>
              <a:rPr lang="zh-CN" altLang="en-US" sz="1800" b="1" dirty="0">
                <a:solidFill>
                  <a:srgbClr val="000066"/>
                </a:solidFill>
                <a:ea typeface="幼圆" pitchFamily="49" charset="-122"/>
              </a:rPr>
              <a:t>）</a:t>
            </a:r>
            <a:endParaRPr lang="zh-CN" altLang="en-US" sz="3600" b="1" dirty="0">
              <a:solidFill>
                <a:srgbClr val="000066"/>
              </a:solidFill>
              <a:ea typeface="黑体" panose="02010609060101010101" pitchFamily="49" charset="-122"/>
            </a:endParaRPr>
          </a:p>
          <a:p>
            <a:pPr eaLnBrk="0" hangingPunct="0">
              <a:spcBef>
                <a:spcPct val="50000"/>
              </a:spcBef>
            </a:pPr>
            <a:endParaRPr lang="zh-CN" altLang="en-US" sz="4000" b="1" dirty="0">
              <a:solidFill>
                <a:srgbClr val="000099"/>
              </a:solidFill>
              <a:ea typeface="幼圆" pitchFamily="49" charset="-122"/>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b="1" dirty="0">
                <a:solidFill>
                  <a:srgbClr val="000066"/>
                </a:solidFill>
                <a:latin typeface="幼圆" pitchFamily="49" charset="-122"/>
                <a:ea typeface="幼圆" pitchFamily="49" charset="-122"/>
              </a:rPr>
              <a:t>沪深市值统计</a:t>
            </a:r>
          </a:p>
        </p:txBody>
      </p:sp>
      <p:sp>
        <p:nvSpPr>
          <p:cNvPr id="21507" name="Text Box 280"/>
          <p:cNvSpPr txBox="1">
            <a:spLocks noChangeArrowheads="1"/>
          </p:cNvSpPr>
          <p:nvPr/>
        </p:nvSpPr>
        <p:spPr bwMode="auto">
          <a:xfrm>
            <a:off x="714375" y="5357813"/>
            <a:ext cx="7816850" cy="646112"/>
          </a:xfrm>
          <a:prstGeom prst="rect">
            <a:avLst/>
          </a:prstGeom>
          <a:noFill/>
          <a:ln w="9525" algn="ctr">
            <a:noFill/>
            <a:miter lim="800000"/>
          </a:ln>
        </p:spPr>
        <p:txBody>
          <a:bodyPr>
            <a:spAutoFit/>
          </a:bodyPr>
          <a:lstStyle/>
          <a:p>
            <a:pPr>
              <a:spcBef>
                <a:spcPct val="50000"/>
              </a:spcBef>
            </a:pPr>
            <a:r>
              <a:rPr lang="zh-CN" altLang="en-US" sz="1800" b="1" dirty="0">
                <a:solidFill>
                  <a:srgbClr val="000066"/>
                </a:solidFill>
                <a:latin typeface="幼圆" pitchFamily="49" charset="-122"/>
                <a:ea typeface="幼圆" pitchFamily="49" charset="-122"/>
              </a:rPr>
              <a:t>    </a:t>
            </a:r>
            <a:r>
              <a:rPr lang="zh-CN" altLang="en-US" sz="1800" b="1" dirty="0" smtClean="0">
                <a:solidFill>
                  <a:srgbClr val="000066"/>
                </a:solidFill>
                <a:latin typeface="幼圆" pitchFamily="49" charset="-122"/>
                <a:ea typeface="幼圆" pitchFamily="49" charset="-122"/>
              </a:rPr>
              <a:t>截至</a:t>
            </a:r>
            <a:r>
              <a:rPr lang="en-US" altLang="zh-CN" sz="1800" b="1" dirty="0">
                <a:solidFill>
                  <a:srgbClr val="000066"/>
                </a:solidFill>
                <a:latin typeface="幼圆" pitchFamily="49" charset="-122"/>
                <a:ea typeface="幼圆" pitchFamily="49" charset="-122"/>
              </a:rPr>
              <a:t>5</a:t>
            </a:r>
            <a:r>
              <a:rPr lang="zh-CN" altLang="en-US" sz="1800" b="1" dirty="0" smtClean="0">
                <a:solidFill>
                  <a:srgbClr val="000066"/>
                </a:solidFill>
                <a:latin typeface="幼圆" pitchFamily="49" charset="-122"/>
                <a:ea typeface="幼圆" pitchFamily="49" charset="-122"/>
              </a:rPr>
              <a:t>月底</a:t>
            </a:r>
            <a:r>
              <a:rPr lang="zh-CN" altLang="en-US" sz="1800" b="1" dirty="0">
                <a:solidFill>
                  <a:srgbClr val="000066"/>
                </a:solidFill>
                <a:latin typeface="幼圆" pitchFamily="49" charset="-122"/>
                <a:ea typeface="幼圆" pitchFamily="49" charset="-122"/>
              </a:rPr>
              <a:t>，两市总市值</a:t>
            </a:r>
            <a:r>
              <a:rPr lang="zh-CN" altLang="en-US" sz="1800" b="1" dirty="0" smtClean="0">
                <a:solidFill>
                  <a:srgbClr val="000066"/>
                </a:solidFill>
                <a:latin typeface="幼圆" pitchFamily="49" charset="-122"/>
                <a:ea typeface="幼圆" pitchFamily="49" charset="-122"/>
              </a:rPr>
              <a:t>近</a:t>
            </a:r>
            <a:r>
              <a:rPr lang="en-US" altLang="zh-CN" sz="1800" b="1" dirty="0" smtClean="0">
                <a:solidFill>
                  <a:srgbClr val="000066"/>
                </a:solidFill>
                <a:latin typeface="幼圆" pitchFamily="49" charset="-122"/>
                <a:ea typeface="幼圆" pitchFamily="49" charset="-122"/>
              </a:rPr>
              <a:t>55.77</a:t>
            </a:r>
            <a:r>
              <a:rPr lang="zh-CN" altLang="en-US" sz="1800" b="1" dirty="0" smtClean="0">
                <a:solidFill>
                  <a:srgbClr val="000066"/>
                </a:solidFill>
                <a:latin typeface="幼圆" pitchFamily="49" charset="-122"/>
                <a:ea typeface="幼圆" pitchFamily="49" charset="-122"/>
              </a:rPr>
              <a:t>万亿</a:t>
            </a:r>
            <a:r>
              <a:rPr lang="en-US" altLang="zh-CN" sz="1800" b="1" dirty="0">
                <a:solidFill>
                  <a:srgbClr val="000066"/>
                </a:solidFill>
                <a:latin typeface="幼圆" pitchFamily="49" charset="-122"/>
                <a:ea typeface="幼圆" pitchFamily="49" charset="-122"/>
              </a:rPr>
              <a:t>,</a:t>
            </a:r>
            <a:r>
              <a:rPr lang="zh-CN" altLang="en-US" sz="1800" b="1" dirty="0">
                <a:solidFill>
                  <a:srgbClr val="000066"/>
                </a:solidFill>
                <a:latin typeface="幼圆" pitchFamily="49" charset="-122"/>
                <a:ea typeface="幼圆" pitchFamily="49" charset="-122"/>
              </a:rPr>
              <a:t>较</a:t>
            </a:r>
            <a:r>
              <a:rPr lang="zh-CN" altLang="en-US" sz="1800" b="1" dirty="0" smtClean="0">
                <a:solidFill>
                  <a:srgbClr val="000066"/>
                </a:solidFill>
                <a:latin typeface="幼圆" pitchFamily="49" charset="-122"/>
                <a:ea typeface="幼圆" pitchFamily="49" charset="-122"/>
              </a:rPr>
              <a:t>上月底跌</a:t>
            </a:r>
            <a:r>
              <a:rPr lang="en-US" altLang="zh-CN" sz="1800" b="1" dirty="0" smtClean="0">
                <a:solidFill>
                  <a:srgbClr val="000066"/>
                </a:solidFill>
                <a:latin typeface="幼圆" pitchFamily="49" charset="-122"/>
                <a:ea typeface="幼圆" pitchFamily="49" charset="-122"/>
              </a:rPr>
              <a:t>2.1409%</a:t>
            </a:r>
            <a:r>
              <a:rPr lang="zh-CN" altLang="en-US" sz="1800" b="1" dirty="0" smtClean="0">
                <a:solidFill>
                  <a:srgbClr val="000066"/>
                </a:solidFill>
                <a:latin typeface="幼圆" pitchFamily="49" charset="-122"/>
                <a:ea typeface="幼圆" pitchFamily="49" charset="-122"/>
              </a:rPr>
              <a:t>，</a:t>
            </a:r>
            <a:r>
              <a:rPr lang="zh-CN" altLang="en-US" sz="1800" b="1" dirty="0">
                <a:solidFill>
                  <a:srgbClr val="000066"/>
                </a:solidFill>
                <a:latin typeface="幼圆" pitchFamily="49" charset="-122"/>
                <a:ea typeface="幼圆" pitchFamily="49" charset="-122"/>
              </a:rPr>
              <a:t>其中上证</a:t>
            </a:r>
            <a:r>
              <a:rPr lang="zh-CN" altLang="en-US" sz="1800" b="1" dirty="0" smtClean="0">
                <a:solidFill>
                  <a:srgbClr val="000066"/>
                </a:solidFill>
                <a:latin typeface="幼圆" pitchFamily="49" charset="-122"/>
                <a:ea typeface="幼圆" pitchFamily="49" charset="-122"/>
              </a:rPr>
              <a:t>市值</a:t>
            </a:r>
            <a:r>
              <a:rPr lang="en-US" altLang="zh-CN" sz="1800" b="1" dirty="0" smtClean="0">
                <a:solidFill>
                  <a:srgbClr val="000066"/>
                </a:solidFill>
                <a:latin typeface="幼圆" pitchFamily="49" charset="-122"/>
                <a:ea typeface="幼圆" pitchFamily="49" charset="-122"/>
              </a:rPr>
              <a:t>34.05</a:t>
            </a:r>
            <a:r>
              <a:rPr lang="zh-CN" altLang="en-US" sz="1800" b="1" dirty="0" smtClean="0">
                <a:solidFill>
                  <a:srgbClr val="000066"/>
                </a:solidFill>
                <a:latin typeface="幼圆" pitchFamily="49" charset="-122"/>
                <a:ea typeface="幼圆" pitchFamily="49" charset="-122"/>
              </a:rPr>
              <a:t>万亿</a:t>
            </a:r>
            <a:r>
              <a:rPr lang="zh-CN" altLang="en-US" sz="1800" b="1" dirty="0">
                <a:solidFill>
                  <a:srgbClr val="000066"/>
                </a:solidFill>
                <a:latin typeface="幼圆" pitchFamily="49" charset="-122"/>
                <a:ea typeface="幼圆" pitchFamily="49" charset="-122"/>
              </a:rPr>
              <a:t>，深市</a:t>
            </a:r>
            <a:r>
              <a:rPr lang="zh-CN" altLang="en-US" sz="1800" b="1" dirty="0" smtClean="0">
                <a:solidFill>
                  <a:srgbClr val="000066"/>
                </a:solidFill>
                <a:latin typeface="幼圆" pitchFamily="49" charset="-122"/>
                <a:ea typeface="幼圆" pitchFamily="49" charset="-122"/>
              </a:rPr>
              <a:t>市值</a:t>
            </a:r>
            <a:r>
              <a:rPr lang="en-US" altLang="zh-CN" sz="1800" b="1" dirty="0" smtClean="0">
                <a:solidFill>
                  <a:srgbClr val="000066"/>
                </a:solidFill>
                <a:latin typeface="幼圆" pitchFamily="49" charset="-122"/>
                <a:ea typeface="幼圆" pitchFamily="49" charset="-122"/>
              </a:rPr>
              <a:t>21.72</a:t>
            </a:r>
            <a:r>
              <a:rPr lang="zh-CN" altLang="en-US" sz="1800" b="1" dirty="0" smtClean="0">
                <a:solidFill>
                  <a:srgbClr val="000066"/>
                </a:solidFill>
                <a:latin typeface="幼圆" pitchFamily="49" charset="-122"/>
                <a:ea typeface="幼圆" pitchFamily="49" charset="-122"/>
              </a:rPr>
              <a:t>万亿</a:t>
            </a:r>
            <a:r>
              <a:rPr lang="zh-CN" altLang="en-US" sz="1800" b="1" dirty="0">
                <a:solidFill>
                  <a:srgbClr val="000066"/>
                </a:solidFill>
                <a:latin typeface="幼圆" pitchFamily="49" charset="-122"/>
                <a:ea typeface="幼圆" pitchFamily="49" charset="-122"/>
              </a:rPr>
              <a:t>。</a:t>
            </a:r>
          </a:p>
        </p:txBody>
      </p:sp>
      <p:pic>
        <p:nvPicPr>
          <p:cNvPr id="3074" name="Picture 2"/>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263650" y="914048"/>
            <a:ext cx="6718300" cy="426755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b="1" dirty="0">
                <a:solidFill>
                  <a:srgbClr val="000066"/>
                </a:solidFill>
                <a:latin typeface="幼圆" pitchFamily="49" charset="-122"/>
                <a:ea typeface="幼圆" pitchFamily="49" charset="-122"/>
              </a:rPr>
              <a:t>全市场解禁规模</a:t>
            </a:r>
          </a:p>
        </p:txBody>
      </p:sp>
      <p:sp>
        <p:nvSpPr>
          <p:cNvPr id="21507" name="TextBox 1"/>
          <p:cNvSpPr txBox="1">
            <a:spLocks noChangeArrowheads="1"/>
          </p:cNvSpPr>
          <p:nvPr/>
        </p:nvSpPr>
        <p:spPr bwMode="auto">
          <a:xfrm>
            <a:off x="285720" y="5072074"/>
            <a:ext cx="8501063" cy="1200329"/>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latinLnBrk="0"/>
            <a:r>
              <a:rPr lang="en-US" altLang="zh-CN" sz="1800" b="1" dirty="0" smtClean="0">
                <a:solidFill>
                  <a:srgbClr val="000066"/>
                </a:solidFill>
                <a:latin typeface="幼圆" pitchFamily="49" charset="-122"/>
                <a:ea typeface="幼圆" pitchFamily="49" charset="-122"/>
              </a:rPr>
              <a:t>2017</a:t>
            </a:r>
            <a:r>
              <a:rPr lang="zh-CN" altLang="en-US" sz="1800" b="1" dirty="0" smtClean="0">
                <a:solidFill>
                  <a:srgbClr val="000066"/>
                </a:solidFill>
                <a:latin typeface="幼圆" pitchFamily="49" charset="-122"/>
                <a:ea typeface="幼圆" pitchFamily="49" charset="-122"/>
              </a:rPr>
              <a:t>年</a:t>
            </a:r>
            <a:r>
              <a:rPr lang="en-US" altLang="zh-CN" sz="1800" b="1" dirty="0" smtClean="0">
                <a:solidFill>
                  <a:srgbClr val="000066"/>
                </a:solidFill>
                <a:latin typeface="幼圆" pitchFamily="49" charset="-122"/>
                <a:ea typeface="幼圆" pitchFamily="49" charset="-122"/>
              </a:rPr>
              <a:t>A</a:t>
            </a:r>
            <a:r>
              <a:rPr lang="zh-CN" altLang="en-US" sz="1800" b="1" dirty="0" smtClean="0">
                <a:solidFill>
                  <a:srgbClr val="000066"/>
                </a:solidFill>
                <a:latin typeface="幼圆" pitchFamily="49" charset="-122"/>
                <a:ea typeface="幼圆" pitchFamily="49" charset="-122"/>
              </a:rPr>
              <a:t>股全市场解禁市值将达到</a:t>
            </a:r>
            <a:r>
              <a:rPr lang="en-US" altLang="zh-CN" sz="1800" b="1" dirty="0" smtClean="0">
                <a:solidFill>
                  <a:srgbClr val="000066"/>
                </a:solidFill>
                <a:latin typeface="幼圆" pitchFamily="49" charset="-122"/>
                <a:ea typeface="幼圆" pitchFamily="49" charset="-122"/>
              </a:rPr>
              <a:t>29103.5</a:t>
            </a:r>
            <a:r>
              <a:rPr lang="zh-CN" altLang="en-US" sz="1800" b="1" dirty="0" smtClean="0">
                <a:solidFill>
                  <a:srgbClr val="000066"/>
                </a:solidFill>
                <a:latin typeface="幼圆" pitchFamily="49" charset="-122"/>
                <a:ea typeface="幼圆" pitchFamily="49" charset="-122"/>
              </a:rPr>
              <a:t>亿元，较</a:t>
            </a:r>
            <a:r>
              <a:rPr lang="en-US" altLang="zh-CN" sz="1800" b="1" dirty="0" smtClean="0">
                <a:solidFill>
                  <a:srgbClr val="000066"/>
                </a:solidFill>
                <a:latin typeface="幼圆" pitchFamily="49" charset="-122"/>
                <a:ea typeface="幼圆" pitchFamily="49" charset="-122"/>
              </a:rPr>
              <a:t>2016</a:t>
            </a:r>
            <a:r>
              <a:rPr lang="zh-CN" altLang="en-US" sz="1800" b="1" dirty="0" smtClean="0">
                <a:solidFill>
                  <a:srgbClr val="000066"/>
                </a:solidFill>
                <a:latin typeface="幼圆" pitchFamily="49" charset="-122"/>
                <a:ea typeface="幼圆" pitchFamily="49" charset="-122"/>
              </a:rPr>
              <a:t>年增长约</a:t>
            </a:r>
            <a:r>
              <a:rPr lang="en-US" altLang="zh-CN" sz="1800" b="1" dirty="0" smtClean="0">
                <a:solidFill>
                  <a:srgbClr val="000066"/>
                </a:solidFill>
                <a:latin typeface="幼圆" pitchFamily="49" charset="-122"/>
                <a:ea typeface="幼圆" pitchFamily="49" charset="-122"/>
              </a:rPr>
              <a:t>26.67%</a:t>
            </a:r>
            <a:r>
              <a:rPr lang="zh-CN" altLang="en-US" sz="1800" b="1" dirty="0" smtClean="0">
                <a:solidFill>
                  <a:srgbClr val="000066"/>
                </a:solidFill>
                <a:latin typeface="幼圆" pitchFamily="49" charset="-122"/>
                <a:ea typeface="幼圆" pitchFamily="49" charset="-122"/>
              </a:rPr>
              <a:t>。</a:t>
            </a:r>
          </a:p>
          <a:p>
            <a:pPr latinLnBrk="0"/>
            <a:r>
              <a:rPr lang="zh-CN" altLang="en-US" sz="1800" b="1" dirty="0" smtClean="0">
                <a:solidFill>
                  <a:srgbClr val="000066"/>
                </a:solidFill>
                <a:latin typeface="幼圆" pitchFamily="49" charset="-122"/>
                <a:ea typeface="幼圆" pitchFamily="49" charset="-122"/>
              </a:rPr>
              <a:t>具体来看，除了</a:t>
            </a:r>
            <a:r>
              <a:rPr lang="en-US" altLang="zh-CN" sz="1800" b="1" dirty="0" smtClean="0">
                <a:solidFill>
                  <a:srgbClr val="000066"/>
                </a:solidFill>
                <a:latin typeface="幼圆" pitchFamily="49" charset="-122"/>
                <a:ea typeface="幼圆" pitchFamily="49" charset="-122"/>
              </a:rPr>
              <a:t>5</a:t>
            </a:r>
            <a:r>
              <a:rPr lang="zh-CN" altLang="en-US" sz="1800" b="1" dirty="0" smtClean="0">
                <a:solidFill>
                  <a:srgbClr val="000066"/>
                </a:solidFill>
                <a:latin typeface="幼圆" pitchFamily="49" charset="-122"/>
                <a:ea typeface="幼圆" pitchFamily="49" charset="-122"/>
              </a:rPr>
              <a:t>月、</a:t>
            </a:r>
            <a:r>
              <a:rPr lang="en-US" altLang="zh-CN" sz="1800" b="1" dirty="0" smtClean="0">
                <a:solidFill>
                  <a:srgbClr val="000066"/>
                </a:solidFill>
                <a:latin typeface="幼圆" pitchFamily="49" charset="-122"/>
                <a:ea typeface="幼圆" pitchFamily="49" charset="-122"/>
              </a:rPr>
              <a:t>6</a:t>
            </a:r>
            <a:r>
              <a:rPr lang="zh-CN" altLang="en-US" sz="1800" b="1" dirty="0" smtClean="0">
                <a:solidFill>
                  <a:srgbClr val="000066"/>
                </a:solidFill>
                <a:latin typeface="幼圆" pitchFamily="49" charset="-122"/>
                <a:ea typeface="幼圆" pitchFamily="49" charset="-122"/>
              </a:rPr>
              <a:t>月和</a:t>
            </a:r>
            <a:r>
              <a:rPr lang="en-US" altLang="zh-CN" sz="1800" b="1" dirty="0" smtClean="0">
                <a:solidFill>
                  <a:srgbClr val="000066"/>
                </a:solidFill>
                <a:latin typeface="幼圆" pitchFamily="49" charset="-122"/>
                <a:ea typeface="幼圆" pitchFamily="49" charset="-122"/>
              </a:rPr>
              <a:t>11</a:t>
            </a:r>
            <a:r>
              <a:rPr lang="zh-CN" altLang="en-US" sz="1800" b="1" dirty="0" smtClean="0">
                <a:solidFill>
                  <a:srgbClr val="000066"/>
                </a:solidFill>
                <a:latin typeface="幼圆" pitchFamily="49" charset="-122"/>
                <a:ea typeface="幼圆" pitchFamily="49" charset="-122"/>
              </a:rPr>
              <a:t>月的解禁市值稍弱于</a:t>
            </a:r>
            <a:r>
              <a:rPr lang="en-US" altLang="zh-CN" sz="1800" b="1" dirty="0" smtClean="0">
                <a:solidFill>
                  <a:srgbClr val="000066"/>
                </a:solidFill>
                <a:latin typeface="幼圆" pitchFamily="49" charset="-122"/>
                <a:ea typeface="幼圆" pitchFamily="49" charset="-122"/>
              </a:rPr>
              <a:t>2016</a:t>
            </a:r>
            <a:r>
              <a:rPr lang="zh-CN" altLang="en-US" sz="1800" b="1" dirty="0" smtClean="0">
                <a:solidFill>
                  <a:srgbClr val="000066"/>
                </a:solidFill>
                <a:latin typeface="幼圆" pitchFamily="49" charset="-122"/>
                <a:ea typeface="幼圆" pitchFamily="49" charset="-122"/>
              </a:rPr>
              <a:t>年的同期水平之外，其余</a:t>
            </a:r>
            <a:r>
              <a:rPr lang="en-US" altLang="zh-CN" sz="1800" b="1" dirty="0" smtClean="0">
                <a:solidFill>
                  <a:srgbClr val="000066"/>
                </a:solidFill>
                <a:latin typeface="幼圆" pitchFamily="49" charset="-122"/>
                <a:ea typeface="幼圆" pitchFamily="49" charset="-122"/>
              </a:rPr>
              <a:t>9</a:t>
            </a:r>
            <a:r>
              <a:rPr lang="zh-CN" altLang="en-US" sz="1800" b="1" dirty="0" smtClean="0">
                <a:solidFill>
                  <a:srgbClr val="000066"/>
                </a:solidFill>
                <a:latin typeface="幼圆" pitchFamily="49" charset="-122"/>
                <a:ea typeface="幼圆" pitchFamily="49" charset="-122"/>
              </a:rPr>
              <a:t>个月份全部超过</a:t>
            </a:r>
            <a:r>
              <a:rPr lang="en-US" altLang="zh-CN" sz="1800" b="1" dirty="0" smtClean="0">
                <a:solidFill>
                  <a:srgbClr val="000066"/>
                </a:solidFill>
                <a:latin typeface="幼圆" pitchFamily="49" charset="-122"/>
                <a:ea typeface="幼圆" pitchFamily="49" charset="-122"/>
              </a:rPr>
              <a:t>2016</a:t>
            </a:r>
            <a:r>
              <a:rPr lang="zh-CN" altLang="en-US" sz="1800" b="1" dirty="0" smtClean="0">
                <a:solidFill>
                  <a:srgbClr val="000066"/>
                </a:solidFill>
                <a:latin typeface="幼圆" pitchFamily="49" charset="-122"/>
                <a:ea typeface="幼圆" pitchFamily="49" charset="-122"/>
              </a:rPr>
              <a:t>年同期解禁水平，将给市场带来不小的冲击。</a:t>
            </a:r>
            <a:r>
              <a:rPr lang="en-US" altLang="zh-CN" sz="1800" b="1" dirty="0">
                <a:solidFill>
                  <a:srgbClr val="000066"/>
                </a:solidFill>
                <a:latin typeface="幼圆" pitchFamily="49" charset="-122"/>
                <a:ea typeface="幼圆" pitchFamily="49" charset="-122"/>
              </a:rPr>
              <a:t>5</a:t>
            </a:r>
            <a:r>
              <a:rPr lang="zh-CN" altLang="en-US" sz="1800" b="1" dirty="0" smtClean="0">
                <a:solidFill>
                  <a:srgbClr val="000066"/>
                </a:solidFill>
                <a:latin typeface="幼圆" pitchFamily="49" charset="-122"/>
                <a:ea typeface="幼圆" pitchFamily="49" charset="-122"/>
              </a:rPr>
              <a:t>月解禁市值为</a:t>
            </a:r>
            <a:r>
              <a:rPr lang="en-US" altLang="zh-CN" sz="1800" b="1" dirty="0" smtClean="0">
                <a:solidFill>
                  <a:srgbClr val="000066"/>
                </a:solidFill>
                <a:latin typeface="幼圆" pitchFamily="49" charset="-122"/>
                <a:ea typeface="幼圆" pitchFamily="49" charset="-122"/>
              </a:rPr>
              <a:t>1895.51</a:t>
            </a:r>
            <a:r>
              <a:rPr lang="zh-CN" altLang="en-US" sz="1800" b="1" dirty="0" smtClean="0">
                <a:solidFill>
                  <a:srgbClr val="000066"/>
                </a:solidFill>
                <a:latin typeface="幼圆" pitchFamily="49" charset="-122"/>
                <a:ea typeface="幼圆" pitchFamily="49" charset="-122"/>
              </a:rPr>
              <a:t>亿元。</a:t>
            </a:r>
          </a:p>
        </p:txBody>
      </p:sp>
      <p:graphicFrame>
        <p:nvGraphicFramePr>
          <p:cNvPr id="7" name="图表 6"/>
          <p:cNvGraphicFramePr/>
          <p:nvPr>
            <p:extLst>
              <p:ext uri="{D42A27DB-BD31-4B8C-83A1-F6EECF244321}">
                <p14:modId xmlns="" xmlns:p14="http://schemas.microsoft.com/office/powerpoint/2010/main" val="880345570"/>
              </p:ext>
            </p:extLst>
          </p:nvPr>
        </p:nvGraphicFramePr>
        <p:xfrm>
          <a:off x="714348" y="1214422"/>
          <a:ext cx="7572428" cy="374651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b="1">
                <a:solidFill>
                  <a:srgbClr val="000066"/>
                </a:solidFill>
                <a:latin typeface="幼圆" pitchFamily="49" charset="-122"/>
                <a:ea typeface="幼圆" pitchFamily="49" charset="-122"/>
              </a:rPr>
              <a:t>大宗交易统计及折价率</a:t>
            </a:r>
          </a:p>
        </p:txBody>
      </p:sp>
      <p:sp>
        <p:nvSpPr>
          <p:cNvPr id="4" name="矩形 3"/>
          <p:cNvSpPr/>
          <p:nvPr/>
        </p:nvSpPr>
        <p:spPr>
          <a:xfrm>
            <a:off x="642143" y="4819927"/>
            <a:ext cx="7858125" cy="1754326"/>
          </a:xfrm>
          <a:prstGeom prst="rect">
            <a:avLst/>
          </a:prstGeom>
        </p:spPr>
        <p:txBody>
          <a:bodyPr>
            <a:spAutoFit/>
          </a:bodyPr>
          <a:lstStyle/>
          <a:p>
            <a:pPr>
              <a:defRPr/>
            </a:pPr>
            <a:r>
              <a:rPr lang="en-US" altLang="zh-CN" sz="1800" b="1" dirty="0">
                <a:solidFill>
                  <a:schemeClr val="tx2"/>
                </a:solidFill>
                <a:latin typeface="+mn-ea"/>
                <a:ea typeface="+mn-ea"/>
              </a:rPr>
              <a:t>5</a:t>
            </a:r>
            <a:r>
              <a:rPr lang="zh-CN" altLang="en-US" sz="1800" b="1" dirty="0" smtClean="0">
                <a:solidFill>
                  <a:schemeClr val="tx2"/>
                </a:solidFill>
                <a:latin typeface="+mn-ea"/>
                <a:ea typeface="+mn-ea"/>
              </a:rPr>
              <a:t>月沪</a:t>
            </a:r>
            <a:r>
              <a:rPr lang="zh-CN" altLang="en-US" sz="1800" b="1" dirty="0">
                <a:solidFill>
                  <a:schemeClr val="tx2"/>
                </a:solidFill>
                <a:latin typeface="+mn-ea"/>
                <a:ea typeface="+mn-ea"/>
              </a:rPr>
              <a:t>深两</a:t>
            </a:r>
            <a:r>
              <a:rPr lang="zh-CN" altLang="en-US" sz="1800" b="1" dirty="0" smtClean="0">
                <a:solidFill>
                  <a:schemeClr val="tx2"/>
                </a:solidFill>
                <a:latin typeface="+mn-ea"/>
                <a:ea typeface="+mn-ea"/>
              </a:rPr>
              <a:t>市大宗交易成交</a:t>
            </a:r>
            <a:r>
              <a:rPr lang="en-US" altLang="zh-CN" sz="1800" b="1" dirty="0" smtClean="0">
                <a:solidFill>
                  <a:schemeClr val="tx2"/>
                </a:solidFill>
                <a:latin typeface="+mn-ea"/>
                <a:ea typeface="+mn-ea"/>
              </a:rPr>
              <a:t>1263</a:t>
            </a:r>
            <a:r>
              <a:rPr lang="zh-CN" altLang="en-US" sz="1800" b="1" dirty="0" smtClean="0">
                <a:solidFill>
                  <a:schemeClr val="tx2"/>
                </a:solidFill>
                <a:latin typeface="+mn-ea"/>
                <a:ea typeface="+mn-ea"/>
              </a:rPr>
              <a:t>笔，总金额</a:t>
            </a:r>
            <a:r>
              <a:rPr lang="en-US" altLang="zh-CN" sz="1800" b="1" dirty="0" smtClean="0">
                <a:solidFill>
                  <a:schemeClr val="tx2"/>
                </a:solidFill>
                <a:latin typeface="+mn-ea"/>
                <a:ea typeface="+mn-ea"/>
              </a:rPr>
              <a:t>519.49</a:t>
            </a:r>
            <a:r>
              <a:rPr lang="zh-CN" altLang="en-US" sz="1800" b="1" dirty="0" smtClean="0">
                <a:solidFill>
                  <a:schemeClr val="tx2"/>
                </a:solidFill>
                <a:latin typeface="+mn-ea"/>
                <a:ea typeface="+mn-ea"/>
              </a:rPr>
              <a:t>亿元</a:t>
            </a:r>
            <a:r>
              <a:rPr lang="zh-CN" altLang="en-US" sz="1800" b="1" dirty="0" smtClean="0">
                <a:solidFill>
                  <a:schemeClr val="tx2"/>
                </a:solidFill>
                <a:latin typeface="+mn-ea"/>
                <a:ea typeface="+mn-ea"/>
              </a:rPr>
              <a:t>，截至</a:t>
            </a:r>
            <a:r>
              <a:rPr lang="en-US" altLang="zh-CN" sz="1800" b="1" dirty="0" smtClean="0">
                <a:solidFill>
                  <a:schemeClr val="tx2"/>
                </a:solidFill>
                <a:latin typeface="+mn-ea"/>
                <a:ea typeface="+mn-ea"/>
              </a:rPr>
              <a:t>5</a:t>
            </a:r>
            <a:r>
              <a:rPr lang="zh-CN" altLang="en-US" sz="1800" b="1" dirty="0" smtClean="0">
                <a:solidFill>
                  <a:schemeClr val="tx2"/>
                </a:solidFill>
                <a:latin typeface="+mn-ea"/>
                <a:ea typeface="+mn-ea"/>
              </a:rPr>
              <a:t>月</a:t>
            </a:r>
            <a:r>
              <a:rPr lang="en-US" altLang="zh-CN" sz="1800" b="1" dirty="0" smtClean="0">
                <a:solidFill>
                  <a:schemeClr val="tx2"/>
                </a:solidFill>
                <a:latin typeface="+mn-ea"/>
                <a:ea typeface="+mn-ea"/>
              </a:rPr>
              <a:t>25</a:t>
            </a:r>
            <a:r>
              <a:rPr lang="zh-CN" altLang="en-US" sz="1800" b="1" dirty="0" smtClean="0">
                <a:solidFill>
                  <a:schemeClr val="tx2"/>
                </a:solidFill>
                <a:latin typeface="+mn-ea"/>
                <a:ea typeface="+mn-ea"/>
              </a:rPr>
              <a:t>日，</a:t>
            </a:r>
            <a:r>
              <a:rPr lang="en-US" altLang="zh-CN" sz="1800" b="1" dirty="0" smtClean="0">
                <a:solidFill>
                  <a:schemeClr val="tx2"/>
                </a:solidFill>
                <a:latin typeface="+mn-ea"/>
                <a:ea typeface="+mn-ea"/>
              </a:rPr>
              <a:t>5</a:t>
            </a:r>
            <a:r>
              <a:rPr lang="zh-CN" altLang="en-US" sz="1800" b="1" dirty="0" smtClean="0">
                <a:solidFill>
                  <a:schemeClr val="tx2"/>
                </a:solidFill>
                <a:latin typeface="+mn-ea"/>
                <a:ea typeface="+mn-ea"/>
              </a:rPr>
              <a:t>月大宗交易共</a:t>
            </a:r>
            <a:r>
              <a:rPr lang="zh-CN" altLang="en-US" sz="1800" b="1" dirty="0">
                <a:solidFill>
                  <a:schemeClr val="tx2"/>
                </a:solidFill>
                <a:latin typeface="+mn-ea"/>
                <a:ea typeface="+mn-ea"/>
              </a:rPr>
              <a:t>产生</a:t>
            </a:r>
            <a:r>
              <a:rPr lang="en-US" altLang="zh-CN" sz="1800" b="1" dirty="0">
                <a:solidFill>
                  <a:schemeClr val="tx2"/>
                </a:solidFill>
                <a:latin typeface="+mn-ea"/>
                <a:ea typeface="+mn-ea"/>
              </a:rPr>
              <a:t>1227</a:t>
            </a:r>
            <a:r>
              <a:rPr lang="zh-CN" altLang="en-US" sz="1800" b="1" dirty="0">
                <a:solidFill>
                  <a:schemeClr val="tx2"/>
                </a:solidFill>
                <a:latin typeface="+mn-ea"/>
                <a:ea typeface="+mn-ea"/>
              </a:rPr>
              <a:t>笔交易</a:t>
            </a:r>
            <a:r>
              <a:rPr lang="zh-CN" altLang="en-US" sz="1800" b="1" dirty="0" smtClean="0">
                <a:solidFill>
                  <a:schemeClr val="tx2"/>
                </a:solidFill>
                <a:latin typeface="+mn-ea"/>
                <a:ea typeface="+mn-ea"/>
              </a:rPr>
              <a:t>，折价交易占</a:t>
            </a:r>
            <a:r>
              <a:rPr lang="zh-CN" altLang="en-US" sz="1800" b="1" dirty="0">
                <a:solidFill>
                  <a:schemeClr val="tx2"/>
                </a:solidFill>
                <a:latin typeface="+mn-ea"/>
                <a:ea typeface="+mn-ea"/>
              </a:rPr>
              <a:t>比近</a:t>
            </a:r>
            <a:r>
              <a:rPr lang="en-US" altLang="zh-CN" sz="1800" b="1" dirty="0">
                <a:solidFill>
                  <a:schemeClr val="tx2"/>
                </a:solidFill>
                <a:latin typeface="+mn-ea"/>
                <a:ea typeface="+mn-ea"/>
              </a:rPr>
              <a:t>8</a:t>
            </a:r>
            <a:r>
              <a:rPr lang="zh-CN" altLang="en-US" sz="1800" b="1" dirty="0" smtClean="0">
                <a:solidFill>
                  <a:schemeClr val="tx2"/>
                </a:solidFill>
                <a:latin typeface="+mn-ea"/>
                <a:ea typeface="+mn-ea"/>
              </a:rPr>
              <a:t>成，平均折价率</a:t>
            </a:r>
            <a:r>
              <a:rPr lang="en-US" altLang="zh-CN" sz="1800" b="1" smtClean="0">
                <a:solidFill>
                  <a:schemeClr val="tx2"/>
                </a:solidFill>
                <a:latin typeface="+mn-ea"/>
                <a:ea typeface="+mn-ea"/>
              </a:rPr>
              <a:t>3.72%</a:t>
            </a:r>
            <a:r>
              <a:rPr lang="zh-CN" altLang="en-US" sz="1800" b="1" smtClean="0">
                <a:solidFill>
                  <a:schemeClr val="tx2"/>
                </a:solidFill>
                <a:latin typeface="+mn-ea"/>
                <a:ea typeface="+mn-ea"/>
              </a:rPr>
              <a:t>；</a:t>
            </a:r>
            <a:r>
              <a:rPr lang="en-US" altLang="zh-CN" sz="1800" b="1" dirty="0" smtClean="0">
                <a:solidFill>
                  <a:schemeClr val="tx2"/>
                </a:solidFill>
                <a:latin typeface="+mn-ea"/>
                <a:ea typeface="+mn-ea"/>
              </a:rPr>
              <a:t>5</a:t>
            </a:r>
            <a:r>
              <a:rPr lang="zh-CN" altLang="en-US" sz="1800" b="1" dirty="0">
                <a:solidFill>
                  <a:schemeClr val="tx2"/>
                </a:solidFill>
                <a:latin typeface="+mn-ea"/>
                <a:ea typeface="+mn-ea"/>
              </a:rPr>
              <a:t>月</a:t>
            </a:r>
            <a:r>
              <a:rPr lang="en-US" altLang="zh-CN" sz="1800" b="1" dirty="0">
                <a:solidFill>
                  <a:schemeClr val="tx2"/>
                </a:solidFill>
                <a:latin typeface="+mn-ea"/>
                <a:ea typeface="+mn-ea"/>
              </a:rPr>
              <a:t>27</a:t>
            </a:r>
            <a:r>
              <a:rPr lang="zh-CN" altLang="en-US" sz="1800" b="1" dirty="0">
                <a:solidFill>
                  <a:schemeClr val="tx2"/>
                </a:solidFill>
                <a:latin typeface="+mn-ea"/>
                <a:ea typeface="+mn-ea"/>
              </a:rPr>
              <a:t>日，</a:t>
            </a:r>
            <a:r>
              <a:rPr lang="zh-CN" altLang="en-US" sz="1800" b="1" dirty="0">
                <a:solidFill>
                  <a:schemeClr val="tx2">
                    <a:lumMod val="75000"/>
                  </a:schemeClr>
                </a:solidFill>
                <a:latin typeface="+mn-lt"/>
                <a:ea typeface="+mn-ea"/>
              </a:rPr>
              <a:t>证监会</a:t>
            </a:r>
            <a:r>
              <a:rPr lang="zh-CN" altLang="en-US" sz="1800" b="1" dirty="0" smtClean="0">
                <a:solidFill>
                  <a:schemeClr val="tx2">
                    <a:lumMod val="75000"/>
                  </a:schemeClr>
                </a:solidFill>
                <a:latin typeface="+mn-lt"/>
                <a:ea typeface="+mn-ea"/>
              </a:rPr>
              <a:t>发布减持新规，其中针对</a:t>
            </a:r>
            <a:r>
              <a:rPr lang="zh-CN" altLang="en-US" sz="1800" b="1" dirty="0">
                <a:solidFill>
                  <a:schemeClr val="tx2">
                    <a:lumMod val="75000"/>
                  </a:schemeClr>
                </a:solidFill>
                <a:latin typeface="+mn-lt"/>
                <a:ea typeface="+mn-ea"/>
              </a:rPr>
              <a:t>通过大宗交易的“过桥减持”</a:t>
            </a:r>
            <a:r>
              <a:rPr lang="zh-CN" altLang="en-US" sz="1800" b="1" dirty="0" smtClean="0">
                <a:solidFill>
                  <a:schemeClr val="tx2">
                    <a:lumMod val="75000"/>
                  </a:schemeClr>
                </a:solidFill>
                <a:latin typeface="+mn-lt"/>
                <a:ea typeface="+mn-ea"/>
              </a:rPr>
              <a:t>，明确</a:t>
            </a:r>
            <a:r>
              <a:rPr lang="zh-CN" altLang="en-US" sz="1800" b="1" dirty="0">
                <a:solidFill>
                  <a:schemeClr val="tx2">
                    <a:lumMod val="75000"/>
                  </a:schemeClr>
                </a:solidFill>
                <a:latin typeface="+mn-lt"/>
                <a:ea typeface="+mn-ea"/>
              </a:rPr>
              <a:t>了出让方、受让方的减持数量和持股期限</a:t>
            </a:r>
            <a:r>
              <a:rPr lang="zh-CN" altLang="en-US" sz="1800" b="1" dirty="0" smtClean="0">
                <a:solidFill>
                  <a:schemeClr val="tx2">
                    <a:lumMod val="75000"/>
                  </a:schemeClr>
                </a:solidFill>
                <a:latin typeface="+mn-lt"/>
                <a:ea typeface="+mn-ea"/>
              </a:rPr>
              <a:t>要求，两</a:t>
            </a:r>
            <a:r>
              <a:rPr lang="zh-CN" altLang="en-US" sz="1800" b="1" dirty="0">
                <a:solidFill>
                  <a:schemeClr val="tx2">
                    <a:lumMod val="75000"/>
                  </a:schemeClr>
                </a:solidFill>
                <a:latin typeface="+mn-lt"/>
                <a:ea typeface="+mn-ea"/>
              </a:rPr>
              <a:t>市大宗交易在减持新规下迅速降温。</a:t>
            </a:r>
          </a:p>
          <a:p>
            <a:pPr>
              <a:defRPr/>
            </a:pPr>
            <a:endParaRPr lang="zh-CN" altLang="en-US" sz="1800" b="1" dirty="0">
              <a:solidFill>
                <a:schemeClr val="tx2">
                  <a:lumMod val="75000"/>
                </a:schemeClr>
              </a:solidFill>
              <a:latin typeface="+mn-lt"/>
              <a:ea typeface="+mn-ea"/>
            </a:endParaRPr>
          </a:p>
        </p:txBody>
      </p:sp>
      <p:pic>
        <p:nvPicPr>
          <p:cNvPr id="5" name="图片 4"/>
          <p:cNvPicPr>
            <a:picLocks noChangeAspect="1"/>
          </p:cNvPicPr>
          <p:nvPr/>
        </p:nvPicPr>
        <p:blipFill>
          <a:blip r:embed="rId3"/>
          <a:stretch>
            <a:fillRect/>
          </a:stretch>
        </p:blipFill>
        <p:spPr>
          <a:xfrm>
            <a:off x="1314390" y="933155"/>
            <a:ext cx="6391374" cy="3886772"/>
          </a:xfrm>
          <a:prstGeom prst="rect">
            <a:avLst/>
          </a:prstGeom>
        </p:spPr>
      </p:pic>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white">
          <a:xfrm>
            <a:off x="455613" y="142875"/>
            <a:ext cx="8231187" cy="1144588"/>
          </a:xfrm>
          <a:prstGeom prst="rect">
            <a:avLst/>
          </a:prstGeom>
          <a:noFill/>
          <a:ln w="9525" algn="ctr">
            <a:noFill/>
            <a:miter lim="800000"/>
          </a:ln>
        </p:spPr>
        <p:txBody>
          <a:bodyPr/>
          <a:lstStyle/>
          <a:p>
            <a:r>
              <a:rPr lang="zh-CN" altLang="en-US" sz="2400" b="1">
                <a:solidFill>
                  <a:schemeClr val="tx2"/>
                </a:solidFill>
                <a:latin typeface="幼圆" pitchFamily="49" charset="-122"/>
                <a:ea typeface="幼圆" pitchFamily="49" charset="-122"/>
              </a:rPr>
              <a:t>融资融券余额</a:t>
            </a:r>
          </a:p>
        </p:txBody>
      </p:sp>
      <p:sp>
        <p:nvSpPr>
          <p:cNvPr id="24579" name="TextBox 1"/>
          <p:cNvSpPr txBox="1">
            <a:spLocks noChangeArrowheads="1"/>
          </p:cNvSpPr>
          <p:nvPr/>
        </p:nvSpPr>
        <p:spPr bwMode="auto">
          <a:xfrm>
            <a:off x="1259632" y="5301208"/>
            <a:ext cx="8001000" cy="369332"/>
          </a:xfrm>
          <a:prstGeom prst="rect">
            <a:avLst/>
          </a:prstGeom>
          <a:noFill/>
          <a:ln w="9525">
            <a:solidFill>
              <a:schemeClr val="bg1"/>
            </a:solidFill>
            <a:miter lim="800000"/>
          </a:ln>
        </p:spPr>
        <p:txBody>
          <a:bodyPr>
            <a:spAutoFit/>
          </a:bodyPr>
          <a:lstStyle/>
          <a:p>
            <a:r>
              <a:rPr lang="zh-CN" altLang="en-US" sz="1800" b="1" dirty="0" smtClean="0">
                <a:solidFill>
                  <a:srgbClr val="000066"/>
                </a:solidFill>
                <a:latin typeface="幼圆" pitchFamily="49" charset="-122"/>
                <a:ea typeface="幼圆" pitchFamily="49" charset="-122"/>
              </a:rPr>
              <a:t>至</a:t>
            </a:r>
            <a:r>
              <a:rPr lang="en-US" altLang="zh-CN" sz="1800" b="1" dirty="0" smtClean="0">
                <a:solidFill>
                  <a:srgbClr val="000066"/>
                </a:solidFill>
                <a:latin typeface="幼圆" pitchFamily="49" charset="-122"/>
                <a:ea typeface="幼圆" pitchFamily="49" charset="-122"/>
              </a:rPr>
              <a:t>5</a:t>
            </a:r>
            <a:r>
              <a:rPr lang="zh-CN" altLang="en-US" sz="1800" b="1" dirty="0" smtClean="0">
                <a:solidFill>
                  <a:srgbClr val="000066"/>
                </a:solidFill>
                <a:latin typeface="幼圆" pitchFamily="49" charset="-122"/>
                <a:ea typeface="幼圆" pitchFamily="49" charset="-122"/>
              </a:rPr>
              <a:t>月底，沪深两</a:t>
            </a:r>
            <a:r>
              <a:rPr lang="zh-CN" altLang="en-US" sz="1800" b="1" dirty="0">
                <a:solidFill>
                  <a:srgbClr val="000066"/>
                </a:solidFill>
                <a:latin typeface="幼圆" pitchFamily="49" charset="-122"/>
                <a:ea typeface="幼圆" pitchFamily="49" charset="-122"/>
              </a:rPr>
              <a:t>市两融</a:t>
            </a:r>
            <a:r>
              <a:rPr lang="zh-CN" altLang="en-US" sz="1800" b="1" dirty="0" smtClean="0">
                <a:solidFill>
                  <a:srgbClr val="000066"/>
                </a:solidFill>
                <a:latin typeface="幼圆" pitchFamily="49" charset="-122"/>
                <a:ea typeface="幼圆" pitchFamily="49" charset="-122"/>
              </a:rPr>
              <a:t>余额</a:t>
            </a:r>
            <a:r>
              <a:rPr lang="en-US" altLang="zh-CN" sz="1800" b="1" dirty="0" smtClean="0">
                <a:solidFill>
                  <a:srgbClr val="000066"/>
                </a:solidFill>
                <a:latin typeface="幼圆" pitchFamily="49" charset="-122"/>
                <a:ea typeface="幼圆" pitchFamily="49" charset="-122"/>
              </a:rPr>
              <a:t>8696.25</a:t>
            </a:r>
            <a:r>
              <a:rPr lang="zh-CN" altLang="en-US" sz="1800" b="1" dirty="0" smtClean="0">
                <a:solidFill>
                  <a:srgbClr val="000066"/>
                </a:solidFill>
                <a:latin typeface="幼圆" pitchFamily="49" charset="-122"/>
                <a:ea typeface="幼圆" pitchFamily="49" charset="-122"/>
              </a:rPr>
              <a:t>亿</a:t>
            </a:r>
            <a:r>
              <a:rPr lang="zh-CN" altLang="en-US" sz="1800" b="1" dirty="0">
                <a:solidFill>
                  <a:srgbClr val="000066"/>
                </a:solidFill>
                <a:latin typeface="幼圆" pitchFamily="49" charset="-122"/>
                <a:ea typeface="幼圆" pitchFamily="49" charset="-122"/>
              </a:rPr>
              <a:t>元，较</a:t>
            </a:r>
            <a:r>
              <a:rPr lang="zh-CN" altLang="en-US" sz="1800" b="1" dirty="0" smtClean="0">
                <a:solidFill>
                  <a:srgbClr val="000066"/>
                </a:solidFill>
                <a:latin typeface="幼圆" pitchFamily="49" charset="-122"/>
                <a:ea typeface="幼圆" pitchFamily="49" charset="-122"/>
              </a:rPr>
              <a:t>上月底跌</a:t>
            </a:r>
            <a:r>
              <a:rPr lang="en-US" altLang="zh-CN" sz="1800" b="1" dirty="0" smtClean="0">
                <a:solidFill>
                  <a:srgbClr val="000066"/>
                </a:solidFill>
                <a:latin typeface="幼圆" pitchFamily="49" charset="-122"/>
                <a:ea typeface="幼圆" pitchFamily="49" charset="-122"/>
              </a:rPr>
              <a:t>4.36%</a:t>
            </a:r>
            <a:r>
              <a:rPr lang="zh-CN" altLang="en-US" sz="1800" b="1" dirty="0" smtClean="0">
                <a:solidFill>
                  <a:srgbClr val="000066"/>
                </a:solidFill>
                <a:latin typeface="幼圆" pitchFamily="49" charset="-122"/>
                <a:ea typeface="幼圆" pitchFamily="49" charset="-122"/>
              </a:rPr>
              <a:t>。</a:t>
            </a:r>
            <a:endParaRPr lang="zh-CN" altLang="en-US" sz="1800" b="1" dirty="0">
              <a:solidFill>
                <a:srgbClr val="000066"/>
              </a:solidFill>
              <a:latin typeface="幼圆" pitchFamily="49" charset="-122"/>
              <a:ea typeface="幼圆" pitchFamily="49" charset="-122"/>
            </a:endParaRPr>
          </a:p>
        </p:txBody>
      </p:sp>
      <p:pic>
        <p:nvPicPr>
          <p:cNvPr id="4098" name="Picture 2"/>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066926" y="1297385"/>
            <a:ext cx="7008559" cy="388302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white">
          <a:xfrm>
            <a:off x="455613" y="142875"/>
            <a:ext cx="8231187" cy="1144588"/>
          </a:xfrm>
          <a:prstGeom prst="rect">
            <a:avLst/>
          </a:prstGeom>
          <a:noFill/>
          <a:ln w="9525" algn="ctr">
            <a:noFill/>
            <a:miter lim="800000"/>
          </a:ln>
        </p:spPr>
        <p:txBody>
          <a:bodyPr/>
          <a:lstStyle/>
          <a:p>
            <a:r>
              <a:rPr lang="zh-CN" altLang="en-US" sz="2400" b="1">
                <a:solidFill>
                  <a:srgbClr val="000066"/>
                </a:solidFill>
                <a:latin typeface="幼圆" pitchFamily="49" charset="-122"/>
                <a:ea typeface="幼圆" pitchFamily="49" charset="-122"/>
              </a:rPr>
              <a:t>本月两市市值前十</a:t>
            </a:r>
          </a:p>
        </p:txBody>
      </p:sp>
      <p:graphicFrame>
        <p:nvGraphicFramePr>
          <p:cNvPr id="5" name="表格 4"/>
          <p:cNvGraphicFramePr>
            <a:graphicFrameLocks noGrp="1"/>
          </p:cNvGraphicFramePr>
          <p:nvPr>
            <p:extLst>
              <p:ext uri="{D42A27DB-BD31-4B8C-83A1-F6EECF244321}">
                <p14:modId xmlns="" xmlns:p14="http://schemas.microsoft.com/office/powerpoint/2010/main" val="3127184933"/>
              </p:ext>
            </p:extLst>
          </p:nvPr>
        </p:nvGraphicFramePr>
        <p:xfrm>
          <a:off x="-36513" y="642918"/>
          <a:ext cx="9180545" cy="6088748"/>
        </p:xfrm>
        <a:graphic>
          <a:graphicData uri="http://schemas.openxmlformats.org/drawingml/2006/table">
            <a:tbl>
              <a:tblPr firstRow="1" bandRow="1">
                <a:tableStyleId>{72833802-FEF1-4C79-8D5D-14CF1EAF98D9}</a:tableStyleId>
              </a:tblPr>
              <a:tblGrid>
                <a:gridCol w="2359606"/>
                <a:gridCol w="2320345"/>
                <a:gridCol w="2143140"/>
                <a:gridCol w="2357454"/>
              </a:tblGrid>
              <a:tr h="857256">
                <a:tc>
                  <a:txBody>
                    <a:bodyPr/>
                    <a:lstStyle/>
                    <a:p>
                      <a:pPr algn="ctr"/>
                      <a:r>
                        <a:rPr lang="zh-CN" altLang="en-US" dirty="0" smtClean="0"/>
                        <a:t>沪市</a:t>
                      </a:r>
                      <a:endParaRPr lang="zh-CN" altLang="en-US" dirty="0"/>
                    </a:p>
                  </a:txBody>
                  <a:tcPr marL="9525" marR="9525" marT="9525" marB="0" anchor="ctr"/>
                </a:tc>
                <a:tc>
                  <a:txBody>
                    <a:bodyPr/>
                    <a:lstStyle/>
                    <a:p>
                      <a:pPr algn="ctr" fontAlgn="ctr"/>
                      <a:r>
                        <a:rPr lang="zh-CN" altLang="en-US" sz="1600" u="none" strike="noStrike" dirty="0" smtClean="0">
                          <a:latin typeface="+mn-ea"/>
                          <a:ea typeface="+mn-ea"/>
                        </a:rPr>
                        <a:t>市值（亿）</a:t>
                      </a:r>
                      <a:endParaRPr lang="zh-CN" altLang="en-US" sz="1600" b="0" i="0" u="none" strike="noStrike" dirty="0">
                        <a:solidFill>
                          <a:srgbClr val="000000"/>
                        </a:solidFill>
                        <a:latin typeface="+mn-ea"/>
                        <a:ea typeface="+mn-ea"/>
                      </a:endParaRPr>
                    </a:p>
                  </a:txBody>
                  <a:tcPr marL="9525" marR="9525" marT="9525" marB="0" anchor="ctr"/>
                </a:tc>
                <a:tc>
                  <a:txBody>
                    <a:bodyPr/>
                    <a:lstStyle/>
                    <a:p>
                      <a:pPr algn="ctr" fontAlgn="ctr"/>
                      <a:r>
                        <a:rPr lang="zh-CN" altLang="en-US" sz="1600" b="1" i="0" u="none" strike="noStrike" dirty="0" smtClean="0">
                          <a:solidFill>
                            <a:schemeClr val="bg1"/>
                          </a:solidFill>
                          <a:latin typeface="+mn-ea"/>
                          <a:ea typeface="+mn-ea"/>
                        </a:rPr>
                        <a:t>深市</a:t>
                      </a:r>
                      <a:endParaRPr lang="zh-CN" altLang="en-US" sz="1600" b="1" i="0" u="none" strike="noStrike" dirty="0">
                        <a:solidFill>
                          <a:schemeClr val="bg1"/>
                        </a:solidFill>
                        <a:latin typeface="+mn-ea"/>
                        <a:ea typeface="+mn-ea"/>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defRPr/>
                      </a:pPr>
                      <a:endParaRPr lang="en-US" altLang="zh-CN" sz="1600" u="none" strike="noStrike" dirty="0" smtClean="0">
                        <a:latin typeface="+mn-ea"/>
                        <a:ea typeface="+mn-ea"/>
                      </a:endParaRPr>
                    </a:p>
                    <a:p>
                      <a:pPr marL="0" marR="0" indent="0" algn="ctr" defTabSz="914400" rtl="0" eaLnBrk="1" fontAlgn="ctr" latinLnBrk="0" hangingPunct="1">
                        <a:lnSpc>
                          <a:spcPct val="100000"/>
                        </a:lnSpc>
                        <a:spcBef>
                          <a:spcPts val="0"/>
                        </a:spcBef>
                        <a:spcAft>
                          <a:spcPts val="0"/>
                        </a:spcAft>
                        <a:buClrTx/>
                        <a:buSzTx/>
                        <a:buFontTx/>
                        <a:buNone/>
                        <a:defRPr/>
                      </a:pPr>
                      <a:r>
                        <a:rPr lang="zh-CN" altLang="en-US" sz="1600" u="none" strike="noStrike" dirty="0" smtClean="0">
                          <a:latin typeface="+mn-ea"/>
                          <a:ea typeface="+mn-ea"/>
                        </a:rPr>
                        <a:t>市值（亿）</a:t>
                      </a:r>
                    </a:p>
                    <a:p>
                      <a:pPr algn="ctr" fontAlgn="ctr"/>
                      <a:endParaRPr lang="zh-CN" altLang="en-US" sz="1600" b="0" i="0" u="none" strike="noStrike" dirty="0">
                        <a:solidFill>
                          <a:srgbClr val="000000"/>
                        </a:solidFill>
                        <a:latin typeface="+mn-ea"/>
                        <a:ea typeface="+mn-ea"/>
                      </a:endParaRPr>
                    </a:p>
                  </a:txBody>
                  <a:tcPr marL="9525" marR="9525" marT="9525" marB="0" anchor="ctr"/>
                </a:tc>
              </a:tr>
              <a:tr h="642942">
                <a:tc>
                  <a:txBody>
                    <a:bodyPr/>
                    <a:lstStyle/>
                    <a:p>
                      <a:pPr algn="ctr" fontAlgn="t"/>
                      <a:r>
                        <a:rPr lang="en-US" sz="1400" b="1" i="0" u="none" strike="noStrike" dirty="0">
                          <a:solidFill>
                            <a:srgbClr val="000066"/>
                          </a:solidFill>
                          <a:effectLst/>
                          <a:latin typeface="+mn-lt"/>
                        </a:rPr>
                        <a:t>601398.SH</a:t>
                      </a:r>
                      <a:r>
                        <a:rPr lang="zh-CN" altLang="en-US" sz="1400" b="1" i="0" u="none" strike="noStrike" dirty="0">
                          <a:solidFill>
                            <a:srgbClr val="000066"/>
                          </a:solidFill>
                          <a:effectLst/>
                          <a:latin typeface="+mn-lt"/>
                        </a:rPr>
                        <a:t>工商银行</a:t>
                      </a:r>
                    </a:p>
                  </a:txBody>
                  <a:tcPr marL="7620" marR="7620" marT="7620" marB="0" anchor="ctr"/>
                </a:tc>
                <a:tc>
                  <a:txBody>
                    <a:bodyPr/>
                    <a:lstStyle/>
                    <a:p>
                      <a:pPr algn="ctr" fontAlgn="t"/>
                      <a:r>
                        <a:rPr lang="en-US" altLang="zh-CN" sz="1400" b="1" i="0" u="none" strike="noStrike">
                          <a:solidFill>
                            <a:srgbClr val="000066"/>
                          </a:solidFill>
                          <a:effectLst/>
                          <a:latin typeface="+mn-lt"/>
                        </a:rPr>
                        <a:t>18,137.3660</a:t>
                      </a:r>
                    </a:p>
                  </a:txBody>
                  <a:tcPr marL="7620" marR="7620" marT="7620" marB="0" anchor="ctr"/>
                </a:tc>
                <a:tc>
                  <a:txBody>
                    <a:bodyPr/>
                    <a:lstStyle/>
                    <a:p>
                      <a:pPr algn="ctr" fontAlgn="t"/>
                      <a:r>
                        <a:rPr lang="en-US" sz="1400" b="1" i="0" u="none" strike="noStrike">
                          <a:solidFill>
                            <a:srgbClr val="000066"/>
                          </a:solidFill>
                          <a:effectLst/>
                          <a:latin typeface="等线"/>
                        </a:rPr>
                        <a:t>002415.SZ</a:t>
                      </a:r>
                      <a:r>
                        <a:rPr lang="zh-CN" altLang="en-US" sz="1400" b="1" i="0" u="none" strike="noStrike">
                          <a:solidFill>
                            <a:srgbClr val="000066"/>
                          </a:solidFill>
                          <a:effectLst/>
                          <a:latin typeface="等线"/>
                        </a:rPr>
                        <a:t>海康威视</a:t>
                      </a:r>
                    </a:p>
                  </a:txBody>
                  <a:tcPr marL="7620" marR="7620" marT="7620" marB="0" anchor="ctr"/>
                </a:tc>
                <a:tc>
                  <a:txBody>
                    <a:bodyPr/>
                    <a:lstStyle/>
                    <a:p>
                      <a:pPr algn="ctr" fontAlgn="t"/>
                      <a:r>
                        <a:rPr lang="en-US" altLang="zh-CN" sz="1400" b="1" i="0" u="none" strike="noStrike">
                          <a:solidFill>
                            <a:srgbClr val="000066"/>
                          </a:solidFill>
                          <a:effectLst/>
                          <a:latin typeface="+mn-lt"/>
                        </a:rPr>
                        <a:t>2,445.6493</a:t>
                      </a:r>
                    </a:p>
                  </a:txBody>
                  <a:tcPr marL="7620" marR="7620" marT="7620" marB="0" anchor="ctr"/>
                </a:tc>
              </a:tr>
              <a:tr h="508052">
                <a:tc>
                  <a:txBody>
                    <a:bodyPr/>
                    <a:lstStyle/>
                    <a:p>
                      <a:pPr algn="ctr" fontAlgn="t"/>
                      <a:r>
                        <a:rPr lang="en-US" sz="1400" b="1" i="0" u="none" strike="noStrike" dirty="0">
                          <a:solidFill>
                            <a:srgbClr val="000066"/>
                          </a:solidFill>
                          <a:effectLst/>
                          <a:latin typeface="+mn-lt"/>
                        </a:rPr>
                        <a:t>601939.SH</a:t>
                      </a:r>
                      <a:r>
                        <a:rPr lang="zh-CN" altLang="en-US" sz="1400" b="1" i="0" u="none" strike="noStrike" dirty="0">
                          <a:solidFill>
                            <a:srgbClr val="000066"/>
                          </a:solidFill>
                          <a:effectLst/>
                          <a:latin typeface="+mn-lt"/>
                        </a:rPr>
                        <a:t>建设银行</a:t>
                      </a:r>
                    </a:p>
                  </a:txBody>
                  <a:tcPr marL="7620" marR="7620" marT="7620" marB="0" anchor="ctr"/>
                </a:tc>
                <a:tc>
                  <a:txBody>
                    <a:bodyPr/>
                    <a:lstStyle/>
                    <a:p>
                      <a:pPr algn="ctr" fontAlgn="t"/>
                      <a:r>
                        <a:rPr lang="en-US" altLang="zh-CN" sz="1400" b="1" i="0" u="none" strike="noStrike">
                          <a:solidFill>
                            <a:srgbClr val="000066"/>
                          </a:solidFill>
                          <a:effectLst/>
                          <a:latin typeface="+mn-lt"/>
                        </a:rPr>
                        <a:t>14,247.6585</a:t>
                      </a:r>
                    </a:p>
                  </a:txBody>
                  <a:tcPr marL="7620" marR="7620" marT="7620" marB="0" anchor="ctr"/>
                </a:tc>
                <a:tc>
                  <a:txBody>
                    <a:bodyPr/>
                    <a:lstStyle/>
                    <a:p>
                      <a:pPr algn="ctr" fontAlgn="t"/>
                      <a:r>
                        <a:rPr lang="en-US" sz="1400" b="1" i="0" u="none" strike="noStrike">
                          <a:solidFill>
                            <a:srgbClr val="000066"/>
                          </a:solidFill>
                          <a:effectLst/>
                          <a:latin typeface="等线"/>
                        </a:rPr>
                        <a:t>000333.SZ</a:t>
                      </a:r>
                      <a:r>
                        <a:rPr lang="zh-CN" altLang="en-US" sz="1400" b="1" i="0" u="none" strike="noStrike">
                          <a:solidFill>
                            <a:srgbClr val="000066"/>
                          </a:solidFill>
                          <a:effectLst/>
                          <a:latin typeface="等线"/>
                        </a:rPr>
                        <a:t>美的集团</a:t>
                      </a:r>
                    </a:p>
                  </a:txBody>
                  <a:tcPr marL="7620" marR="7620" marT="7620" marB="0" anchor="ctr"/>
                </a:tc>
                <a:tc>
                  <a:txBody>
                    <a:bodyPr/>
                    <a:lstStyle/>
                    <a:p>
                      <a:pPr algn="ctr" fontAlgn="t"/>
                      <a:r>
                        <a:rPr lang="en-US" altLang="zh-CN" sz="1400" b="1" i="0" u="none" strike="noStrike">
                          <a:solidFill>
                            <a:srgbClr val="000066"/>
                          </a:solidFill>
                          <a:effectLst/>
                          <a:latin typeface="+mn-lt"/>
                        </a:rPr>
                        <a:t>2,335.4027</a:t>
                      </a:r>
                    </a:p>
                  </a:txBody>
                  <a:tcPr marL="7620" marR="7620" marT="7620" marB="0" anchor="ctr"/>
                </a:tc>
              </a:tr>
              <a:tr h="508052">
                <a:tc>
                  <a:txBody>
                    <a:bodyPr/>
                    <a:lstStyle/>
                    <a:p>
                      <a:pPr algn="ctr" fontAlgn="t"/>
                      <a:r>
                        <a:rPr lang="en-US" sz="1400" b="1" i="0" u="none" strike="noStrike" dirty="0">
                          <a:solidFill>
                            <a:srgbClr val="000066"/>
                          </a:solidFill>
                          <a:effectLst/>
                          <a:latin typeface="+mn-lt"/>
                        </a:rPr>
                        <a:t>601857.SH</a:t>
                      </a:r>
                      <a:r>
                        <a:rPr lang="zh-CN" altLang="en-US" sz="1400" b="1" i="0" u="none" strike="noStrike" dirty="0">
                          <a:solidFill>
                            <a:srgbClr val="000066"/>
                          </a:solidFill>
                          <a:effectLst/>
                          <a:latin typeface="+mn-lt"/>
                        </a:rPr>
                        <a:t>中国石油</a:t>
                      </a:r>
                    </a:p>
                  </a:txBody>
                  <a:tcPr marL="7620" marR="7620" marT="7620" marB="0" anchor="ctr"/>
                </a:tc>
                <a:tc>
                  <a:txBody>
                    <a:bodyPr/>
                    <a:lstStyle/>
                    <a:p>
                      <a:pPr algn="ctr" fontAlgn="t"/>
                      <a:r>
                        <a:rPr lang="en-US" altLang="zh-CN" sz="1400" b="1" i="0" u="none" strike="noStrike">
                          <a:solidFill>
                            <a:srgbClr val="000066"/>
                          </a:solidFill>
                          <a:effectLst/>
                          <a:latin typeface="+mn-lt"/>
                        </a:rPr>
                        <a:t>13,626.7567</a:t>
                      </a:r>
                    </a:p>
                  </a:txBody>
                  <a:tcPr marL="7620" marR="7620" marT="7620" marB="0" anchor="ctr"/>
                </a:tc>
                <a:tc>
                  <a:txBody>
                    <a:bodyPr/>
                    <a:lstStyle/>
                    <a:p>
                      <a:pPr algn="ctr" fontAlgn="t"/>
                      <a:r>
                        <a:rPr lang="en-US" sz="1400" b="1" i="0" u="none" strike="noStrike">
                          <a:solidFill>
                            <a:srgbClr val="000066"/>
                          </a:solidFill>
                          <a:effectLst/>
                          <a:latin typeface="等线"/>
                        </a:rPr>
                        <a:t>000002.SZ</a:t>
                      </a:r>
                      <a:r>
                        <a:rPr lang="zh-CN" altLang="en-US" sz="1400" b="1" i="0" u="none" strike="noStrike">
                          <a:solidFill>
                            <a:srgbClr val="000066"/>
                          </a:solidFill>
                          <a:effectLst/>
                          <a:latin typeface="等线"/>
                        </a:rPr>
                        <a:t>万科</a:t>
                      </a:r>
                      <a:r>
                        <a:rPr lang="en-US" sz="1400" b="1" i="0" u="none" strike="noStrike">
                          <a:solidFill>
                            <a:srgbClr val="000066"/>
                          </a:solidFill>
                          <a:effectLst/>
                          <a:latin typeface="等线"/>
                        </a:rPr>
                        <a:t>A</a:t>
                      </a:r>
                    </a:p>
                  </a:txBody>
                  <a:tcPr marL="7620" marR="7620" marT="7620" marB="0" anchor="ctr"/>
                </a:tc>
                <a:tc>
                  <a:txBody>
                    <a:bodyPr/>
                    <a:lstStyle/>
                    <a:p>
                      <a:pPr algn="ctr" fontAlgn="t"/>
                      <a:r>
                        <a:rPr lang="en-US" altLang="zh-CN" sz="1400" b="1" i="0" u="none" strike="noStrike">
                          <a:solidFill>
                            <a:srgbClr val="000066"/>
                          </a:solidFill>
                          <a:effectLst/>
                          <a:latin typeface="+mn-lt"/>
                        </a:rPr>
                        <a:t>2,307.1006</a:t>
                      </a:r>
                    </a:p>
                  </a:txBody>
                  <a:tcPr marL="7620" marR="7620" marT="7620" marB="0" anchor="ctr"/>
                </a:tc>
              </a:tr>
              <a:tr h="508052">
                <a:tc>
                  <a:txBody>
                    <a:bodyPr/>
                    <a:lstStyle/>
                    <a:p>
                      <a:pPr algn="ctr" fontAlgn="t"/>
                      <a:r>
                        <a:rPr lang="en-US" sz="1400" b="1" i="0" u="none" strike="noStrike" dirty="0">
                          <a:solidFill>
                            <a:srgbClr val="000066"/>
                          </a:solidFill>
                          <a:effectLst/>
                          <a:latin typeface="+mn-lt"/>
                        </a:rPr>
                        <a:t>601288.SH</a:t>
                      </a:r>
                      <a:r>
                        <a:rPr lang="zh-CN" altLang="en-US" sz="1400" b="1" i="0" u="none" strike="noStrike" dirty="0">
                          <a:solidFill>
                            <a:srgbClr val="000066"/>
                          </a:solidFill>
                          <a:effectLst/>
                          <a:latin typeface="+mn-lt"/>
                        </a:rPr>
                        <a:t>农业银行</a:t>
                      </a:r>
                    </a:p>
                  </a:txBody>
                  <a:tcPr marL="7620" marR="7620" marT="7620" marB="0" anchor="ctr"/>
                </a:tc>
                <a:tc>
                  <a:txBody>
                    <a:bodyPr/>
                    <a:lstStyle/>
                    <a:p>
                      <a:pPr algn="ctr" fontAlgn="t"/>
                      <a:r>
                        <a:rPr lang="en-US" altLang="zh-CN" sz="1400" b="1" i="0" u="none" strike="noStrike" dirty="0">
                          <a:solidFill>
                            <a:srgbClr val="000066"/>
                          </a:solidFill>
                          <a:effectLst/>
                          <a:latin typeface="+mn-lt"/>
                        </a:rPr>
                        <a:t>11,432.9251</a:t>
                      </a:r>
                    </a:p>
                  </a:txBody>
                  <a:tcPr marL="7620" marR="7620" marT="7620" marB="0" anchor="ctr"/>
                </a:tc>
                <a:tc>
                  <a:txBody>
                    <a:bodyPr/>
                    <a:lstStyle/>
                    <a:p>
                      <a:pPr algn="ctr" fontAlgn="t"/>
                      <a:r>
                        <a:rPr lang="en-US" sz="1400" b="1" i="0" u="none" strike="noStrike">
                          <a:solidFill>
                            <a:srgbClr val="000066"/>
                          </a:solidFill>
                          <a:effectLst/>
                          <a:latin typeface="等线"/>
                        </a:rPr>
                        <a:t>002352.SZ</a:t>
                      </a:r>
                      <a:r>
                        <a:rPr lang="zh-CN" altLang="en-US" sz="1400" b="1" i="0" u="none" strike="noStrike">
                          <a:solidFill>
                            <a:srgbClr val="000066"/>
                          </a:solidFill>
                          <a:effectLst/>
                          <a:latin typeface="等线"/>
                        </a:rPr>
                        <a:t>顺丰控股</a:t>
                      </a:r>
                    </a:p>
                  </a:txBody>
                  <a:tcPr marL="7620" marR="7620" marT="7620" marB="0" anchor="ctr"/>
                </a:tc>
                <a:tc>
                  <a:txBody>
                    <a:bodyPr/>
                    <a:lstStyle/>
                    <a:p>
                      <a:pPr algn="ctr" fontAlgn="t"/>
                      <a:r>
                        <a:rPr lang="en-US" altLang="zh-CN" sz="1400" b="1" i="0" u="none" strike="noStrike">
                          <a:solidFill>
                            <a:srgbClr val="000066"/>
                          </a:solidFill>
                          <a:effectLst/>
                          <a:latin typeface="+mn-lt"/>
                        </a:rPr>
                        <a:t>2,247.0536</a:t>
                      </a:r>
                    </a:p>
                  </a:txBody>
                  <a:tcPr marL="7620" marR="7620" marT="7620" marB="0" anchor="ctr"/>
                </a:tc>
              </a:tr>
              <a:tr h="559958">
                <a:tc>
                  <a:txBody>
                    <a:bodyPr/>
                    <a:lstStyle/>
                    <a:p>
                      <a:pPr algn="ctr" fontAlgn="t"/>
                      <a:r>
                        <a:rPr lang="en-US" sz="1400" b="1" i="0" u="none" strike="noStrike" dirty="0">
                          <a:solidFill>
                            <a:srgbClr val="000066"/>
                          </a:solidFill>
                          <a:effectLst/>
                          <a:latin typeface="+mn-lt"/>
                        </a:rPr>
                        <a:t>601988.SH</a:t>
                      </a:r>
                      <a:r>
                        <a:rPr lang="zh-CN" altLang="en-US" sz="1400" b="1" i="0" u="none" strike="noStrike" dirty="0">
                          <a:solidFill>
                            <a:srgbClr val="000066"/>
                          </a:solidFill>
                          <a:effectLst/>
                          <a:latin typeface="+mn-lt"/>
                        </a:rPr>
                        <a:t>中国银行</a:t>
                      </a:r>
                    </a:p>
                  </a:txBody>
                  <a:tcPr marL="7620" marR="7620" marT="7620" marB="0" anchor="ctr"/>
                </a:tc>
                <a:tc>
                  <a:txBody>
                    <a:bodyPr/>
                    <a:lstStyle/>
                    <a:p>
                      <a:pPr algn="ctr" fontAlgn="t"/>
                      <a:r>
                        <a:rPr lang="en-US" altLang="zh-CN" sz="1400" b="1" i="0" u="none" strike="noStrike" dirty="0">
                          <a:solidFill>
                            <a:srgbClr val="000066"/>
                          </a:solidFill>
                          <a:effectLst/>
                          <a:latin typeface="+mn-lt"/>
                        </a:rPr>
                        <a:t>10,733.9162</a:t>
                      </a:r>
                    </a:p>
                  </a:txBody>
                  <a:tcPr marL="7620" marR="7620" marT="7620" marB="0" anchor="ctr"/>
                </a:tc>
                <a:tc>
                  <a:txBody>
                    <a:bodyPr/>
                    <a:lstStyle/>
                    <a:p>
                      <a:pPr algn="ctr" fontAlgn="t"/>
                      <a:r>
                        <a:rPr lang="en-US" sz="1400" b="1" i="0" u="none" strike="noStrike">
                          <a:solidFill>
                            <a:srgbClr val="000066"/>
                          </a:solidFill>
                          <a:effectLst/>
                          <a:latin typeface="等线"/>
                        </a:rPr>
                        <a:t>000651.SZ</a:t>
                      </a:r>
                      <a:r>
                        <a:rPr lang="zh-CN" altLang="en-US" sz="1400" b="1" i="0" u="none" strike="noStrike">
                          <a:solidFill>
                            <a:srgbClr val="000066"/>
                          </a:solidFill>
                          <a:effectLst/>
                          <a:latin typeface="等线"/>
                        </a:rPr>
                        <a:t>格力电器</a:t>
                      </a:r>
                    </a:p>
                  </a:txBody>
                  <a:tcPr marL="7620" marR="7620" marT="7620" marB="0" anchor="ctr"/>
                </a:tc>
                <a:tc>
                  <a:txBody>
                    <a:bodyPr/>
                    <a:lstStyle/>
                    <a:p>
                      <a:pPr algn="ctr" fontAlgn="t"/>
                      <a:r>
                        <a:rPr lang="en-US" altLang="zh-CN" sz="1400" b="1" i="0" u="none" strike="noStrike">
                          <a:solidFill>
                            <a:srgbClr val="000066"/>
                          </a:solidFill>
                          <a:effectLst/>
                          <a:latin typeface="+mn-lt"/>
                        </a:rPr>
                        <a:t>2,050.1611</a:t>
                      </a:r>
                    </a:p>
                  </a:txBody>
                  <a:tcPr marL="7620" marR="7620" marT="7620" marB="0" anchor="ctr"/>
                </a:tc>
              </a:tr>
              <a:tr h="472228">
                <a:tc>
                  <a:txBody>
                    <a:bodyPr/>
                    <a:lstStyle/>
                    <a:p>
                      <a:pPr algn="ctr" fontAlgn="t"/>
                      <a:r>
                        <a:rPr lang="en-US" sz="1400" b="1" i="0" u="none" strike="noStrike" dirty="0">
                          <a:solidFill>
                            <a:srgbClr val="000066"/>
                          </a:solidFill>
                          <a:effectLst/>
                          <a:latin typeface="+mn-lt"/>
                        </a:rPr>
                        <a:t>601318.SH</a:t>
                      </a:r>
                      <a:r>
                        <a:rPr lang="zh-CN" altLang="en-US" sz="1400" b="1" i="0" u="none" strike="noStrike" dirty="0">
                          <a:solidFill>
                            <a:srgbClr val="000066"/>
                          </a:solidFill>
                          <a:effectLst/>
                          <a:latin typeface="+mn-lt"/>
                        </a:rPr>
                        <a:t>中国平安</a:t>
                      </a:r>
                    </a:p>
                  </a:txBody>
                  <a:tcPr marL="7620" marR="7620" marT="7620" marB="0" anchor="ctr"/>
                </a:tc>
                <a:tc>
                  <a:txBody>
                    <a:bodyPr/>
                    <a:lstStyle/>
                    <a:p>
                      <a:pPr algn="ctr" fontAlgn="t"/>
                      <a:r>
                        <a:rPr lang="en-US" altLang="zh-CN" sz="1400" b="1" i="0" u="none" strike="noStrike" dirty="0">
                          <a:solidFill>
                            <a:srgbClr val="000066"/>
                          </a:solidFill>
                          <a:effectLst/>
                          <a:latin typeface="+mn-lt"/>
                        </a:rPr>
                        <a:t>8,158.7288</a:t>
                      </a:r>
                    </a:p>
                  </a:txBody>
                  <a:tcPr marL="7620" marR="7620" marT="7620" marB="0" anchor="ctr"/>
                </a:tc>
                <a:tc>
                  <a:txBody>
                    <a:bodyPr/>
                    <a:lstStyle/>
                    <a:p>
                      <a:pPr algn="ctr" fontAlgn="t"/>
                      <a:r>
                        <a:rPr lang="en-US" sz="1400" b="1" i="0" u="none" strike="noStrike">
                          <a:solidFill>
                            <a:srgbClr val="000066"/>
                          </a:solidFill>
                          <a:effectLst/>
                          <a:latin typeface="等线"/>
                        </a:rPr>
                        <a:t>000858.SZ</a:t>
                      </a:r>
                      <a:r>
                        <a:rPr lang="zh-CN" altLang="en-US" sz="1400" b="1" i="0" u="none" strike="noStrike">
                          <a:solidFill>
                            <a:srgbClr val="000066"/>
                          </a:solidFill>
                          <a:effectLst/>
                          <a:latin typeface="等线"/>
                        </a:rPr>
                        <a:t>五粮液</a:t>
                      </a:r>
                    </a:p>
                  </a:txBody>
                  <a:tcPr marL="7620" marR="7620" marT="7620" marB="0" anchor="ctr"/>
                </a:tc>
                <a:tc>
                  <a:txBody>
                    <a:bodyPr/>
                    <a:lstStyle/>
                    <a:p>
                      <a:pPr algn="ctr" fontAlgn="t"/>
                      <a:r>
                        <a:rPr lang="en-US" altLang="zh-CN" sz="1400" b="1" i="0" u="none" strike="noStrike">
                          <a:solidFill>
                            <a:srgbClr val="000066"/>
                          </a:solidFill>
                          <a:effectLst/>
                          <a:latin typeface="+mn-lt"/>
                        </a:rPr>
                        <a:t>1,817.5089</a:t>
                      </a:r>
                    </a:p>
                  </a:txBody>
                  <a:tcPr marL="7620" marR="7620" marT="7620" marB="0" anchor="ctr"/>
                </a:tc>
              </a:tr>
              <a:tr h="508052">
                <a:tc>
                  <a:txBody>
                    <a:bodyPr/>
                    <a:lstStyle/>
                    <a:p>
                      <a:pPr algn="ctr" fontAlgn="t"/>
                      <a:r>
                        <a:rPr lang="en-US" sz="1400" b="1" i="0" u="none" strike="noStrike" dirty="0">
                          <a:solidFill>
                            <a:srgbClr val="000066"/>
                          </a:solidFill>
                          <a:effectLst/>
                          <a:latin typeface="+mn-lt"/>
                        </a:rPr>
                        <a:t>601628.SH</a:t>
                      </a:r>
                      <a:r>
                        <a:rPr lang="zh-CN" altLang="en-US" sz="1400" b="1" i="0" u="none" strike="noStrike" dirty="0">
                          <a:solidFill>
                            <a:srgbClr val="000066"/>
                          </a:solidFill>
                          <a:effectLst/>
                          <a:latin typeface="+mn-lt"/>
                        </a:rPr>
                        <a:t>中国人寿</a:t>
                      </a:r>
                    </a:p>
                  </a:txBody>
                  <a:tcPr marL="7620" marR="7620" marT="7620" marB="0" anchor="ctr"/>
                </a:tc>
                <a:tc>
                  <a:txBody>
                    <a:bodyPr/>
                    <a:lstStyle/>
                    <a:p>
                      <a:pPr algn="ctr" fontAlgn="t"/>
                      <a:r>
                        <a:rPr lang="en-US" altLang="zh-CN" sz="1400" b="1" i="0" u="none" strike="noStrike">
                          <a:solidFill>
                            <a:srgbClr val="000066"/>
                          </a:solidFill>
                          <a:effectLst/>
                          <a:latin typeface="+mn-lt"/>
                        </a:rPr>
                        <a:t>7,525.0238</a:t>
                      </a:r>
                    </a:p>
                  </a:txBody>
                  <a:tcPr marL="7620" marR="7620" marT="7620" marB="0" anchor="ctr"/>
                </a:tc>
                <a:tc>
                  <a:txBody>
                    <a:bodyPr/>
                    <a:lstStyle/>
                    <a:p>
                      <a:pPr algn="ctr" fontAlgn="t"/>
                      <a:r>
                        <a:rPr lang="en-US" altLang="zh-CN" sz="1400" b="1" i="0" u="none" strike="noStrike" dirty="0" smtClean="0">
                          <a:solidFill>
                            <a:srgbClr val="000066"/>
                          </a:solidFill>
                          <a:effectLst/>
                          <a:latin typeface="等线"/>
                        </a:rPr>
                        <a:t>001979.SZ</a:t>
                      </a:r>
                      <a:r>
                        <a:rPr lang="zh-CN" altLang="en-US" sz="1400" b="1" i="0" u="none" strike="noStrike" dirty="0" smtClean="0">
                          <a:solidFill>
                            <a:srgbClr val="000066"/>
                          </a:solidFill>
                          <a:effectLst/>
                          <a:latin typeface="等线"/>
                        </a:rPr>
                        <a:t>招商蛇口</a:t>
                      </a:r>
                      <a:endParaRPr lang="zh-CN" altLang="en-US" sz="1400" b="1" i="0" u="none" strike="noStrike" dirty="0">
                        <a:solidFill>
                          <a:srgbClr val="000066"/>
                        </a:solidFill>
                        <a:effectLst/>
                        <a:latin typeface="等线"/>
                      </a:endParaRPr>
                    </a:p>
                  </a:txBody>
                  <a:tcPr marL="7620" marR="7620" marT="7620" marB="0" anchor="ctr"/>
                </a:tc>
                <a:tc>
                  <a:txBody>
                    <a:bodyPr/>
                    <a:lstStyle/>
                    <a:p>
                      <a:pPr algn="ctr" fontAlgn="t"/>
                      <a:r>
                        <a:rPr lang="en-US" altLang="zh-CN" sz="1400" b="1" i="0" u="none" strike="noStrike">
                          <a:solidFill>
                            <a:srgbClr val="000066"/>
                          </a:solidFill>
                          <a:effectLst/>
                          <a:latin typeface="+mn-lt"/>
                        </a:rPr>
                        <a:t>1,585.5610</a:t>
                      </a:r>
                    </a:p>
                  </a:txBody>
                  <a:tcPr marL="7620" marR="7620" marT="7620" marB="0" anchor="ctr"/>
                </a:tc>
              </a:tr>
              <a:tr h="508052">
                <a:tc>
                  <a:txBody>
                    <a:bodyPr/>
                    <a:lstStyle/>
                    <a:p>
                      <a:pPr algn="ctr" fontAlgn="t"/>
                      <a:r>
                        <a:rPr lang="en-US" sz="1400" b="1" i="0" u="none" strike="noStrike" dirty="0">
                          <a:solidFill>
                            <a:srgbClr val="000066"/>
                          </a:solidFill>
                          <a:effectLst/>
                          <a:latin typeface="+mn-lt"/>
                        </a:rPr>
                        <a:t>600028.SH</a:t>
                      </a:r>
                      <a:r>
                        <a:rPr lang="zh-CN" altLang="en-US" sz="1400" b="1" i="0" u="none" strike="noStrike" dirty="0">
                          <a:solidFill>
                            <a:srgbClr val="000066"/>
                          </a:solidFill>
                          <a:effectLst/>
                          <a:latin typeface="+mn-lt"/>
                        </a:rPr>
                        <a:t>中国石化</a:t>
                      </a:r>
                    </a:p>
                  </a:txBody>
                  <a:tcPr marL="7620" marR="7620" marT="7620" marB="0" anchor="ctr"/>
                </a:tc>
                <a:tc>
                  <a:txBody>
                    <a:bodyPr/>
                    <a:lstStyle/>
                    <a:p>
                      <a:pPr algn="ctr" fontAlgn="t"/>
                      <a:r>
                        <a:rPr lang="en-US" altLang="zh-CN" sz="1400" b="1" i="0" u="none" strike="noStrike">
                          <a:solidFill>
                            <a:srgbClr val="000066"/>
                          </a:solidFill>
                          <a:effectLst/>
                          <a:latin typeface="+mn-lt"/>
                        </a:rPr>
                        <a:t>7,427.3667</a:t>
                      </a:r>
                    </a:p>
                  </a:txBody>
                  <a:tcPr marL="7620" marR="7620" marT="7620" marB="0" anchor="ctr"/>
                </a:tc>
                <a:tc>
                  <a:txBody>
                    <a:bodyPr/>
                    <a:lstStyle/>
                    <a:p>
                      <a:pPr algn="ctr" fontAlgn="t"/>
                      <a:r>
                        <a:rPr lang="en-US" sz="1400" b="1" i="0" u="none" strike="noStrike" dirty="0">
                          <a:solidFill>
                            <a:srgbClr val="000066"/>
                          </a:solidFill>
                          <a:effectLst/>
                          <a:latin typeface="等线"/>
                        </a:rPr>
                        <a:t>000001.SZ</a:t>
                      </a:r>
                      <a:r>
                        <a:rPr lang="zh-CN" altLang="en-US" sz="1400" b="1" i="0" u="none" strike="noStrike" dirty="0">
                          <a:solidFill>
                            <a:srgbClr val="000066"/>
                          </a:solidFill>
                          <a:effectLst/>
                          <a:latin typeface="等线"/>
                        </a:rPr>
                        <a:t>平安银行</a:t>
                      </a:r>
                    </a:p>
                  </a:txBody>
                  <a:tcPr marL="7620" marR="7620" marT="7620" marB="0" anchor="ctr"/>
                </a:tc>
                <a:tc>
                  <a:txBody>
                    <a:bodyPr/>
                    <a:lstStyle/>
                    <a:p>
                      <a:pPr algn="ctr" fontAlgn="t"/>
                      <a:r>
                        <a:rPr lang="en-US" altLang="zh-CN" sz="1400" b="1" i="0" u="none" strike="noStrike" dirty="0">
                          <a:solidFill>
                            <a:srgbClr val="000066"/>
                          </a:solidFill>
                          <a:effectLst/>
                          <a:latin typeface="+mn-lt"/>
                        </a:rPr>
                        <a:t>1,579.6778</a:t>
                      </a:r>
                    </a:p>
                  </a:txBody>
                  <a:tcPr marL="7620" marR="7620" marT="7620" marB="0" anchor="ctr"/>
                </a:tc>
              </a:tr>
              <a:tr h="508052">
                <a:tc>
                  <a:txBody>
                    <a:bodyPr/>
                    <a:lstStyle/>
                    <a:p>
                      <a:pPr algn="ctr" fontAlgn="t"/>
                      <a:r>
                        <a:rPr lang="en-US" sz="1400" b="1" i="0" u="none" strike="noStrike" dirty="0" smtClean="0">
                          <a:solidFill>
                            <a:srgbClr val="000066"/>
                          </a:solidFill>
                          <a:effectLst/>
                          <a:latin typeface="+mn-lt"/>
                        </a:rPr>
                        <a:t>600036.SH</a:t>
                      </a:r>
                      <a:r>
                        <a:rPr lang="zh-CN" altLang="en-US" sz="1400" b="1" i="0" u="none" strike="noStrike" dirty="0" smtClean="0">
                          <a:solidFill>
                            <a:srgbClr val="000066"/>
                          </a:solidFill>
                          <a:effectLst/>
                          <a:latin typeface="+mn-lt"/>
                        </a:rPr>
                        <a:t>招商银行</a:t>
                      </a:r>
                      <a:endParaRPr lang="zh-CN" altLang="en-US" sz="1400" b="1" i="0" u="none" strike="noStrike" dirty="0">
                        <a:solidFill>
                          <a:srgbClr val="000066"/>
                        </a:solidFill>
                        <a:effectLst/>
                        <a:latin typeface="+mn-lt"/>
                      </a:endParaRPr>
                    </a:p>
                  </a:txBody>
                  <a:tcPr marL="7620" marR="7620" marT="7620" marB="0" anchor="ctr"/>
                </a:tc>
                <a:tc>
                  <a:txBody>
                    <a:bodyPr/>
                    <a:lstStyle/>
                    <a:p>
                      <a:pPr algn="ctr" fontAlgn="t"/>
                      <a:r>
                        <a:rPr lang="en-US" altLang="zh-CN" sz="1400" b="1" i="0" u="none" strike="noStrike">
                          <a:solidFill>
                            <a:srgbClr val="000066"/>
                          </a:solidFill>
                          <a:effectLst/>
                          <a:latin typeface="+mn-lt"/>
                        </a:rPr>
                        <a:t>5,571.1734</a:t>
                      </a:r>
                    </a:p>
                  </a:txBody>
                  <a:tcPr marL="7620" marR="7620" marT="7620" marB="0" anchor="ctr"/>
                </a:tc>
                <a:tc>
                  <a:txBody>
                    <a:bodyPr/>
                    <a:lstStyle/>
                    <a:p>
                      <a:pPr algn="ctr" fontAlgn="t"/>
                      <a:r>
                        <a:rPr lang="en-US" altLang="zh-CN" sz="1400" b="1" i="0" u="none" strike="noStrike" dirty="0" smtClean="0">
                          <a:solidFill>
                            <a:srgbClr val="000066"/>
                          </a:solidFill>
                          <a:effectLst/>
                          <a:latin typeface="等线"/>
                        </a:rPr>
                        <a:t>000617.SZ</a:t>
                      </a:r>
                      <a:r>
                        <a:rPr lang="zh-CN" altLang="en-US" sz="1400" b="1" i="0" u="none" strike="noStrike" dirty="0" smtClean="0">
                          <a:solidFill>
                            <a:srgbClr val="000066"/>
                          </a:solidFill>
                          <a:effectLst/>
                          <a:latin typeface="等线"/>
                        </a:rPr>
                        <a:t>中油资本</a:t>
                      </a:r>
                      <a:endParaRPr lang="zh-CN" altLang="en-US" sz="1400" b="1" i="0" u="none" strike="noStrike" dirty="0">
                        <a:solidFill>
                          <a:srgbClr val="000066"/>
                        </a:solidFill>
                        <a:effectLst/>
                        <a:latin typeface="等线"/>
                      </a:endParaRPr>
                    </a:p>
                  </a:txBody>
                  <a:tcPr marL="7620" marR="7620" marT="7620" marB="0" anchor="ctr"/>
                </a:tc>
                <a:tc>
                  <a:txBody>
                    <a:bodyPr/>
                    <a:lstStyle/>
                    <a:p>
                      <a:pPr algn="ctr" fontAlgn="t"/>
                      <a:r>
                        <a:rPr lang="en-US" altLang="zh-CN" sz="1400" b="1" i="0" u="none" strike="noStrike" dirty="0">
                          <a:solidFill>
                            <a:srgbClr val="000066"/>
                          </a:solidFill>
                          <a:effectLst/>
                          <a:latin typeface="+mn-lt"/>
                        </a:rPr>
                        <a:t>1,348.1874</a:t>
                      </a:r>
                    </a:p>
                  </a:txBody>
                  <a:tcPr marL="7620" marR="7620" marT="7620" marB="0" anchor="ctr"/>
                </a:tc>
              </a:tr>
              <a:tr h="508052">
                <a:tc>
                  <a:txBody>
                    <a:bodyPr/>
                    <a:lstStyle/>
                    <a:p>
                      <a:pPr algn="ctr" fontAlgn="t"/>
                      <a:r>
                        <a:rPr lang="en-US" sz="1400" b="1" i="0" u="none" strike="noStrike" dirty="0" smtClean="0">
                          <a:solidFill>
                            <a:srgbClr val="000066"/>
                          </a:solidFill>
                          <a:effectLst/>
                          <a:latin typeface="+mn-lt"/>
                        </a:rPr>
                        <a:t>600519.SH</a:t>
                      </a:r>
                      <a:r>
                        <a:rPr lang="zh-CN" altLang="en-US" sz="1400" b="1" i="0" u="none" strike="noStrike" dirty="0" smtClean="0">
                          <a:solidFill>
                            <a:srgbClr val="000066"/>
                          </a:solidFill>
                          <a:effectLst/>
                          <a:latin typeface="+mn-lt"/>
                        </a:rPr>
                        <a:t>贵州茅台</a:t>
                      </a:r>
                      <a:endParaRPr lang="zh-CN" altLang="en-US" sz="1400" b="1" i="0" u="none" strike="noStrike" dirty="0">
                        <a:solidFill>
                          <a:srgbClr val="000066"/>
                        </a:solidFill>
                        <a:effectLst/>
                        <a:latin typeface="+mn-lt"/>
                      </a:endParaRPr>
                    </a:p>
                  </a:txBody>
                  <a:tcPr marL="7620" marR="7620" marT="7620" marB="0" anchor="ctr"/>
                </a:tc>
                <a:tc>
                  <a:txBody>
                    <a:bodyPr/>
                    <a:lstStyle/>
                    <a:p>
                      <a:pPr algn="ctr" fontAlgn="t"/>
                      <a:r>
                        <a:rPr lang="en-US" altLang="zh-CN" sz="1400" b="1" i="0" u="none" strike="noStrike" dirty="0">
                          <a:solidFill>
                            <a:srgbClr val="000066"/>
                          </a:solidFill>
                          <a:effectLst/>
                          <a:latin typeface="+mn-lt"/>
                        </a:rPr>
                        <a:t>5,564.2025</a:t>
                      </a:r>
                    </a:p>
                  </a:txBody>
                  <a:tcPr marL="7620" marR="7620" marT="7620" marB="0" anchor="ctr"/>
                </a:tc>
                <a:tc>
                  <a:txBody>
                    <a:bodyPr/>
                    <a:lstStyle/>
                    <a:p>
                      <a:pPr algn="ctr" fontAlgn="t"/>
                      <a:r>
                        <a:rPr lang="en-US" sz="1400" b="1" i="0" u="none" strike="noStrike" dirty="0">
                          <a:solidFill>
                            <a:srgbClr val="000066"/>
                          </a:solidFill>
                          <a:effectLst/>
                          <a:latin typeface="等线"/>
                        </a:rPr>
                        <a:t>000725.SZ</a:t>
                      </a:r>
                      <a:r>
                        <a:rPr lang="zh-CN" altLang="en-US" sz="1400" b="1" i="0" u="none" strike="noStrike" dirty="0">
                          <a:solidFill>
                            <a:srgbClr val="000066"/>
                          </a:solidFill>
                          <a:effectLst/>
                          <a:latin typeface="等线"/>
                        </a:rPr>
                        <a:t>京东方</a:t>
                      </a:r>
                      <a:r>
                        <a:rPr lang="en-US" sz="1400" b="1" i="0" u="none" strike="noStrike" dirty="0">
                          <a:solidFill>
                            <a:srgbClr val="000066"/>
                          </a:solidFill>
                          <a:effectLst/>
                          <a:latin typeface="等线"/>
                        </a:rPr>
                        <a:t>A</a:t>
                      </a:r>
                    </a:p>
                  </a:txBody>
                  <a:tcPr marL="7620" marR="7620" marT="7620" marB="0" anchor="ctr"/>
                </a:tc>
                <a:tc>
                  <a:txBody>
                    <a:bodyPr/>
                    <a:lstStyle/>
                    <a:p>
                      <a:pPr algn="ctr" fontAlgn="t"/>
                      <a:r>
                        <a:rPr lang="en-US" altLang="zh-CN" sz="1400" b="1" i="0" u="none" strike="noStrike" dirty="0">
                          <a:solidFill>
                            <a:srgbClr val="000066"/>
                          </a:solidFill>
                          <a:effectLst/>
                          <a:latin typeface="+mn-lt"/>
                        </a:rPr>
                        <a:t>1,344.2816</a:t>
                      </a:r>
                    </a:p>
                  </a:txBody>
                  <a:tcPr marL="7620" marR="7620" marT="7620" marB="0" anchor="ctr"/>
                </a:tc>
              </a:tr>
            </a:tbl>
          </a:graphicData>
        </a:graphic>
      </p:graphicFrame>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white">
          <a:xfrm>
            <a:off x="455613" y="142875"/>
            <a:ext cx="8231187" cy="1144588"/>
          </a:xfrm>
          <a:prstGeom prst="rect">
            <a:avLst/>
          </a:prstGeom>
          <a:noFill/>
          <a:ln w="9525" algn="ctr">
            <a:noFill/>
            <a:miter lim="800000"/>
          </a:ln>
        </p:spPr>
        <p:txBody>
          <a:bodyPr/>
          <a:lstStyle/>
          <a:p>
            <a:r>
              <a:rPr lang="zh-CN" altLang="en-US" sz="2400" b="1">
                <a:solidFill>
                  <a:srgbClr val="000066"/>
                </a:solidFill>
                <a:latin typeface="幼圆" pitchFamily="49" charset="-122"/>
                <a:ea typeface="幼圆" pitchFamily="49" charset="-122"/>
              </a:rPr>
              <a:t>本月涨幅居前个股</a:t>
            </a:r>
          </a:p>
        </p:txBody>
      </p:sp>
      <p:graphicFrame>
        <p:nvGraphicFramePr>
          <p:cNvPr id="6" name="表格 5"/>
          <p:cNvGraphicFramePr>
            <a:graphicFrameLocks noGrp="1"/>
          </p:cNvGraphicFramePr>
          <p:nvPr>
            <p:extLst>
              <p:ext uri="{D42A27DB-BD31-4B8C-83A1-F6EECF244321}">
                <p14:modId xmlns="" xmlns:p14="http://schemas.microsoft.com/office/powerpoint/2010/main" val="2216966246"/>
              </p:ext>
            </p:extLst>
          </p:nvPr>
        </p:nvGraphicFramePr>
        <p:xfrm>
          <a:off x="-31" y="857232"/>
          <a:ext cx="9144033" cy="5438700"/>
        </p:xfrm>
        <a:graphic>
          <a:graphicData uri="http://schemas.openxmlformats.org/drawingml/2006/table">
            <a:tbl>
              <a:tblPr/>
              <a:tblGrid>
                <a:gridCol w="1938793"/>
                <a:gridCol w="1736202"/>
                <a:gridCol w="1388963"/>
                <a:gridCol w="2508469"/>
                <a:gridCol w="1571606"/>
              </a:tblGrid>
              <a:tr h="714380">
                <a:tc>
                  <a:txBody>
                    <a:bodyPr/>
                    <a:lstStyle/>
                    <a:p>
                      <a:pPr algn="ctr" fontAlgn="t"/>
                      <a:endParaRPr lang="en-US" altLang="zh-CN" sz="1400" b="1" i="0" u="none" strike="noStrike" kern="1200" dirty="0" smtClean="0">
                        <a:solidFill>
                          <a:schemeClr val="bg1"/>
                        </a:solidFill>
                        <a:latin typeface="+mn-ea"/>
                        <a:ea typeface="+mn-ea"/>
                        <a:cs typeface="+mn-cs"/>
                      </a:endParaRPr>
                    </a:p>
                    <a:p>
                      <a:pPr algn="ctr" fontAlgn="t"/>
                      <a:r>
                        <a:rPr lang="zh-CN" altLang="en-US" sz="1400" b="1" i="0" u="none" strike="noStrike" kern="1200" dirty="0" smtClean="0">
                          <a:solidFill>
                            <a:schemeClr val="bg1"/>
                          </a:solidFill>
                          <a:latin typeface="+mn-ea"/>
                          <a:ea typeface="+mn-ea"/>
                          <a:cs typeface="+mn-cs"/>
                        </a:rPr>
                        <a:t>证券代码</a:t>
                      </a:r>
                    </a:p>
                  </a:txBody>
                  <a:tcPr marL="4682" marR="4682" marT="4682"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dirty="0" smtClean="0">
                        <a:solidFill>
                          <a:schemeClr val="bg1"/>
                        </a:solidFill>
                        <a:latin typeface="+mn-ea"/>
                        <a:ea typeface="+mn-ea"/>
                        <a:cs typeface="+mn-cs"/>
                      </a:endParaRPr>
                    </a:p>
                    <a:p>
                      <a:pPr algn="ctr" rtl="0" fontAlgn="t"/>
                      <a:r>
                        <a:rPr lang="zh-CN" altLang="en-US" sz="1400" b="1" i="0" u="none" strike="noStrike" kern="1200" dirty="0" smtClean="0">
                          <a:solidFill>
                            <a:schemeClr val="bg1"/>
                          </a:solidFill>
                          <a:latin typeface="+mn-ea"/>
                          <a:ea typeface="+mn-ea"/>
                          <a:cs typeface="+mn-cs"/>
                        </a:rPr>
                        <a:t>证券简称</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dirty="0" smtClean="0">
                        <a:solidFill>
                          <a:schemeClr val="bg1"/>
                        </a:solidFill>
                        <a:latin typeface="+mn-ea"/>
                        <a:ea typeface="+mn-ea"/>
                        <a:cs typeface="+mn-cs"/>
                      </a:endParaRPr>
                    </a:p>
                    <a:p>
                      <a:pPr algn="ctr" rtl="0" fontAlgn="t"/>
                      <a:r>
                        <a:rPr lang="zh-CN" altLang="en-US" sz="1400" b="1" i="0" u="none" strike="noStrike" kern="1200" dirty="0" smtClean="0">
                          <a:solidFill>
                            <a:schemeClr val="bg1"/>
                          </a:solidFill>
                          <a:latin typeface="+mn-ea"/>
                          <a:ea typeface="+mn-ea"/>
                          <a:cs typeface="+mn-cs"/>
                        </a:rPr>
                        <a:t>月涨幅（</a:t>
                      </a:r>
                      <a:r>
                        <a:rPr lang="en-US" altLang="zh-CN" sz="1400" b="1" i="0" u="none" strike="noStrike" kern="1200" dirty="0" smtClean="0">
                          <a:solidFill>
                            <a:schemeClr val="bg1"/>
                          </a:solidFill>
                          <a:latin typeface="+mn-ea"/>
                          <a:ea typeface="+mn-ea"/>
                          <a:cs typeface="+mn-cs"/>
                        </a:rPr>
                        <a:t>%</a:t>
                      </a:r>
                      <a:r>
                        <a:rPr lang="zh-CN" altLang="en-US" sz="1400" b="1" i="0" u="none" strike="noStrike" kern="1200" dirty="0" smtClean="0">
                          <a:solidFill>
                            <a:schemeClr val="bg1"/>
                          </a:solidFill>
                          <a:latin typeface="+mn-ea"/>
                          <a:ea typeface="+mn-ea"/>
                          <a:cs typeface="+mn-cs"/>
                        </a:rPr>
                        <a:t>）</a:t>
                      </a:r>
                      <a:br>
                        <a:rPr lang="zh-CN" altLang="en-US" sz="1400" b="1" i="0" u="none" strike="noStrike" kern="1200" dirty="0" smtClean="0">
                          <a:solidFill>
                            <a:schemeClr val="bg1"/>
                          </a:solidFill>
                          <a:latin typeface="+mn-ea"/>
                          <a:ea typeface="+mn-ea"/>
                          <a:cs typeface="+mn-cs"/>
                        </a:rPr>
                      </a:br>
                      <a:endParaRPr lang="zh-CN" altLang="en-US" sz="1400" b="1" i="0" u="none" strike="noStrike" kern="1200" dirty="0" smtClean="0">
                        <a:solidFill>
                          <a:schemeClr val="bg1"/>
                        </a:solidFill>
                        <a:latin typeface="+mn-ea"/>
                        <a:ea typeface="+mn-ea"/>
                        <a:cs typeface="+mn-cs"/>
                      </a:endParaRP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dirty="0" smtClean="0">
                        <a:solidFill>
                          <a:schemeClr val="bg1"/>
                        </a:solidFill>
                        <a:latin typeface="+mn-ea"/>
                        <a:ea typeface="+mn-ea"/>
                        <a:cs typeface="+mn-cs"/>
                      </a:endParaRPr>
                    </a:p>
                    <a:p>
                      <a:pPr algn="ctr" rtl="0" fontAlgn="t"/>
                      <a:r>
                        <a:rPr lang="zh-CN" altLang="en-US" sz="1400" b="1" i="0" u="none" strike="noStrike" kern="1200" dirty="0" smtClean="0">
                          <a:solidFill>
                            <a:schemeClr val="bg1"/>
                          </a:solidFill>
                          <a:latin typeface="+mn-ea"/>
                          <a:ea typeface="+mn-ea"/>
                          <a:cs typeface="+mn-cs"/>
                        </a:rPr>
                        <a:t>总市值（亿元）</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dirty="0" smtClean="0">
                        <a:solidFill>
                          <a:schemeClr val="bg1"/>
                        </a:solidFill>
                        <a:latin typeface="+mn-ea"/>
                        <a:ea typeface="+mn-ea"/>
                        <a:cs typeface="+mn-cs"/>
                      </a:endParaRPr>
                    </a:p>
                    <a:p>
                      <a:pPr algn="ctr" rtl="0" fontAlgn="t"/>
                      <a:r>
                        <a:rPr lang="zh-CN" altLang="en-US" sz="1400" b="1" i="0" u="none" strike="noStrike" kern="1200" dirty="0" smtClean="0">
                          <a:solidFill>
                            <a:schemeClr val="bg1"/>
                          </a:solidFill>
                          <a:latin typeface="+mn-ea"/>
                          <a:ea typeface="+mn-ea"/>
                          <a:cs typeface="+mn-cs"/>
                        </a:rPr>
                        <a:t>题材</a:t>
                      </a:r>
                    </a:p>
                  </a:txBody>
                  <a:tcPr marL="4682" marR="4682" marT="4682"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r>
              <a:tr h="472432">
                <a:tc>
                  <a:txBody>
                    <a:bodyPr/>
                    <a:lstStyle/>
                    <a:p>
                      <a:pPr algn="ctr" fontAlgn="t"/>
                      <a:r>
                        <a:rPr lang="en-US" sz="1400" b="1" i="0" u="none" strike="noStrike" dirty="0">
                          <a:solidFill>
                            <a:srgbClr val="000066"/>
                          </a:solidFill>
                          <a:effectLst/>
                          <a:latin typeface="+mn-lt"/>
                        </a:rPr>
                        <a:t>300649.SZ</a:t>
                      </a:r>
                    </a:p>
                  </a:txBody>
                  <a:tcPr marL="7620" marR="7620" marT="762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a:solidFill>
                            <a:srgbClr val="000066"/>
                          </a:solidFill>
                          <a:effectLst/>
                          <a:latin typeface="宋体"/>
                        </a:rPr>
                        <a:t>杭州园林</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rgbClr val="000066"/>
                          </a:solidFill>
                          <a:effectLst/>
                          <a:latin typeface="+mn-lt"/>
                        </a:rPr>
                        <a:t>330.1075</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rgbClr val="000066"/>
                          </a:solidFill>
                          <a:effectLst/>
                          <a:latin typeface="+mn-lt"/>
                        </a:rPr>
                        <a:t>35.8400</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新股上市</a:t>
                      </a:r>
                    </a:p>
                  </a:txBody>
                  <a:tcPr marL="4682" marR="4682" marT="4682"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72432">
                <a:tc>
                  <a:txBody>
                    <a:bodyPr/>
                    <a:lstStyle/>
                    <a:p>
                      <a:pPr algn="ctr" fontAlgn="t"/>
                      <a:r>
                        <a:rPr lang="en-US" sz="1400" b="1" i="0" u="none" strike="noStrike" dirty="0">
                          <a:solidFill>
                            <a:srgbClr val="000066"/>
                          </a:solidFill>
                          <a:effectLst/>
                          <a:latin typeface="+mn-lt"/>
                        </a:rPr>
                        <a:t>603505.SH</a:t>
                      </a:r>
                    </a:p>
                  </a:txBody>
                  <a:tcPr marL="7620" marR="7620" marT="762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a:solidFill>
                            <a:srgbClr val="000066"/>
                          </a:solidFill>
                          <a:effectLst/>
                          <a:latin typeface="宋体"/>
                        </a:rPr>
                        <a:t>金石资源</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rgbClr val="000066"/>
                          </a:solidFill>
                          <a:effectLst/>
                          <a:latin typeface="+mn-lt"/>
                        </a:rPr>
                        <a:t>321.7069</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rgbClr val="000066"/>
                          </a:solidFill>
                          <a:effectLst/>
                          <a:latin typeface="+mn-lt"/>
                        </a:rPr>
                        <a:t>54.5520</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新股上市</a:t>
                      </a:r>
                    </a:p>
                  </a:txBody>
                  <a:tcPr marL="4682" marR="4682" marT="4682"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72432">
                <a:tc>
                  <a:txBody>
                    <a:bodyPr/>
                    <a:lstStyle/>
                    <a:p>
                      <a:pPr algn="ctr" fontAlgn="t"/>
                      <a:r>
                        <a:rPr lang="en-US" sz="1400" b="1" i="0" u="none" strike="noStrike" dirty="0">
                          <a:solidFill>
                            <a:srgbClr val="000066"/>
                          </a:solidFill>
                          <a:effectLst/>
                          <a:latin typeface="+mn-lt"/>
                        </a:rPr>
                        <a:t>300643.SZ</a:t>
                      </a:r>
                    </a:p>
                  </a:txBody>
                  <a:tcPr marL="7620" marR="7620" marT="762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dirty="0">
                          <a:solidFill>
                            <a:srgbClr val="000066"/>
                          </a:solidFill>
                          <a:effectLst/>
                          <a:latin typeface="宋体"/>
                        </a:rPr>
                        <a:t>万通智控</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rgbClr val="000066"/>
                          </a:solidFill>
                          <a:effectLst/>
                          <a:latin typeface="+mn-lt"/>
                        </a:rPr>
                        <a:t>223.2633</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rgbClr val="000066"/>
                          </a:solidFill>
                          <a:effectLst/>
                          <a:latin typeface="+mn-lt"/>
                        </a:rPr>
                        <a:t>40.0200</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新股上市</a:t>
                      </a:r>
                    </a:p>
                  </a:txBody>
                  <a:tcPr marL="4682" marR="4682" marT="4682"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72432">
                <a:tc>
                  <a:txBody>
                    <a:bodyPr/>
                    <a:lstStyle/>
                    <a:p>
                      <a:pPr algn="ctr" fontAlgn="t"/>
                      <a:r>
                        <a:rPr lang="en-US" sz="1400" b="1" i="0" u="none" strike="noStrike">
                          <a:solidFill>
                            <a:srgbClr val="000066"/>
                          </a:solidFill>
                          <a:effectLst/>
                          <a:latin typeface="+mn-lt"/>
                        </a:rPr>
                        <a:t>603896.SH</a:t>
                      </a:r>
                    </a:p>
                  </a:txBody>
                  <a:tcPr marL="7620" marR="7620" marT="762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dirty="0">
                          <a:solidFill>
                            <a:srgbClr val="000066"/>
                          </a:solidFill>
                          <a:effectLst/>
                          <a:latin typeface="宋体"/>
                        </a:rPr>
                        <a:t>寿仙谷</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rgbClr val="000066"/>
                          </a:solidFill>
                          <a:effectLst/>
                          <a:latin typeface="+mn-lt"/>
                        </a:rPr>
                        <a:t>171.1191</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rgbClr val="000066"/>
                          </a:solidFill>
                          <a:effectLst/>
                          <a:latin typeface="+mn-lt"/>
                        </a:rPr>
                        <a:t>62.9939</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新股上市</a:t>
                      </a:r>
                    </a:p>
                  </a:txBody>
                  <a:tcPr marL="4682" marR="4682" marT="4682"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72432">
                <a:tc>
                  <a:txBody>
                    <a:bodyPr/>
                    <a:lstStyle/>
                    <a:p>
                      <a:pPr algn="ctr" fontAlgn="t"/>
                      <a:r>
                        <a:rPr lang="en-US" sz="1400" b="1" i="0" u="none" strike="noStrike" dirty="0">
                          <a:solidFill>
                            <a:srgbClr val="000066"/>
                          </a:solidFill>
                          <a:effectLst/>
                          <a:latin typeface="+mn-lt"/>
                        </a:rPr>
                        <a:t>300647.SZ</a:t>
                      </a:r>
                    </a:p>
                  </a:txBody>
                  <a:tcPr marL="7620" marR="7620" marT="762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dirty="0">
                          <a:solidFill>
                            <a:srgbClr val="000066"/>
                          </a:solidFill>
                          <a:effectLst/>
                          <a:latin typeface="宋体"/>
                        </a:rPr>
                        <a:t>超频三</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dirty="0">
                          <a:solidFill>
                            <a:srgbClr val="000066"/>
                          </a:solidFill>
                          <a:effectLst/>
                          <a:latin typeface="+mn-lt"/>
                        </a:rPr>
                        <a:t>167.7519</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rgbClr val="000066"/>
                          </a:solidFill>
                          <a:effectLst/>
                          <a:latin typeface="+mn-lt"/>
                        </a:rPr>
                        <a:t>41.4480</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新股上市</a:t>
                      </a:r>
                    </a:p>
                  </a:txBody>
                  <a:tcPr marL="4682" marR="4682" marT="4682"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72432">
                <a:tc>
                  <a:txBody>
                    <a:bodyPr/>
                    <a:lstStyle/>
                    <a:p>
                      <a:pPr algn="ctr" fontAlgn="t"/>
                      <a:r>
                        <a:rPr lang="en-US" sz="1400" b="1" i="0" u="none" strike="noStrike">
                          <a:solidFill>
                            <a:srgbClr val="000066"/>
                          </a:solidFill>
                          <a:effectLst/>
                          <a:latin typeface="+mn-lt"/>
                        </a:rPr>
                        <a:t>603488.SH</a:t>
                      </a:r>
                    </a:p>
                  </a:txBody>
                  <a:tcPr marL="7620" marR="7620" marT="762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a:solidFill>
                            <a:srgbClr val="000066"/>
                          </a:solidFill>
                          <a:effectLst/>
                          <a:latin typeface="宋体"/>
                        </a:rPr>
                        <a:t>展鹏科技</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dirty="0">
                          <a:solidFill>
                            <a:srgbClr val="000066"/>
                          </a:solidFill>
                          <a:effectLst/>
                          <a:latin typeface="+mn-lt"/>
                        </a:rPr>
                        <a:t>135.8696</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rgbClr val="000066"/>
                          </a:solidFill>
                          <a:effectLst/>
                          <a:latin typeface="+mn-lt"/>
                        </a:rPr>
                        <a:t>54.1632</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新股上市</a:t>
                      </a:r>
                    </a:p>
                  </a:txBody>
                  <a:tcPr marL="4682" marR="4682" marT="4682"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72432">
                <a:tc>
                  <a:txBody>
                    <a:bodyPr/>
                    <a:lstStyle/>
                    <a:p>
                      <a:pPr algn="ctr" fontAlgn="t"/>
                      <a:r>
                        <a:rPr lang="en-US" sz="1400" b="1" i="0" u="none" strike="noStrike">
                          <a:solidFill>
                            <a:srgbClr val="000066"/>
                          </a:solidFill>
                          <a:effectLst/>
                          <a:latin typeface="+mn-lt"/>
                        </a:rPr>
                        <a:t>300653.SZ</a:t>
                      </a:r>
                    </a:p>
                  </a:txBody>
                  <a:tcPr marL="7620" marR="7620" marT="762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a:solidFill>
                            <a:srgbClr val="000066"/>
                          </a:solidFill>
                          <a:effectLst/>
                          <a:latin typeface="宋体"/>
                        </a:rPr>
                        <a:t>正海生物</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dirty="0">
                          <a:solidFill>
                            <a:srgbClr val="000066"/>
                          </a:solidFill>
                          <a:effectLst/>
                          <a:latin typeface="+mn-lt"/>
                        </a:rPr>
                        <a:t>135.8412</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rgbClr val="000066"/>
                          </a:solidFill>
                          <a:effectLst/>
                          <a:latin typeface="+mn-lt"/>
                        </a:rPr>
                        <a:t>31.8480</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新股上市</a:t>
                      </a:r>
                    </a:p>
                  </a:txBody>
                  <a:tcPr marL="4682" marR="4682" marT="4682"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72432">
                <a:tc>
                  <a:txBody>
                    <a:bodyPr/>
                    <a:lstStyle/>
                    <a:p>
                      <a:pPr algn="ctr" fontAlgn="t"/>
                      <a:r>
                        <a:rPr lang="en-US" sz="1400" b="1" i="0" u="none" strike="noStrike">
                          <a:solidFill>
                            <a:srgbClr val="000066"/>
                          </a:solidFill>
                          <a:effectLst/>
                          <a:latin typeface="+mn-lt"/>
                        </a:rPr>
                        <a:t>603320.SH</a:t>
                      </a:r>
                    </a:p>
                  </a:txBody>
                  <a:tcPr marL="7620" marR="7620" marT="762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a:solidFill>
                            <a:srgbClr val="000066"/>
                          </a:solidFill>
                          <a:effectLst/>
                          <a:latin typeface="宋体"/>
                        </a:rPr>
                        <a:t>迪贝电气</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rgbClr val="000066"/>
                          </a:solidFill>
                          <a:effectLst/>
                          <a:latin typeface="+mn-lt"/>
                        </a:rPr>
                        <a:t>130.2098</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dirty="0">
                          <a:solidFill>
                            <a:srgbClr val="000066"/>
                          </a:solidFill>
                          <a:effectLst/>
                          <a:latin typeface="+mn-lt"/>
                        </a:rPr>
                        <a:t>32.9200</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新股上市</a:t>
                      </a:r>
                    </a:p>
                  </a:txBody>
                  <a:tcPr marL="4682" marR="4682" marT="4682"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72432">
                <a:tc>
                  <a:txBody>
                    <a:bodyPr/>
                    <a:lstStyle/>
                    <a:p>
                      <a:pPr algn="ctr" fontAlgn="t"/>
                      <a:r>
                        <a:rPr lang="en-US" sz="1400" b="1" i="0" u="none" strike="noStrike">
                          <a:solidFill>
                            <a:srgbClr val="000066"/>
                          </a:solidFill>
                          <a:effectLst/>
                          <a:latin typeface="+mn-lt"/>
                        </a:rPr>
                        <a:t>603501.SH</a:t>
                      </a:r>
                    </a:p>
                  </a:txBody>
                  <a:tcPr marL="7620" marR="7620" marT="762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a:solidFill>
                            <a:srgbClr val="000066"/>
                          </a:solidFill>
                          <a:effectLst/>
                          <a:latin typeface="宋体"/>
                        </a:rPr>
                        <a:t>韦尔股份</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rgbClr val="000066"/>
                          </a:solidFill>
                          <a:effectLst/>
                          <a:latin typeface="+mn-lt"/>
                        </a:rPr>
                        <a:t>125.6182</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dirty="0">
                          <a:solidFill>
                            <a:srgbClr val="000066"/>
                          </a:solidFill>
                          <a:effectLst/>
                          <a:latin typeface="+mn-lt"/>
                        </a:rPr>
                        <a:t>94.8896</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新股上市</a:t>
                      </a:r>
                    </a:p>
                  </a:txBody>
                  <a:tcPr marL="4682" marR="4682" marT="4682"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72432">
                <a:tc>
                  <a:txBody>
                    <a:bodyPr/>
                    <a:lstStyle/>
                    <a:p>
                      <a:pPr algn="ctr" fontAlgn="t"/>
                      <a:r>
                        <a:rPr lang="en-US" sz="1400" b="1" i="0" u="none" strike="noStrike" dirty="0">
                          <a:solidFill>
                            <a:srgbClr val="000066"/>
                          </a:solidFill>
                          <a:effectLst/>
                          <a:latin typeface="+mn-lt"/>
                        </a:rPr>
                        <a:t>603787.SH</a:t>
                      </a:r>
                    </a:p>
                  </a:txBody>
                  <a:tcPr marL="7620" marR="7620" marT="762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noFill/>
                  </a:tcPr>
                </a:tc>
                <a:tc>
                  <a:txBody>
                    <a:bodyPr/>
                    <a:lstStyle/>
                    <a:p>
                      <a:pPr algn="ctr" fontAlgn="t"/>
                      <a:r>
                        <a:rPr lang="zh-CN" altLang="en-US" sz="1400" b="1" i="0" u="none" strike="noStrike" dirty="0">
                          <a:solidFill>
                            <a:srgbClr val="000066"/>
                          </a:solidFill>
                          <a:effectLst/>
                          <a:latin typeface="宋体"/>
                        </a:rPr>
                        <a:t>新日股份</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noFill/>
                  </a:tcPr>
                </a:tc>
                <a:tc>
                  <a:txBody>
                    <a:bodyPr/>
                    <a:lstStyle/>
                    <a:p>
                      <a:pPr algn="ctr" fontAlgn="t"/>
                      <a:r>
                        <a:rPr lang="en-US" altLang="zh-CN" sz="1400" b="1" i="0" u="none" strike="noStrike" dirty="0">
                          <a:solidFill>
                            <a:srgbClr val="000066"/>
                          </a:solidFill>
                          <a:effectLst/>
                          <a:latin typeface="+mn-lt"/>
                        </a:rPr>
                        <a:t>124.8705</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noFill/>
                  </a:tcPr>
                </a:tc>
                <a:tc>
                  <a:txBody>
                    <a:bodyPr/>
                    <a:lstStyle/>
                    <a:p>
                      <a:pPr algn="ctr" fontAlgn="t"/>
                      <a:r>
                        <a:rPr lang="en-US" altLang="zh-CN" sz="1400" b="1" i="0" u="none" strike="noStrike" dirty="0">
                          <a:solidFill>
                            <a:srgbClr val="000066"/>
                          </a:solidFill>
                          <a:effectLst/>
                          <a:latin typeface="+mn-lt"/>
                        </a:rPr>
                        <a:t>44.2680</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noFill/>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新股上市</a:t>
                      </a:r>
                    </a:p>
                  </a:txBody>
                  <a:tcPr marL="4682" marR="4682" marT="4682"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noFill/>
                  </a:tcPr>
                </a:tc>
              </a:tr>
            </a:tbl>
          </a:graphicData>
        </a:graphic>
      </p:graphicFrame>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ChangeArrowheads="1"/>
          </p:cNvSpPr>
          <p:nvPr/>
        </p:nvSpPr>
        <p:spPr bwMode="white">
          <a:xfrm>
            <a:off x="468313" y="188913"/>
            <a:ext cx="8231187" cy="719137"/>
          </a:xfrm>
          <a:prstGeom prst="rect">
            <a:avLst/>
          </a:prstGeom>
          <a:noFill/>
          <a:ln w="9525" algn="ctr">
            <a:noFill/>
            <a:miter lim="800000"/>
          </a:ln>
        </p:spPr>
        <p:txBody>
          <a:bodyPr/>
          <a:lstStyle/>
          <a:p>
            <a:r>
              <a:rPr lang="zh-CN" altLang="en-US" sz="2400" b="1">
                <a:solidFill>
                  <a:srgbClr val="000066"/>
                </a:solidFill>
                <a:latin typeface="幼圆" pitchFamily="49" charset="-122"/>
                <a:ea typeface="幼圆" pitchFamily="49" charset="-122"/>
              </a:rPr>
              <a:t>本月涨幅居前个股</a:t>
            </a:r>
          </a:p>
        </p:txBody>
      </p:sp>
      <p:sp>
        <p:nvSpPr>
          <p:cNvPr id="2" name="Text Box 2"/>
          <p:cNvSpPr txBox="1">
            <a:spLocks noChangeArrowheads="1"/>
          </p:cNvSpPr>
          <p:nvPr/>
        </p:nvSpPr>
        <p:spPr bwMode="auto">
          <a:xfrm>
            <a:off x="214313" y="1071563"/>
            <a:ext cx="8715375" cy="4247317"/>
          </a:xfrm>
          <a:prstGeom prst="rect">
            <a:avLst/>
          </a:prstGeom>
          <a:noFill/>
          <a:ln w="9525" algn="ctr">
            <a:noFill/>
            <a:miter lim="800000"/>
          </a:ln>
        </p:spPr>
        <p:txBody>
          <a:bodyPr>
            <a:spAutoFit/>
          </a:bodyPr>
          <a:lstStyle/>
          <a:p>
            <a:pPr>
              <a:lnSpc>
                <a:spcPct val="150000"/>
              </a:lnSpc>
              <a:buClr>
                <a:srgbClr val="000798"/>
              </a:buClr>
              <a:buFont typeface="Wingdings" panose="05000000000000000000" pitchFamily="2" charset="2"/>
              <a:buChar char="l"/>
              <a:defRPr/>
            </a:pPr>
            <a:r>
              <a:rPr lang="zh-CN" altLang="en-US" sz="1800" b="1" dirty="0" smtClean="0">
                <a:solidFill>
                  <a:srgbClr val="000066"/>
                </a:solidFill>
                <a:latin typeface="+mn-ea"/>
                <a:ea typeface="+mn-ea"/>
              </a:rPr>
              <a:t>鲁丰环保（</a:t>
            </a:r>
            <a:r>
              <a:rPr lang="en-US" altLang="zh-CN" sz="1800" b="1" dirty="0" smtClean="0">
                <a:solidFill>
                  <a:srgbClr val="000066"/>
                </a:solidFill>
                <a:latin typeface="+mn-ea"/>
                <a:ea typeface="+mn-ea"/>
              </a:rPr>
              <a:t>002379</a:t>
            </a:r>
            <a:r>
              <a:rPr lang="zh-CN" altLang="en-US" sz="1800" b="1" dirty="0" smtClean="0">
                <a:solidFill>
                  <a:srgbClr val="000066"/>
                </a:solidFill>
                <a:latin typeface="+mn-ea"/>
                <a:ea typeface="+mn-ea"/>
              </a:rPr>
              <a:t>）：鲁丰环保科技股份有限公司是一家大型综合性铝板带箔加工企业</a:t>
            </a:r>
            <a:r>
              <a:rPr lang="en-US" altLang="zh-CN" sz="1800" b="1" dirty="0" smtClean="0">
                <a:solidFill>
                  <a:srgbClr val="000066"/>
                </a:solidFill>
                <a:latin typeface="+mn-ea"/>
                <a:ea typeface="+mn-ea"/>
              </a:rPr>
              <a:t>,</a:t>
            </a:r>
            <a:r>
              <a:rPr lang="zh-CN" altLang="en-US" sz="1800" b="1" dirty="0" smtClean="0">
                <a:solidFill>
                  <a:srgbClr val="000066"/>
                </a:solidFill>
                <a:latin typeface="+mn-ea"/>
                <a:ea typeface="+mn-ea"/>
              </a:rPr>
              <a:t> </a:t>
            </a:r>
            <a:r>
              <a:rPr lang="en-US" altLang="zh-CN" sz="1800" b="1" dirty="0" smtClean="0">
                <a:solidFill>
                  <a:srgbClr val="000066"/>
                </a:solidFill>
                <a:latin typeface="+mn-ea"/>
                <a:ea typeface="+mn-ea"/>
              </a:rPr>
              <a:t>4</a:t>
            </a:r>
            <a:r>
              <a:rPr lang="zh-CN" altLang="en-US" sz="1800" b="1" dirty="0" smtClean="0">
                <a:solidFill>
                  <a:srgbClr val="000066"/>
                </a:solidFill>
                <a:latin typeface="+mn-ea"/>
                <a:ea typeface="+mn-ea"/>
              </a:rPr>
              <a:t>月</a:t>
            </a:r>
            <a:r>
              <a:rPr lang="en-US" altLang="zh-CN" sz="1800" b="1" dirty="0" smtClean="0">
                <a:solidFill>
                  <a:srgbClr val="000066"/>
                </a:solidFill>
                <a:latin typeface="+mn-ea"/>
                <a:ea typeface="+mn-ea"/>
              </a:rPr>
              <a:t>28</a:t>
            </a:r>
            <a:r>
              <a:rPr lang="zh-CN" altLang="en-US" sz="1800" b="1" dirty="0" smtClean="0">
                <a:solidFill>
                  <a:srgbClr val="000066"/>
                </a:solidFill>
                <a:latin typeface="+mn-ea"/>
                <a:ea typeface="+mn-ea"/>
              </a:rPr>
              <a:t>日，*</a:t>
            </a:r>
            <a:r>
              <a:rPr lang="en-US" altLang="zh-CN" sz="1800" b="1" dirty="0" smtClean="0">
                <a:solidFill>
                  <a:srgbClr val="000066"/>
                </a:solidFill>
                <a:latin typeface="+mn-ea"/>
                <a:ea typeface="+mn-ea"/>
              </a:rPr>
              <a:t>ST</a:t>
            </a:r>
            <a:r>
              <a:rPr lang="zh-CN" altLang="en-US" sz="1800" b="1" dirty="0" smtClean="0">
                <a:solidFill>
                  <a:srgbClr val="000066"/>
                </a:solidFill>
                <a:latin typeface="+mn-ea"/>
                <a:ea typeface="+mn-ea"/>
              </a:rPr>
              <a:t>鲁丰发布公司</a:t>
            </a:r>
            <a:r>
              <a:rPr lang="en-US" altLang="zh-CN" sz="1800" b="1" dirty="0" smtClean="0">
                <a:solidFill>
                  <a:srgbClr val="000066"/>
                </a:solidFill>
                <a:latin typeface="+mn-ea"/>
                <a:ea typeface="+mn-ea"/>
              </a:rPr>
              <a:t>2016</a:t>
            </a:r>
            <a:r>
              <a:rPr lang="zh-CN" altLang="en-US" sz="1800" b="1" dirty="0" smtClean="0">
                <a:solidFill>
                  <a:srgbClr val="000066"/>
                </a:solidFill>
                <a:latin typeface="+mn-ea"/>
                <a:ea typeface="+mn-ea"/>
              </a:rPr>
              <a:t>年年报及一季报称，公司</a:t>
            </a:r>
            <a:r>
              <a:rPr lang="en-US" altLang="zh-CN" sz="1800" b="1" dirty="0" smtClean="0">
                <a:solidFill>
                  <a:srgbClr val="000066"/>
                </a:solidFill>
                <a:latin typeface="+mn-ea"/>
                <a:ea typeface="+mn-ea"/>
              </a:rPr>
              <a:t>2016</a:t>
            </a:r>
            <a:r>
              <a:rPr lang="zh-CN" altLang="en-US" sz="1800" b="1" dirty="0" smtClean="0">
                <a:solidFill>
                  <a:srgbClr val="000066"/>
                </a:solidFill>
                <a:latin typeface="+mn-ea"/>
                <a:ea typeface="+mn-ea"/>
              </a:rPr>
              <a:t>年实现归属于上市公司股东的净利润为</a:t>
            </a:r>
            <a:r>
              <a:rPr lang="en-US" altLang="zh-CN" sz="1800" b="1" dirty="0" smtClean="0">
                <a:solidFill>
                  <a:srgbClr val="000066"/>
                </a:solidFill>
                <a:latin typeface="+mn-ea"/>
                <a:ea typeface="+mn-ea"/>
              </a:rPr>
              <a:t>1415.06</a:t>
            </a:r>
            <a:r>
              <a:rPr lang="zh-CN" altLang="en-US" sz="1800" b="1" dirty="0" smtClean="0">
                <a:solidFill>
                  <a:srgbClr val="000066"/>
                </a:solidFill>
                <a:latin typeface="+mn-ea"/>
                <a:ea typeface="+mn-ea"/>
              </a:rPr>
              <a:t>万元，同比增长</a:t>
            </a:r>
            <a:r>
              <a:rPr lang="en-US" altLang="zh-CN" sz="1800" b="1" dirty="0" smtClean="0">
                <a:solidFill>
                  <a:srgbClr val="000066"/>
                </a:solidFill>
                <a:latin typeface="+mn-ea"/>
                <a:ea typeface="+mn-ea"/>
              </a:rPr>
              <a:t>111.95%</a:t>
            </a:r>
            <a:r>
              <a:rPr lang="zh-CN" altLang="en-US" sz="1800" b="1" dirty="0" smtClean="0">
                <a:solidFill>
                  <a:srgbClr val="000066"/>
                </a:solidFill>
                <a:latin typeface="+mn-ea"/>
                <a:ea typeface="+mn-ea"/>
              </a:rPr>
              <a:t>，实现扭亏为盈。同时预计</a:t>
            </a:r>
            <a:r>
              <a:rPr lang="en-US" altLang="zh-CN" sz="1800" b="1" dirty="0" smtClean="0">
                <a:solidFill>
                  <a:srgbClr val="000066"/>
                </a:solidFill>
                <a:latin typeface="+mn-ea"/>
                <a:ea typeface="+mn-ea"/>
              </a:rPr>
              <a:t>2017</a:t>
            </a:r>
            <a:r>
              <a:rPr lang="zh-CN" altLang="en-US" sz="1800" b="1" dirty="0" smtClean="0">
                <a:solidFill>
                  <a:srgbClr val="000066"/>
                </a:solidFill>
                <a:latin typeface="+mn-ea"/>
                <a:ea typeface="+mn-ea"/>
              </a:rPr>
              <a:t>年上半年将实现归属于上市公司股东的净利润为</a:t>
            </a:r>
            <a:r>
              <a:rPr lang="en-US" altLang="zh-CN" sz="1800" b="1" dirty="0" smtClean="0">
                <a:solidFill>
                  <a:srgbClr val="000066"/>
                </a:solidFill>
                <a:latin typeface="+mn-ea"/>
                <a:ea typeface="+mn-ea"/>
              </a:rPr>
              <a:t>2800</a:t>
            </a:r>
            <a:r>
              <a:rPr lang="zh-CN" altLang="en-US" sz="1800" b="1" dirty="0" smtClean="0">
                <a:solidFill>
                  <a:srgbClr val="000066"/>
                </a:solidFill>
                <a:latin typeface="+mn-ea"/>
                <a:ea typeface="+mn-ea"/>
              </a:rPr>
              <a:t>万元至</a:t>
            </a:r>
            <a:r>
              <a:rPr lang="en-US" altLang="zh-CN" sz="1800" b="1" dirty="0" smtClean="0">
                <a:solidFill>
                  <a:srgbClr val="000066"/>
                </a:solidFill>
                <a:latin typeface="+mn-ea"/>
                <a:ea typeface="+mn-ea"/>
              </a:rPr>
              <a:t>3150</a:t>
            </a:r>
            <a:r>
              <a:rPr lang="zh-CN" altLang="en-US" sz="1800" b="1" dirty="0" smtClean="0">
                <a:solidFill>
                  <a:srgbClr val="000066"/>
                </a:solidFill>
                <a:latin typeface="+mn-ea"/>
                <a:ea typeface="+mn-ea"/>
              </a:rPr>
              <a:t>万元，同比增长</a:t>
            </a:r>
            <a:r>
              <a:rPr lang="en-US" altLang="zh-CN" sz="1800" b="1" dirty="0" smtClean="0">
                <a:solidFill>
                  <a:srgbClr val="000066"/>
                </a:solidFill>
                <a:latin typeface="+mn-ea"/>
                <a:ea typeface="+mn-ea"/>
              </a:rPr>
              <a:t>285.75%-333.97%</a:t>
            </a:r>
            <a:r>
              <a:rPr lang="zh-CN" altLang="en-US" sz="1800" b="1" dirty="0" smtClean="0">
                <a:solidFill>
                  <a:srgbClr val="000066"/>
                </a:solidFill>
                <a:latin typeface="+mn-ea"/>
                <a:ea typeface="+mn-ea"/>
              </a:rPr>
              <a:t>。业绩大幅改善叠加摘帽概念，在市场较为弱势的背景下，股票受资金追捧，表现抢眼。</a:t>
            </a:r>
            <a:r>
              <a:rPr lang="en-US" altLang="zh-CN" sz="1800" b="1" dirty="0" smtClean="0">
                <a:solidFill>
                  <a:srgbClr val="000066"/>
                </a:solidFill>
                <a:latin typeface="+mn-ea"/>
                <a:ea typeface="+mn-ea"/>
              </a:rPr>
              <a:t>5</a:t>
            </a:r>
            <a:r>
              <a:rPr lang="zh-CN" altLang="en-US" sz="1800" b="1" dirty="0" smtClean="0">
                <a:solidFill>
                  <a:srgbClr val="000066"/>
                </a:solidFill>
                <a:latin typeface="+mn-ea"/>
                <a:ea typeface="+mn-ea"/>
              </a:rPr>
              <a:t>月涨幅</a:t>
            </a:r>
            <a:r>
              <a:rPr lang="en-US" altLang="zh-CN" sz="1800" b="1" dirty="0" smtClean="0">
                <a:solidFill>
                  <a:srgbClr val="000066"/>
                </a:solidFill>
                <a:latin typeface="+mn-ea"/>
                <a:ea typeface="+mn-ea"/>
              </a:rPr>
              <a:t>49.15%</a:t>
            </a:r>
            <a:r>
              <a:rPr lang="zh-CN" altLang="en-US" sz="1800" b="1" dirty="0" smtClean="0">
                <a:solidFill>
                  <a:srgbClr val="000066"/>
                </a:solidFill>
                <a:latin typeface="+mn-ea"/>
                <a:ea typeface="+mn-ea"/>
              </a:rPr>
              <a:t>。</a:t>
            </a:r>
            <a:endParaRPr lang="zh-CN" altLang="en-US" sz="1800" b="1" dirty="0">
              <a:solidFill>
                <a:srgbClr val="000066"/>
              </a:solidFill>
              <a:latin typeface="+mn-ea"/>
              <a:ea typeface="+mn-ea"/>
            </a:endParaRPr>
          </a:p>
          <a:p>
            <a:pPr>
              <a:lnSpc>
                <a:spcPct val="150000"/>
              </a:lnSpc>
              <a:buClr>
                <a:srgbClr val="000798"/>
              </a:buClr>
              <a:buFont typeface="Wingdings" panose="05000000000000000000" pitchFamily="2" charset="2"/>
              <a:buChar char="l"/>
              <a:defRPr/>
            </a:pPr>
            <a:r>
              <a:rPr lang="zh-CN" altLang="en-US" sz="1800" b="1" dirty="0" smtClean="0">
                <a:solidFill>
                  <a:srgbClr val="000066"/>
                </a:solidFill>
                <a:latin typeface="+mn-ea"/>
                <a:ea typeface="+mn-ea"/>
              </a:rPr>
              <a:t>石化机械（</a:t>
            </a:r>
            <a:r>
              <a:rPr lang="en-US" altLang="zh-CN" sz="1800" b="1" dirty="0" smtClean="0">
                <a:solidFill>
                  <a:srgbClr val="000066"/>
                </a:solidFill>
                <a:latin typeface="+mn-ea"/>
                <a:ea typeface="+mn-ea"/>
              </a:rPr>
              <a:t>000852</a:t>
            </a:r>
            <a:r>
              <a:rPr lang="zh-CN" altLang="en-US" sz="1800" b="1" dirty="0" smtClean="0">
                <a:solidFill>
                  <a:srgbClr val="000066"/>
                </a:solidFill>
                <a:latin typeface="+mn-ea"/>
                <a:ea typeface="+mn-ea"/>
              </a:rPr>
              <a:t>）：中石化石油机械股份有限公司是亚洲最大、世界先进的油用钻头制造基地，</a:t>
            </a:r>
            <a:r>
              <a:rPr lang="en-US" altLang="zh-CN" sz="1800" b="1" dirty="0" smtClean="0">
                <a:solidFill>
                  <a:srgbClr val="000066"/>
                </a:solidFill>
                <a:latin typeface="+mn-ea"/>
                <a:ea typeface="+mn-ea"/>
              </a:rPr>
              <a:t>5</a:t>
            </a:r>
            <a:r>
              <a:rPr lang="zh-CN" altLang="en-US" sz="1800" b="1" dirty="0" smtClean="0">
                <a:solidFill>
                  <a:srgbClr val="000066"/>
                </a:solidFill>
                <a:latin typeface="+mn-ea"/>
                <a:ea typeface="+mn-ea"/>
              </a:rPr>
              <a:t>月份新能源可燃冰概念股有所表现，</a:t>
            </a:r>
            <a:r>
              <a:rPr lang="zh-CN" altLang="en-US" sz="1800" b="1" dirty="0" smtClean="0">
                <a:solidFill>
                  <a:srgbClr val="000066"/>
                </a:solidFill>
                <a:latin typeface="+mn-ea"/>
              </a:rPr>
              <a:t>考虑到可燃冰储量丰富，未来有改变全球能源供给的可能性，长期来看相关上市公司或将大幅受益。</a:t>
            </a:r>
            <a:r>
              <a:rPr lang="zh-CN" altLang="en-US" sz="1800" b="1" dirty="0" smtClean="0">
                <a:solidFill>
                  <a:srgbClr val="000066"/>
                </a:solidFill>
                <a:latin typeface="+mn-ea"/>
                <a:ea typeface="+mn-ea"/>
              </a:rPr>
              <a:t>石化机械作为可燃冰概念股，被市场关注，</a:t>
            </a:r>
            <a:r>
              <a:rPr lang="en-US" altLang="zh-CN" sz="1800" b="1" dirty="0" smtClean="0">
                <a:solidFill>
                  <a:srgbClr val="000066"/>
                </a:solidFill>
                <a:latin typeface="+mn-ea"/>
                <a:ea typeface="+mn-ea"/>
              </a:rPr>
              <a:t>5</a:t>
            </a:r>
            <a:r>
              <a:rPr lang="zh-CN" altLang="en-US" sz="1800" b="1" dirty="0" smtClean="0">
                <a:solidFill>
                  <a:srgbClr val="000066"/>
                </a:solidFill>
                <a:latin typeface="+mn-ea"/>
                <a:ea typeface="+mn-ea"/>
              </a:rPr>
              <a:t>月涨幅明显达</a:t>
            </a:r>
            <a:r>
              <a:rPr lang="en-US" altLang="zh-CN" sz="1800" b="1" dirty="0" smtClean="0">
                <a:solidFill>
                  <a:srgbClr val="000066"/>
                </a:solidFill>
                <a:latin typeface="+mn-ea"/>
                <a:ea typeface="+mn-ea"/>
              </a:rPr>
              <a:t>35.19%</a:t>
            </a:r>
            <a:r>
              <a:rPr lang="zh-CN" altLang="en-US" sz="1800" b="1" dirty="0" smtClean="0">
                <a:solidFill>
                  <a:srgbClr val="000066"/>
                </a:solidFill>
                <a:latin typeface="+mn-ea"/>
                <a:ea typeface="+mn-ea"/>
              </a:rPr>
              <a:t>。</a:t>
            </a:r>
            <a:endParaRPr lang="zh-CN" altLang="en-US" sz="1800" b="1" dirty="0">
              <a:solidFill>
                <a:srgbClr val="000066"/>
              </a:solidFill>
              <a:latin typeface="+mn-ea"/>
              <a:ea typeface="+mn-ea"/>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edge">
                                      <p:cBhvr>
                                        <p:cTn id="12" dur="1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b="1">
                <a:solidFill>
                  <a:srgbClr val="000066"/>
                </a:solidFill>
                <a:latin typeface="幼圆" pitchFamily="49" charset="-122"/>
                <a:ea typeface="幼圆" pitchFamily="49" charset="-122"/>
              </a:rPr>
              <a:t>本月跌幅居前个股</a:t>
            </a:r>
          </a:p>
        </p:txBody>
      </p:sp>
      <p:graphicFrame>
        <p:nvGraphicFramePr>
          <p:cNvPr id="5" name="表格 4"/>
          <p:cNvGraphicFramePr>
            <a:graphicFrameLocks noGrp="1"/>
          </p:cNvGraphicFramePr>
          <p:nvPr>
            <p:extLst>
              <p:ext uri="{D42A27DB-BD31-4B8C-83A1-F6EECF244321}">
                <p14:modId xmlns="" xmlns:p14="http://schemas.microsoft.com/office/powerpoint/2010/main" val="41873548"/>
              </p:ext>
            </p:extLst>
          </p:nvPr>
        </p:nvGraphicFramePr>
        <p:xfrm>
          <a:off x="0" y="857231"/>
          <a:ext cx="9144001" cy="5307818"/>
        </p:xfrm>
        <a:graphic>
          <a:graphicData uri="http://schemas.openxmlformats.org/drawingml/2006/table">
            <a:tbl>
              <a:tblPr/>
              <a:tblGrid>
                <a:gridCol w="2213532"/>
                <a:gridCol w="1870962"/>
                <a:gridCol w="1765555"/>
                <a:gridCol w="1264878"/>
                <a:gridCol w="2029074"/>
              </a:tblGrid>
              <a:tr h="578783">
                <a:tc>
                  <a:txBody>
                    <a:bodyPr/>
                    <a:lstStyle/>
                    <a:p>
                      <a:pPr marL="0" algn="ctr" defTabSz="914400" rtl="0" eaLnBrk="1" fontAlgn="t" latinLnBrk="0" hangingPunct="1"/>
                      <a:endParaRPr lang="en-US" altLang="zh-CN" sz="1400" b="1" i="0" u="none" strike="noStrike" kern="1200" dirty="0" smtClean="0">
                        <a:solidFill>
                          <a:srgbClr val="000066"/>
                        </a:solidFill>
                        <a:latin typeface="+mn-ea"/>
                        <a:ea typeface="+mn-ea"/>
                        <a:cs typeface="+mn-cs"/>
                      </a:endParaRPr>
                    </a:p>
                    <a:p>
                      <a:pPr marL="0" algn="ctr" defTabSz="914400" rtl="0" eaLnBrk="1" fontAlgn="t" latinLnBrk="0" hangingPunct="1"/>
                      <a:r>
                        <a:rPr lang="zh-CN" altLang="en-US" sz="1400" b="1" i="0" u="none" strike="noStrike" kern="1200" dirty="0" smtClean="0">
                          <a:solidFill>
                            <a:srgbClr val="000066"/>
                          </a:solidFill>
                          <a:latin typeface="+mn-ea"/>
                          <a:ea typeface="+mn-ea"/>
                          <a:cs typeface="+mn-cs"/>
                        </a:rPr>
                        <a:t>证券代码</a:t>
                      </a:r>
                    </a:p>
                  </a:txBody>
                  <a:tcPr marL="3746" marR="3746" marT="3746"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endParaRPr lang="en-US" altLang="zh-CN" sz="1400" b="1" i="0" u="none" strike="noStrike" kern="1200" dirty="0" smtClean="0">
                        <a:solidFill>
                          <a:srgbClr val="000066"/>
                        </a:solidFill>
                        <a:latin typeface="+mn-ea"/>
                        <a:ea typeface="+mn-ea"/>
                        <a:cs typeface="+mn-cs"/>
                      </a:endParaRPr>
                    </a:p>
                    <a:p>
                      <a:pPr marL="0" algn="ctr" defTabSz="914400" rtl="0" eaLnBrk="1" fontAlgn="t" latinLnBrk="0" hangingPunct="1"/>
                      <a:r>
                        <a:rPr lang="zh-CN" altLang="en-US" sz="1400" b="1" i="0" u="none" strike="noStrike" kern="1200" dirty="0" smtClean="0">
                          <a:solidFill>
                            <a:srgbClr val="000066"/>
                          </a:solidFill>
                          <a:latin typeface="+mn-ea"/>
                          <a:ea typeface="+mn-ea"/>
                          <a:cs typeface="+mn-cs"/>
                        </a:rPr>
                        <a:t>上市公司</a:t>
                      </a:r>
                    </a:p>
                  </a:txBody>
                  <a:tcPr marL="3746" marR="3746" marT="3746"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endParaRPr lang="en-US" altLang="zh-CN" sz="1400" b="1" i="0" u="none" strike="noStrike" kern="1200" dirty="0" smtClean="0">
                        <a:solidFill>
                          <a:srgbClr val="000066"/>
                        </a:solidFill>
                        <a:latin typeface="+mn-ea"/>
                        <a:ea typeface="+mn-ea"/>
                        <a:cs typeface="+mn-cs"/>
                      </a:endParaRPr>
                    </a:p>
                    <a:p>
                      <a:pPr marL="0" algn="ctr" defTabSz="914400" rtl="0" eaLnBrk="1" fontAlgn="t" latinLnBrk="0" hangingPunct="1"/>
                      <a:r>
                        <a:rPr lang="zh-CN" altLang="en-US" sz="1400" b="1" i="0" u="none" strike="noStrike" kern="1200" dirty="0" smtClean="0">
                          <a:solidFill>
                            <a:srgbClr val="000066"/>
                          </a:solidFill>
                          <a:latin typeface="+mn-ea"/>
                          <a:ea typeface="+mn-ea"/>
                          <a:cs typeface="+mn-cs"/>
                        </a:rPr>
                        <a:t>月跌幅（</a:t>
                      </a:r>
                      <a:r>
                        <a:rPr lang="en-US" altLang="zh-CN" sz="1400" b="1" i="0" u="none" strike="noStrike" kern="1200" dirty="0" smtClean="0">
                          <a:solidFill>
                            <a:srgbClr val="000066"/>
                          </a:solidFill>
                          <a:latin typeface="+mn-ea"/>
                          <a:ea typeface="+mn-ea"/>
                          <a:cs typeface="+mn-cs"/>
                        </a:rPr>
                        <a:t>%</a:t>
                      </a:r>
                      <a:r>
                        <a:rPr lang="zh-CN" altLang="en-US" sz="1400" b="1" i="0" u="none" strike="noStrike" kern="1200" dirty="0" smtClean="0">
                          <a:solidFill>
                            <a:srgbClr val="000066"/>
                          </a:solidFill>
                          <a:latin typeface="+mn-ea"/>
                          <a:ea typeface="+mn-ea"/>
                          <a:cs typeface="+mn-cs"/>
                        </a:rPr>
                        <a:t>）</a:t>
                      </a:r>
                    </a:p>
                  </a:txBody>
                  <a:tcPr marL="3746" marR="3746" marT="3746"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endParaRPr lang="en-US" altLang="zh-CN" sz="1400" b="1" i="0" u="none" strike="noStrike" kern="1200" dirty="0" smtClean="0">
                        <a:solidFill>
                          <a:srgbClr val="000066"/>
                        </a:solidFill>
                        <a:latin typeface="+mn-ea"/>
                        <a:ea typeface="+mn-ea"/>
                        <a:cs typeface="+mn-cs"/>
                      </a:endParaRPr>
                    </a:p>
                    <a:p>
                      <a:pPr marL="0" algn="ctr" defTabSz="914400" rtl="0" eaLnBrk="1" fontAlgn="t" latinLnBrk="0" hangingPunct="1"/>
                      <a:r>
                        <a:rPr lang="zh-CN" altLang="en-US" sz="1400" b="1" i="0" u="none" strike="noStrike" kern="1200" dirty="0" smtClean="0">
                          <a:solidFill>
                            <a:srgbClr val="000066"/>
                          </a:solidFill>
                          <a:latin typeface="+mn-ea"/>
                          <a:ea typeface="+mn-ea"/>
                          <a:cs typeface="+mn-cs"/>
                        </a:rPr>
                        <a:t>总市值（亿元）</a:t>
                      </a:r>
                    </a:p>
                  </a:txBody>
                  <a:tcPr marL="3746" marR="3746" marT="3746"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endParaRPr lang="en-US" altLang="zh-CN" sz="1400" b="1" i="0" u="none" strike="noStrike" kern="1200" dirty="0" smtClean="0">
                        <a:solidFill>
                          <a:srgbClr val="000066"/>
                        </a:solidFill>
                        <a:latin typeface="+mn-ea"/>
                        <a:ea typeface="+mn-ea"/>
                        <a:cs typeface="+mn-cs"/>
                      </a:endParaRPr>
                    </a:p>
                    <a:p>
                      <a:pPr marL="0" algn="ctr" defTabSz="914400" rtl="0" eaLnBrk="1" fontAlgn="t" latinLnBrk="0" hangingPunct="1"/>
                      <a:r>
                        <a:rPr lang="zh-CN" altLang="en-US" sz="1400" b="1" i="0" u="none" strike="noStrike" kern="1200" dirty="0" smtClean="0">
                          <a:solidFill>
                            <a:srgbClr val="000066"/>
                          </a:solidFill>
                          <a:latin typeface="+mn-ea"/>
                          <a:ea typeface="+mn-ea"/>
                          <a:cs typeface="+mn-cs"/>
                        </a:rPr>
                        <a:t>板块</a:t>
                      </a:r>
                    </a:p>
                  </a:txBody>
                  <a:tcPr marL="3746" marR="3746" marT="3746"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r>
              <a:tr h="564192">
                <a:tc>
                  <a:txBody>
                    <a:bodyPr/>
                    <a:lstStyle/>
                    <a:p>
                      <a:pPr algn="ctr" fontAlgn="t"/>
                      <a:r>
                        <a:rPr lang="en-US" sz="1400" b="1" i="0" u="none" strike="noStrike" dirty="0">
                          <a:solidFill>
                            <a:srgbClr val="000066"/>
                          </a:solidFill>
                          <a:effectLst/>
                          <a:latin typeface="+mn-ea"/>
                          <a:ea typeface="+mn-ea"/>
                        </a:rPr>
                        <a:t>600592.SH</a:t>
                      </a:r>
                    </a:p>
                  </a:txBody>
                  <a:tcPr marL="7620" marR="7620" marT="762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a:solidFill>
                            <a:srgbClr val="000066"/>
                          </a:solidFill>
                          <a:effectLst/>
                          <a:latin typeface="+mn-ea"/>
                          <a:ea typeface="+mn-ea"/>
                        </a:rPr>
                        <a:t>龙溪股份</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rgbClr val="000066"/>
                          </a:solidFill>
                          <a:effectLst/>
                          <a:latin typeface="+mn-ea"/>
                          <a:ea typeface="+mn-ea"/>
                        </a:rPr>
                        <a:t>-46.9097</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rgbClr val="000066"/>
                          </a:solidFill>
                          <a:effectLst/>
                          <a:latin typeface="+mn-ea"/>
                          <a:ea typeface="+mn-ea"/>
                        </a:rPr>
                        <a:t>40.1551</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a:solidFill>
                            <a:srgbClr val="000066"/>
                          </a:solidFill>
                          <a:effectLst/>
                          <a:latin typeface="+mn-ea"/>
                          <a:ea typeface="+mn-ea"/>
                        </a:rPr>
                        <a:t>制造业</a:t>
                      </a:r>
                    </a:p>
                  </a:txBody>
                  <a:tcPr marL="7620" marR="7620" marT="762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40070">
                <a:tc>
                  <a:txBody>
                    <a:bodyPr/>
                    <a:lstStyle/>
                    <a:p>
                      <a:pPr algn="ctr" fontAlgn="t"/>
                      <a:r>
                        <a:rPr lang="en-US" sz="1400" b="1" i="0" u="none" strike="noStrike" dirty="0">
                          <a:solidFill>
                            <a:srgbClr val="000066"/>
                          </a:solidFill>
                          <a:effectLst/>
                          <a:latin typeface="+mn-ea"/>
                          <a:ea typeface="+mn-ea"/>
                        </a:rPr>
                        <a:t>002807.SZ</a:t>
                      </a:r>
                    </a:p>
                  </a:txBody>
                  <a:tcPr marL="7620" marR="7620" marT="762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dirty="0">
                          <a:solidFill>
                            <a:srgbClr val="000066"/>
                          </a:solidFill>
                          <a:effectLst/>
                          <a:latin typeface="+mn-ea"/>
                          <a:ea typeface="+mn-ea"/>
                        </a:rPr>
                        <a:t>江阴银行</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rgbClr val="000066"/>
                          </a:solidFill>
                          <a:effectLst/>
                          <a:latin typeface="+mn-ea"/>
                          <a:ea typeface="+mn-ea"/>
                        </a:rPr>
                        <a:t>-46.6005</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rgbClr val="000066"/>
                          </a:solidFill>
                          <a:effectLst/>
                          <a:latin typeface="+mn-ea"/>
                          <a:ea typeface="+mn-ea"/>
                        </a:rPr>
                        <a:t>220.9193</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a:solidFill>
                            <a:srgbClr val="000066"/>
                          </a:solidFill>
                          <a:effectLst/>
                          <a:latin typeface="+mn-ea"/>
                          <a:ea typeface="+mn-ea"/>
                        </a:rPr>
                        <a:t>金融业</a:t>
                      </a:r>
                    </a:p>
                  </a:txBody>
                  <a:tcPr marL="7620" marR="7620" marT="762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531121">
                <a:tc>
                  <a:txBody>
                    <a:bodyPr/>
                    <a:lstStyle/>
                    <a:p>
                      <a:pPr algn="ctr" fontAlgn="t"/>
                      <a:r>
                        <a:rPr lang="en-US" sz="1400" b="1" i="0" u="none" strike="noStrike" dirty="0">
                          <a:solidFill>
                            <a:srgbClr val="000066"/>
                          </a:solidFill>
                          <a:effectLst/>
                          <a:latin typeface="+mn-ea"/>
                          <a:ea typeface="+mn-ea"/>
                        </a:rPr>
                        <a:t>002761.SZ</a:t>
                      </a:r>
                    </a:p>
                  </a:txBody>
                  <a:tcPr marL="7620" marR="7620" marT="762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dirty="0">
                          <a:solidFill>
                            <a:srgbClr val="000066"/>
                          </a:solidFill>
                          <a:effectLst/>
                          <a:latin typeface="+mn-ea"/>
                          <a:ea typeface="+mn-ea"/>
                        </a:rPr>
                        <a:t>多喜爱</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rgbClr val="000066"/>
                          </a:solidFill>
                          <a:effectLst/>
                          <a:latin typeface="+mn-ea"/>
                          <a:ea typeface="+mn-ea"/>
                        </a:rPr>
                        <a:t>-44.7818</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rgbClr val="000066"/>
                          </a:solidFill>
                          <a:effectLst/>
                          <a:latin typeface="+mn-ea"/>
                          <a:ea typeface="+mn-ea"/>
                        </a:rPr>
                        <a:t>36.4440</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a:solidFill>
                            <a:srgbClr val="000066"/>
                          </a:solidFill>
                          <a:effectLst/>
                          <a:latin typeface="+mn-ea"/>
                          <a:ea typeface="+mn-ea"/>
                        </a:rPr>
                        <a:t>制造业</a:t>
                      </a:r>
                    </a:p>
                  </a:txBody>
                  <a:tcPr marL="7620" marR="7620" marT="762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57603">
                <a:tc>
                  <a:txBody>
                    <a:bodyPr/>
                    <a:lstStyle/>
                    <a:p>
                      <a:pPr algn="ctr" fontAlgn="t"/>
                      <a:r>
                        <a:rPr lang="en-US" sz="1400" b="1" i="0" u="none" strike="noStrike">
                          <a:solidFill>
                            <a:srgbClr val="000066"/>
                          </a:solidFill>
                          <a:effectLst/>
                          <a:latin typeface="+mn-ea"/>
                          <a:ea typeface="+mn-ea"/>
                        </a:rPr>
                        <a:t>000736.SZ</a:t>
                      </a:r>
                    </a:p>
                  </a:txBody>
                  <a:tcPr marL="7620" marR="7620" marT="762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dirty="0">
                          <a:solidFill>
                            <a:srgbClr val="000066"/>
                          </a:solidFill>
                          <a:effectLst/>
                          <a:latin typeface="+mn-ea"/>
                          <a:ea typeface="+mn-ea"/>
                        </a:rPr>
                        <a:t>中房地产</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rgbClr val="000066"/>
                          </a:solidFill>
                          <a:effectLst/>
                          <a:latin typeface="+mn-ea"/>
                          <a:ea typeface="+mn-ea"/>
                        </a:rPr>
                        <a:t>-43.7222</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rgbClr val="000066"/>
                          </a:solidFill>
                          <a:effectLst/>
                          <a:latin typeface="+mn-ea"/>
                          <a:ea typeface="+mn-ea"/>
                        </a:rPr>
                        <a:t>41.4288</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a:solidFill>
                            <a:srgbClr val="000066"/>
                          </a:solidFill>
                          <a:effectLst/>
                          <a:latin typeface="+mn-ea"/>
                          <a:ea typeface="+mn-ea"/>
                        </a:rPr>
                        <a:t>房地产业</a:t>
                      </a:r>
                    </a:p>
                  </a:txBody>
                  <a:tcPr marL="7620" marR="7620" marT="762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40070">
                <a:tc>
                  <a:txBody>
                    <a:bodyPr/>
                    <a:lstStyle/>
                    <a:p>
                      <a:pPr algn="ctr" fontAlgn="t"/>
                      <a:r>
                        <a:rPr lang="en-US" sz="1400" b="1" i="0" u="none" strike="noStrike" dirty="0">
                          <a:solidFill>
                            <a:srgbClr val="000066"/>
                          </a:solidFill>
                          <a:effectLst/>
                          <a:latin typeface="+mn-ea"/>
                          <a:ea typeface="+mn-ea"/>
                        </a:rPr>
                        <a:t>600139.SH</a:t>
                      </a:r>
                    </a:p>
                  </a:txBody>
                  <a:tcPr marL="7620" marR="7620" marT="762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a:solidFill>
                            <a:srgbClr val="000066"/>
                          </a:solidFill>
                          <a:effectLst/>
                          <a:latin typeface="+mn-ea"/>
                          <a:ea typeface="+mn-ea"/>
                        </a:rPr>
                        <a:t>西部资源</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dirty="0">
                          <a:solidFill>
                            <a:srgbClr val="000066"/>
                          </a:solidFill>
                          <a:effectLst/>
                          <a:latin typeface="+mn-ea"/>
                          <a:ea typeface="+mn-ea"/>
                        </a:rPr>
                        <a:t>-43.4626</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rgbClr val="000066"/>
                          </a:solidFill>
                          <a:effectLst/>
                          <a:latin typeface="+mn-ea"/>
                          <a:ea typeface="+mn-ea"/>
                        </a:rPr>
                        <a:t>52.0908</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a:solidFill>
                            <a:srgbClr val="000066"/>
                          </a:solidFill>
                          <a:effectLst/>
                          <a:latin typeface="+mn-ea"/>
                          <a:ea typeface="+mn-ea"/>
                        </a:rPr>
                        <a:t>制造业</a:t>
                      </a:r>
                    </a:p>
                  </a:txBody>
                  <a:tcPr marL="7620" marR="7620" marT="762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535699">
                <a:tc>
                  <a:txBody>
                    <a:bodyPr/>
                    <a:lstStyle/>
                    <a:p>
                      <a:pPr algn="ctr" fontAlgn="t"/>
                      <a:r>
                        <a:rPr lang="en-US" sz="1400" b="1" i="0" u="none" strike="noStrike">
                          <a:solidFill>
                            <a:srgbClr val="000066"/>
                          </a:solidFill>
                          <a:effectLst/>
                          <a:latin typeface="+mn-ea"/>
                          <a:ea typeface="+mn-ea"/>
                        </a:rPr>
                        <a:t>002802.SZ</a:t>
                      </a:r>
                    </a:p>
                  </a:txBody>
                  <a:tcPr marL="7620" marR="7620" marT="762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a:solidFill>
                            <a:srgbClr val="000066"/>
                          </a:solidFill>
                          <a:effectLst/>
                          <a:latin typeface="+mn-ea"/>
                          <a:ea typeface="+mn-ea"/>
                        </a:rPr>
                        <a:t>洪汇新材</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dirty="0">
                          <a:solidFill>
                            <a:srgbClr val="000066"/>
                          </a:solidFill>
                          <a:effectLst/>
                          <a:latin typeface="+mn-ea"/>
                          <a:ea typeface="+mn-ea"/>
                        </a:rPr>
                        <a:t>-42.6887</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dirty="0">
                          <a:solidFill>
                            <a:srgbClr val="000066"/>
                          </a:solidFill>
                          <a:effectLst/>
                          <a:latin typeface="+mn-ea"/>
                          <a:ea typeface="+mn-ea"/>
                        </a:rPr>
                        <a:t>39.3660</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a:solidFill>
                            <a:srgbClr val="000066"/>
                          </a:solidFill>
                          <a:effectLst/>
                          <a:latin typeface="+mn-ea"/>
                          <a:ea typeface="+mn-ea"/>
                        </a:rPr>
                        <a:t>制造业</a:t>
                      </a:r>
                    </a:p>
                  </a:txBody>
                  <a:tcPr marL="7620" marR="7620" marT="762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40070">
                <a:tc>
                  <a:txBody>
                    <a:bodyPr/>
                    <a:lstStyle/>
                    <a:p>
                      <a:pPr algn="ctr" fontAlgn="t"/>
                      <a:r>
                        <a:rPr lang="en-US" sz="1400" b="1" i="0" u="none" strike="noStrike">
                          <a:solidFill>
                            <a:srgbClr val="000066"/>
                          </a:solidFill>
                          <a:effectLst/>
                          <a:latin typeface="+mn-ea"/>
                          <a:ea typeface="+mn-ea"/>
                        </a:rPr>
                        <a:t>600735.SH</a:t>
                      </a:r>
                    </a:p>
                  </a:txBody>
                  <a:tcPr marL="7620" marR="7620" marT="762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a:solidFill>
                            <a:srgbClr val="000066"/>
                          </a:solidFill>
                          <a:effectLst/>
                          <a:latin typeface="+mn-ea"/>
                          <a:ea typeface="+mn-ea"/>
                        </a:rPr>
                        <a:t>新华锦</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rgbClr val="000066"/>
                          </a:solidFill>
                          <a:effectLst/>
                          <a:latin typeface="+mn-ea"/>
                          <a:ea typeface="+mn-ea"/>
                        </a:rPr>
                        <a:t>-42.0444</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dirty="0">
                          <a:solidFill>
                            <a:srgbClr val="000066"/>
                          </a:solidFill>
                          <a:effectLst/>
                          <a:latin typeface="+mn-ea"/>
                          <a:ea typeface="+mn-ea"/>
                        </a:rPr>
                        <a:t>45.1943</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a:solidFill>
                            <a:srgbClr val="000066"/>
                          </a:solidFill>
                          <a:effectLst/>
                          <a:latin typeface="+mn-ea"/>
                          <a:ea typeface="+mn-ea"/>
                        </a:rPr>
                        <a:t>制造业</a:t>
                      </a:r>
                    </a:p>
                  </a:txBody>
                  <a:tcPr marL="7620" marR="7620" marT="762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40070">
                <a:tc>
                  <a:txBody>
                    <a:bodyPr/>
                    <a:lstStyle/>
                    <a:p>
                      <a:pPr algn="ctr" fontAlgn="t"/>
                      <a:r>
                        <a:rPr lang="en-US" sz="1400" b="1" i="0" u="none" strike="noStrike">
                          <a:solidFill>
                            <a:srgbClr val="000066"/>
                          </a:solidFill>
                          <a:effectLst/>
                          <a:latin typeface="+mn-ea"/>
                          <a:ea typeface="+mn-ea"/>
                        </a:rPr>
                        <a:t>002797.SZ</a:t>
                      </a:r>
                    </a:p>
                  </a:txBody>
                  <a:tcPr marL="7620" marR="7620" marT="762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a:solidFill>
                            <a:srgbClr val="000066"/>
                          </a:solidFill>
                          <a:effectLst/>
                          <a:latin typeface="+mn-ea"/>
                          <a:ea typeface="+mn-ea"/>
                        </a:rPr>
                        <a:t>第一创业</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rgbClr val="000066"/>
                          </a:solidFill>
                          <a:effectLst/>
                          <a:latin typeface="+mn-ea"/>
                          <a:ea typeface="+mn-ea"/>
                        </a:rPr>
                        <a:t>-41.6367</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dirty="0">
                          <a:solidFill>
                            <a:srgbClr val="000066"/>
                          </a:solidFill>
                          <a:effectLst/>
                          <a:latin typeface="+mn-ea"/>
                          <a:ea typeface="+mn-ea"/>
                        </a:rPr>
                        <a:t>327.4744</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dirty="0">
                          <a:solidFill>
                            <a:srgbClr val="000066"/>
                          </a:solidFill>
                          <a:effectLst/>
                          <a:latin typeface="+mn-ea"/>
                          <a:ea typeface="+mn-ea"/>
                        </a:rPr>
                        <a:t>金融业</a:t>
                      </a:r>
                    </a:p>
                  </a:txBody>
                  <a:tcPr marL="7620" marR="7620" marT="762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40070">
                <a:tc>
                  <a:txBody>
                    <a:bodyPr/>
                    <a:lstStyle/>
                    <a:p>
                      <a:pPr algn="ctr" fontAlgn="t"/>
                      <a:r>
                        <a:rPr lang="en-US" sz="1400" b="1" i="0" u="none" strike="noStrike">
                          <a:solidFill>
                            <a:srgbClr val="000066"/>
                          </a:solidFill>
                          <a:effectLst/>
                          <a:latin typeface="+mn-ea"/>
                          <a:ea typeface="+mn-ea"/>
                        </a:rPr>
                        <a:t>000635.SZ</a:t>
                      </a:r>
                    </a:p>
                  </a:txBody>
                  <a:tcPr marL="7620" marR="7620" marT="762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a:solidFill>
                            <a:srgbClr val="000066"/>
                          </a:solidFill>
                          <a:effectLst/>
                          <a:latin typeface="+mn-ea"/>
                          <a:ea typeface="+mn-ea"/>
                        </a:rPr>
                        <a:t>英力特</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rgbClr val="000066"/>
                          </a:solidFill>
                          <a:effectLst/>
                          <a:latin typeface="+mn-ea"/>
                          <a:ea typeface="+mn-ea"/>
                        </a:rPr>
                        <a:t>-40.9091</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rgbClr val="000066"/>
                          </a:solidFill>
                          <a:effectLst/>
                          <a:latin typeface="+mn-ea"/>
                          <a:ea typeface="+mn-ea"/>
                        </a:rPr>
                        <a:t>45.3116</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dirty="0">
                          <a:solidFill>
                            <a:srgbClr val="000066"/>
                          </a:solidFill>
                          <a:effectLst/>
                          <a:latin typeface="+mn-ea"/>
                          <a:ea typeface="+mn-ea"/>
                        </a:rPr>
                        <a:t>制造业</a:t>
                      </a:r>
                    </a:p>
                  </a:txBody>
                  <a:tcPr marL="7620" marR="7620" marT="762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40070">
                <a:tc>
                  <a:txBody>
                    <a:bodyPr/>
                    <a:lstStyle/>
                    <a:p>
                      <a:pPr algn="ctr" fontAlgn="t"/>
                      <a:r>
                        <a:rPr lang="en-US" sz="1400" b="1" i="0" u="none" strike="noStrike" dirty="0">
                          <a:solidFill>
                            <a:srgbClr val="000066"/>
                          </a:solidFill>
                          <a:effectLst/>
                          <a:latin typeface="+mn-ea"/>
                          <a:ea typeface="+mn-ea"/>
                        </a:rPr>
                        <a:t>002248.SZ</a:t>
                      </a:r>
                    </a:p>
                  </a:txBody>
                  <a:tcPr marL="7620" marR="7620" marT="762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sz="1400" b="1" i="0" u="none" strike="noStrike" dirty="0">
                          <a:solidFill>
                            <a:srgbClr val="000066"/>
                          </a:solidFill>
                          <a:effectLst/>
                          <a:latin typeface="+mn-ea"/>
                          <a:ea typeface="+mn-ea"/>
                        </a:rPr>
                        <a:t>*ST</a:t>
                      </a:r>
                      <a:r>
                        <a:rPr lang="zh-CN" altLang="en-US" sz="1400" b="1" i="0" u="none" strike="noStrike" dirty="0">
                          <a:solidFill>
                            <a:srgbClr val="000066"/>
                          </a:solidFill>
                          <a:effectLst/>
                          <a:latin typeface="+mn-ea"/>
                          <a:ea typeface="+mn-ea"/>
                        </a:rPr>
                        <a:t>东数</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dirty="0">
                          <a:solidFill>
                            <a:srgbClr val="000066"/>
                          </a:solidFill>
                          <a:effectLst/>
                          <a:latin typeface="+mn-ea"/>
                          <a:ea typeface="+mn-ea"/>
                        </a:rPr>
                        <a:t>-39.2989</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dirty="0">
                          <a:solidFill>
                            <a:srgbClr val="000066"/>
                          </a:solidFill>
                          <a:effectLst/>
                          <a:latin typeface="+mn-ea"/>
                          <a:ea typeface="+mn-ea"/>
                        </a:rPr>
                        <a:t>20.2332</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dirty="0">
                          <a:solidFill>
                            <a:srgbClr val="000066"/>
                          </a:solidFill>
                          <a:effectLst/>
                          <a:latin typeface="+mn-ea"/>
                          <a:ea typeface="+mn-ea"/>
                        </a:rPr>
                        <a:t>制造业</a:t>
                      </a:r>
                    </a:p>
                  </a:txBody>
                  <a:tcPr marL="7620" marR="7620" marT="762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bl>
          </a:graphicData>
        </a:graphic>
      </p:graphicFrame>
    </p:spTree>
  </p:cSld>
  <p:clrMapOvr>
    <a:overrideClrMapping bg1="lt1" tx1="dk1" bg2="lt2" tx2="dk2" accent1="accent1" accent2="accent2" accent3="accent3" accent4="accent4" accent5="accent5" accent6="accent6" hlink="hlink" folHlink="folHlink"/>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300038" y="1038225"/>
            <a:ext cx="7585075" cy="2462213"/>
          </a:xfrm>
          <a:prstGeom prst="rect">
            <a:avLst/>
          </a:prstGeom>
          <a:noFill/>
          <a:ln w="9525">
            <a:noFill/>
            <a:miter lim="800000"/>
          </a:ln>
        </p:spPr>
        <p:txBody>
          <a:bodyPr>
            <a:spAutoFit/>
          </a:bodyPr>
          <a:lstStyle/>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zh-CN" altLang="en-US" sz="1400" b="1">
              <a:solidFill>
                <a:srgbClr val="000066"/>
              </a:solidFill>
              <a:ea typeface="幼圆" pitchFamily="49" charset="-122"/>
            </a:endParaRPr>
          </a:p>
        </p:txBody>
      </p:sp>
      <p:sp>
        <p:nvSpPr>
          <p:cNvPr id="29699" name="Rectangle 2"/>
          <p:cNvSpPr>
            <a:spLocks noChangeArrowheads="1"/>
          </p:cNvSpPr>
          <p:nvPr/>
        </p:nvSpPr>
        <p:spPr bwMode="white">
          <a:xfrm>
            <a:off x="571500" y="214313"/>
            <a:ext cx="8231188" cy="708025"/>
          </a:xfrm>
          <a:prstGeom prst="rect">
            <a:avLst/>
          </a:prstGeom>
          <a:noFill/>
          <a:ln w="9525">
            <a:noFill/>
            <a:miter lim="800000"/>
          </a:ln>
        </p:spPr>
        <p:txBody>
          <a:bodyPr/>
          <a:lstStyle/>
          <a:p>
            <a:r>
              <a:rPr lang="zh-CN" altLang="en-US" sz="2400" b="1">
                <a:solidFill>
                  <a:srgbClr val="000066"/>
                </a:solidFill>
                <a:latin typeface="幼圆" pitchFamily="49" charset="-122"/>
                <a:ea typeface="幼圆" pitchFamily="49" charset="-122"/>
              </a:rPr>
              <a:t>事件评论</a:t>
            </a:r>
          </a:p>
        </p:txBody>
      </p:sp>
      <p:sp>
        <p:nvSpPr>
          <p:cNvPr id="2" name="文本框 1"/>
          <p:cNvSpPr txBox="1"/>
          <p:nvPr/>
        </p:nvSpPr>
        <p:spPr>
          <a:xfrm>
            <a:off x="92710" y="4002405"/>
            <a:ext cx="8815705" cy="2031325"/>
          </a:xfrm>
          <a:prstGeom prst="rect">
            <a:avLst/>
          </a:prstGeom>
          <a:noFill/>
        </p:spPr>
        <p:txBody>
          <a:bodyPr wrap="square" rtlCol="0" anchor="t">
            <a:spAutoFit/>
          </a:bodyPr>
          <a:lstStyle/>
          <a:p>
            <a:r>
              <a:rPr lang="zh-CN" altLang="en-US" sz="1800" b="1" dirty="0" smtClean="0">
                <a:solidFill>
                  <a:srgbClr val="000066"/>
                </a:solidFill>
                <a:latin typeface="+mn-ea"/>
              </a:rPr>
              <a:t> </a:t>
            </a:r>
            <a:r>
              <a:rPr lang="zh-CN" altLang="en-US" sz="1800" b="1" dirty="0" smtClean="0">
                <a:solidFill>
                  <a:srgbClr val="000066"/>
                </a:solidFill>
                <a:latin typeface="+mn-ea"/>
                <a:ea typeface="+mn-ea"/>
              </a:rPr>
              <a:t>   北京科锐配电自动化股份有限公司是一家从事</a:t>
            </a:r>
            <a:r>
              <a:rPr lang="en-US" altLang="zh-CN" sz="1800" b="1" dirty="0" smtClean="0">
                <a:solidFill>
                  <a:srgbClr val="000066"/>
                </a:solidFill>
                <a:latin typeface="+mn-ea"/>
                <a:ea typeface="+mn-ea"/>
              </a:rPr>
              <a:t>12kV</a:t>
            </a:r>
            <a:r>
              <a:rPr lang="zh-CN" altLang="en-US" sz="1800" b="1" dirty="0" smtClean="0">
                <a:solidFill>
                  <a:srgbClr val="000066"/>
                </a:solidFill>
                <a:latin typeface="+mn-ea"/>
                <a:ea typeface="+mn-ea"/>
              </a:rPr>
              <a:t>配电及控制设备的研发、生产和销售的企业</a:t>
            </a:r>
            <a:r>
              <a:rPr lang="en-US" altLang="zh-CN" sz="1800" b="1" dirty="0" smtClean="0">
                <a:solidFill>
                  <a:srgbClr val="000066"/>
                </a:solidFill>
                <a:latin typeface="+mn-ea"/>
                <a:ea typeface="+mn-ea"/>
              </a:rPr>
              <a:t>.</a:t>
            </a:r>
            <a:r>
              <a:rPr lang="zh-CN" altLang="en-US" sz="1800" b="1" dirty="0" smtClean="0">
                <a:solidFill>
                  <a:srgbClr val="000066"/>
                </a:solidFill>
                <a:latin typeface="+mn-ea"/>
                <a:ea typeface="+mn-ea"/>
              </a:rPr>
              <a:t>其主要产品包括箱式变电站、永磁机构真空开关设备、环网柜等</a:t>
            </a:r>
            <a:r>
              <a:rPr lang="en-US" altLang="zh-CN" sz="1800" b="1" dirty="0" smtClean="0">
                <a:solidFill>
                  <a:srgbClr val="000066"/>
                </a:solidFill>
                <a:latin typeface="+mn-ea"/>
                <a:ea typeface="+mn-ea"/>
              </a:rPr>
              <a:t>.</a:t>
            </a:r>
            <a:r>
              <a:rPr lang="zh-CN" altLang="en-US" sz="1800" b="1" dirty="0" smtClean="0">
                <a:solidFill>
                  <a:srgbClr val="000066"/>
                </a:solidFill>
                <a:latin typeface="+mn-ea"/>
                <a:ea typeface="+mn-ea"/>
              </a:rPr>
              <a:t>公司为</a:t>
            </a:r>
            <a:r>
              <a:rPr lang="en-US" altLang="zh-CN" sz="1800" b="1" dirty="0" smtClean="0">
                <a:solidFill>
                  <a:srgbClr val="000066"/>
                </a:solidFill>
                <a:latin typeface="+mn-ea"/>
                <a:ea typeface="+mn-ea"/>
              </a:rPr>
              <a:t>“</a:t>
            </a:r>
            <a:r>
              <a:rPr lang="zh-CN" altLang="en-US" sz="1800" b="1" dirty="0" smtClean="0">
                <a:solidFill>
                  <a:srgbClr val="000066"/>
                </a:solidFill>
                <a:latin typeface="+mn-ea"/>
                <a:ea typeface="+mn-ea"/>
              </a:rPr>
              <a:t>国家火炬计划重点高新技术企业</a:t>
            </a:r>
            <a:r>
              <a:rPr lang="en-US" altLang="zh-CN" sz="1800" b="1" dirty="0" smtClean="0">
                <a:solidFill>
                  <a:srgbClr val="000066"/>
                </a:solidFill>
                <a:latin typeface="+mn-ea"/>
                <a:ea typeface="+mn-ea"/>
              </a:rPr>
              <a:t>”</a:t>
            </a:r>
            <a:r>
              <a:rPr lang="zh-CN" altLang="en-US" sz="1800" b="1" dirty="0" smtClean="0">
                <a:solidFill>
                  <a:srgbClr val="000066"/>
                </a:solidFill>
                <a:latin typeface="+mn-ea"/>
                <a:ea typeface="+mn-ea"/>
              </a:rPr>
              <a:t>、</a:t>
            </a:r>
            <a:r>
              <a:rPr lang="en-US" altLang="zh-CN" sz="1800" b="1" dirty="0" smtClean="0">
                <a:solidFill>
                  <a:srgbClr val="000066"/>
                </a:solidFill>
                <a:latin typeface="+mn-ea"/>
                <a:ea typeface="+mn-ea"/>
              </a:rPr>
              <a:t>“</a:t>
            </a:r>
            <a:r>
              <a:rPr lang="zh-CN" altLang="en-US" sz="1800" b="1" dirty="0" smtClean="0">
                <a:solidFill>
                  <a:srgbClr val="000066"/>
                </a:solidFill>
                <a:latin typeface="+mn-ea"/>
                <a:ea typeface="+mn-ea"/>
              </a:rPr>
              <a:t>北京市高新技术企业</a:t>
            </a:r>
            <a:r>
              <a:rPr lang="en-US" altLang="zh-CN" sz="1800" b="1" dirty="0" smtClean="0">
                <a:solidFill>
                  <a:srgbClr val="000066"/>
                </a:solidFill>
                <a:latin typeface="+mn-ea"/>
                <a:ea typeface="+mn-ea"/>
              </a:rPr>
              <a:t>”,</a:t>
            </a:r>
            <a:r>
              <a:rPr lang="zh-CN" altLang="en-US" sz="1800" b="1" dirty="0" smtClean="0">
                <a:solidFill>
                  <a:srgbClr val="000066"/>
                </a:solidFill>
                <a:latin typeface="+mn-ea"/>
                <a:ea typeface="+mn-ea"/>
              </a:rPr>
              <a:t>公司技术研发中心被认定为</a:t>
            </a:r>
            <a:r>
              <a:rPr lang="en-US" altLang="zh-CN" sz="1800" b="1" dirty="0" smtClean="0">
                <a:solidFill>
                  <a:srgbClr val="000066"/>
                </a:solidFill>
                <a:latin typeface="+mn-ea"/>
                <a:ea typeface="+mn-ea"/>
              </a:rPr>
              <a:t>“</a:t>
            </a:r>
            <a:r>
              <a:rPr lang="zh-CN" altLang="en-US" sz="1800" b="1" dirty="0" smtClean="0">
                <a:solidFill>
                  <a:srgbClr val="000066"/>
                </a:solidFill>
                <a:latin typeface="+mn-ea"/>
                <a:ea typeface="+mn-ea"/>
              </a:rPr>
              <a:t>北京市级企业技术中心</a:t>
            </a:r>
            <a:r>
              <a:rPr lang="en-US" altLang="zh-CN" sz="1800" b="1" dirty="0" smtClean="0">
                <a:solidFill>
                  <a:srgbClr val="000066"/>
                </a:solidFill>
                <a:latin typeface="+mn-ea"/>
                <a:ea typeface="+mn-ea"/>
              </a:rPr>
              <a:t>”.</a:t>
            </a:r>
            <a:r>
              <a:rPr lang="zh-CN" altLang="en-US" sz="1800" b="1" dirty="0" smtClean="0">
                <a:solidFill>
                  <a:srgbClr val="000066"/>
                </a:solidFill>
                <a:latin typeface="+mn-ea"/>
                <a:ea typeface="+mn-ea"/>
              </a:rPr>
              <a:t>公司自成立起即从事配电及控制设备的开发与生产</a:t>
            </a:r>
            <a:r>
              <a:rPr lang="en-US" altLang="zh-CN" sz="1800" b="1" dirty="0" smtClean="0">
                <a:solidFill>
                  <a:srgbClr val="000066"/>
                </a:solidFill>
                <a:latin typeface="+mn-ea"/>
                <a:ea typeface="+mn-ea"/>
              </a:rPr>
              <a:t>,</a:t>
            </a:r>
            <a:r>
              <a:rPr lang="zh-CN" altLang="en-US" sz="1800" b="1" dirty="0" smtClean="0">
                <a:solidFill>
                  <a:srgbClr val="000066"/>
                </a:solidFill>
                <a:latin typeface="+mn-ea"/>
                <a:ea typeface="+mn-ea"/>
              </a:rPr>
              <a:t>是国内最早从事配电自动化设备开发与生产的企业之一</a:t>
            </a:r>
            <a:r>
              <a:rPr lang="en-US" altLang="zh-CN" sz="1800" b="1" dirty="0" smtClean="0">
                <a:solidFill>
                  <a:srgbClr val="000066"/>
                </a:solidFill>
                <a:latin typeface="+mn-ea"/>
                <a:ea typeface="+mn-ea"/>
              </a:rPr>
              <a:t>,</a:t>
            </a:r>
            <a:r>
              <a:rPr lang="zh-CN" altLang="en-US" sz="1800" b="1" dirty="0" smtClean="0">
                <a:solidFill>
                  <a:srgbClr val="000066"/>
                </a:solidFill>
                <a:latin typeface="+mn-ea"/>
                <a:ea typeface="+mn-ea"/>
              </a:rPr>
              <a:t>在行业内处于领先地位。近期北京科锐宣布将在雄安新区设立子公司的消息被游资发掘，该子公司业务主攻雄安地区的输配电业务。作为雄安概念的又一牛股连续表现，</a:t>
            </a:r>
            <a:r>
              <a:rPr lang="en-US" altLang="zh-CN" sz="1800" b="1" dirty="0" smtClean="0">
                <a:solidFill>
                  <a:srgbClr val="000066"/>
                </a:solidFill>
                <a:latin typeface="+mn-ea"/>
                <a:ea typeface="+mn-ea"/>
              </a:rPr>
              <a:t>5</a:t>
            </a:r>
            <a:r>
              <a:rPr lang="zh-CN" altLang="en-US" sz="1800" b="1" dirty="0" smtClean="0">
                <a:solidFill>
                  <a:srgbClr val="000066"/>
                </a:solidFill>
                <a:latin typeface="+mn-ea"/>
                <a:ea typeface="+mn-ea"/>
              </a:rPr>
              <a:t>月涨幅超过</a:t>
            </a:r>
            <a:r>
              <a:rPr lang="en-US" altLang="zh-CN" sz="1800" b="1" dirty="0" smtClean="0">
                <a:solidFill>
                  <a:srgbClr val="000066"/>
                </a:solidFill>
                <a:latin typeface="+mn-ea"/>
                <a:ea typeface="+mn-ea"/>
              </a:rPr>
              <a:t>50%</a:t>
            </a:r>
            <a:r>
              <a:rPr lang="zh-CN" altLang="en-US" sz="1800" b="1" dirty="0" smtClean="0">
                <a:solidFill>
                  <a:srgbClr val="000066"/>
                </a:solidFill>
                <a:latin typeface="+mn-ea"/>
                <a:ea typeface="+mn-ea"/>
              </a:rPr>
              <a:t>。</a:t>
            </a:r>
            <a:endParaRPr lang="zh-CN" altLang="en-US" sz="1800" b="1" dirty="0">
              <a:solidFill>
                <a:srgbClr val="000066"/>
              </a:solidFill>
              <a:latin typeface="+mn-ea"/>
              <a:ea typeface="+mn-ea"/>
            </a:endParaRPr>
          </a:p>
        </p:txBody>
      </p:sp>
      <p:pic>
        <p:nvPicPr>
          <p:cNvPr id="1027" name="Picture 3"/>
          <p:cNvPicPr>
            <a:picLocks noChangeAspect="1" noChangeArrowheads="1"/>
          </p:cNvPicPr>
          <p:nvPr/>
        </p:nvPicPr>
        <p:blipFill>
          <a:blip r:embed="rId3"/>
          <a:srcRect/>
          <a:stretch>
            <a:fillRect/>
          </a:stretch>
        </p:blipFill>
        <p:spPr bwMode="auto">
          <a:xfrm>
            <a:off x="1214414" y="1214422"/>
            <a:ext cx="6715172" cy="2571768"/>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5"/>
          <p:cNvSpPr txBox="1">
            <a:spLocks noChangeArrowheads="1"/>
          </p:cNvSpPr>
          <p:nvPr/>
        </p:nvSpPr>
        <p:spPr bwMode="auto">
          <a:xfrm>
            <a:off x="4786313" y="1556792"/>
            <a:ext cx="2143125" cy="1815882"/>
          </a:xfrm>
          <a:prstGeom prst="rect">
            <a:avLst/>
          </a:prstGeom>
          <a:solidFill>
            <a:srgbClr val="000080"/>
          </a:solidFill>
          <a:ln w="9525">
            <a:noFill/>
            <a:miter lim="800000"/>
          </a:ln>
        </p:spPr>
        <p:txBody>
          <a:bodyPr>
            <a:spAutoFit/>
          </a:bodyPr>
          <a:lstStyle/>
          <a:p>
            <a:pPr algn="just">
              <a:buClr>
                <a:srgbClr val="FFFFFF"/>
              </a:buClr>
              <a:buFont typeface="Wingdings" panose="05000000000000000000" pitchFamily="2" charset="2"/>
              <a:buChar char="Ø"/>
              <a:defRPr/>
            </a:pPr>
            <a:r>
              <a:rPr lang="zh-CN" altLang="en-US" sz="1400" b="1" dirty="0">
                <a:solidFill>
                  <a:schemeClr val="bg1"/>
                </a:solidFill>
                <a:latin typeface="+mn-ea"/>
                <a:ea typeface="+mn-ea"/>
              </a:rPr>
              <a:t>从</a:t>
            </a:r>
            <a:r>
              <a:rPr lang="en-US" altLang="zh-CN" sz="1400" b="1" dirty="0">
                <a:solidFill>
                  <a:schemeClr val="bg1"/>
                </a:solidFill>
                <a:latin typeface="+mn-ea"/>
                <a:ea typeface="+mn-ea"/>
              </a:rPr>
              <a:t>6</a:t>
            </a:r>
            <a:r>
              <a:rPr lang="zh-CN" altLang="en-US" sz="1400" b="1" dirty="0">
                <a:solidFill>
                  <a:schemeClr val="bg1"/>
                </a:solidFill>
                <a:latin typeface="+mn-ea"/>
                <a:ea typeface="+mn-ea"/>
              </a:rPr>
              <a:t>月中旬开始，随着银监会现场检查告一段落和银行</a:t>
            </a:r>
            <a:r>
              <a:rPr lang="en-US" altLang="zh-CN" sz="1400" b="1" dirty="0">
                <a:solidFill>
                  <a:schemeClr val="bg1"/>
                </a:solidFill>
                <a:latin typeface="+mn-ea"/>
                <a:ea typeface="+mn-ea"/>
              </a:rPr>
              <a:t>MPA</a:t>
            </a:r>
            <a:r>
              <a:rPr lang="zh-CN" altLang="en-US" sz="1400" b="1" dirty="0">
                <a:solidFill>
                  <a:schemeClr val="bg1"/>
                </a:solidFill>
                <a:latin typeface="+mn-ea"/>
                <a:ea typeface="+mn-ea"/>
              </a:rPr>
              <a:t>考核准备临近结束，金融监管带来的负面情绪冲击开始出现边际削弱，此后流动性迎来边际改善，风险偏好将会提升</a:t>
            </a:r>
            <a:r>
              <a:rPr lang="zh-CN" altLang="en-US" sz="1400" b="1" dirty="0" smtClean="0">
                <a:solidFill>
                  <a:schemeClr val="bg1"/>
                </a:solidFill>
                <a:latin typeface="+mn-ea"/>
                <a:ea typeface="+mn-ea"/>
              </a:rPr>
              <a:t>。</a:t>
            </a:r>
            <a:endParaRPr lang="zh-CN" altLang="en-US" sz="1400" b="1" dirty="0">
              <a:solidFill>
                <a:schemeClr val="bg1"/>
              </a:solidFill>
              <a:latin typeface="+mn-ea"/>
              <a:ea typeface="+mn-ea"/>
            </a:endParaRPr>
          </a:p>
        </p:txBody>
      </p:sp>
      <p:pic>
        <p:nvPicPr>
          <p:cNvPr id="28676" name="Picture 15" descr="u=1027235771,1791002709&amp;fm=0&amp;gp=12">
            <a:hlinkClick r:id="rId3"/>
          </p:cNvPr>
          <p:cNvPicPr>
            <a:picLocks noChangeAspect="1" noChangeArrowheads="1"/>
          </p:cNvPicPr>
          <p:nvPr/>
        </p:nvPicPr>
        <p:blipFill>
          <a:blip r:embed="rId4"/>
          <a:srcRect/>
          <a:stretch>
            <a:fillRect/>
          </a:stretch>
        </p:blipFill>
        <p:spPr bwMode="auto">
          <a:xfrm>
            <a:off x="814388" y="981075"/>
            <a:ext cx="1333500" cy="619125"/>
          </a:xfrm>
          <a:prstGeom prst="rect">
            <a:avLst/>
          </a:prstGeom>
          <a:noFill/>
          <a:ln w="9525">
            <a:noFill/>
            <a:miter lim="800000"/>
            <a:headEnd/>
            <a:tailEnd/>
          </a:ln>
        </p:spPr>
      </p:pic>
      <p:sp>
        <p:nvSpPr>
          <p:cNvPr id="30725" name="Text Box 16"/>
          <p:cNvSpPr txBox="1">
            <a:spLocks noChangeArrowheads="1"/>
          </p:cNvSpPr>
          <p:nvPr/>
        </p:nvSpPr>
        <p:spPr bwMode="auto">
          <a:xfrm>
            <a:off x="2464197" y="1556792"/>
            <a:ext cx="2214562" cy="2462213"/>
          </a:xfrm>
          <a:prstGeom prst="rect">
            <a:avLst/>
          </a:prstGeom>
          <a:solidFill>
            <a:srgbClr val="000080"/>
          </a:solidFill>
          <a:ln w="9525">
            <a:noFill/>
            <a:miter lim="800000"/>
          </a:ln>
        </p:spPr>
        <p:txBody>
          <a:bodyPr>
            <a:spAutoFit/>
          </a:bodyPr>
          <a:lstStyle/>
          <a:p>
            <a:pPr algn="just">
              <a:buClr>
                <a:srgbClr val="FFFFFF"/>
              </a:buClr>
              <a:buFont typeface="Wingdings" panose="05000000000000000000" pitchFamily="2" charset="2"/>
              <a:buChar char="Ø"/>
              <a:defRPr/>
            </a:pPr>
            <a:r>
              <a:rPr lang="zh-CN" altLang="en-US" sz="1400" b="1" dirty="0">
                <a:solidFill>
                  <a:schemeClr val="bg1"/>
                </a:solidFill>
                <a:latin typeface="+mn-ea"/>
                <a:ea typeface="+mn-ea"/>
              </a:rPr>
              <a:t>自</a:t>
            </a:r>
            <a:r>
              <a:rPr lang="en-US" altLang="zh-CN" sz="1400" b="1" dirty="0">
                <a:solidFill>
                  <a:schemeClr val="bg1"/>
                </a:solidFill>
                <a:latin typeface="+mn-ea"/>
                <a:ea typeface="+mn-ea"/>
              </a:rPr>
              <a:t>4</a:t>
            </a:r>
            <a:r>
              <a:rPr lang="zh-CN" altLang="en-US" sz="1400" b="1" dirty="0">
                <a:solidFill>
                  <a:schemeClr val="bg1"/>
                </a:solidFill>
                <a:latin typeface="+mn-ea"/>
                <a:ea typeface="+mn-ea"/>
              </a:rPr>
              <a:t>月金融监管升级以来，</a:t>
            </a:r>
            <a:r>
              <a:rPr lang="en-US" altLang="zh-CN" sz="1400" b="1" dirty="0">
                <a:solidFill>
                  <a:schemeClr val="bg1"/>
                </a:solidFill>
                <a:latin typeface="+mn-ea"/>
                <a:ea typeface="+mn-ea"/>
              </a:rPr>
              <a:t>5</a:t>
            </a:r>
            <a:r>
              <a:rPr lang="zh-CN" altLang="en-US" sz="1400" b="1" dirty="0">
                <a:solidFill>
                  <a:schemeClr val="bg1"/>
                </a:solidFill>
                <a:latin typeface="+mn-ea"/>
                <a:ea typeface="+mn-ea"/>
              </a:rPr>
              <a:t>月金融监管继续发力。</a:t>
            </a:r>
            <a:r>
              <a:rPr lang="en-US" altLang="zh-CN" sz="1400" b="1" dirty="0">
                <a:solidFill>
                  <a:schemeClr val="bg1"/>
                </a:solidFill>
                <a:latin typeface="+mn-ea"/>
                <a:ea typeface="+mn-ea"/>
              </a:rPr>
              <a:t>4</a:t>
            </a:r>
            <a:r>
              <a:rPr lang="zh-CN" altLang="en-US" sz="1400" b="1" dirty="0">
                <a:solidFill>
                  <a:schemeClr val="bg1"/>
                </a:solidFill>
                <a:latin typeface="+mn-ea"/>
                <a:ea typeface="+mn-ea"/>
              </a:rPr>
              <a:t>月以来市场的调整是在久攻</a:t>
            </a:r>
            <a:r>
              <a:rPr lang="en-US" altLang="zh-CN" sz="1400" b="1" dirty="0">
                <a:solidFill>
                  <a:schemeClr val="bg1"/>
                </a:solidFill>
                <a:latin typeface="+mn-ea"/>
                <a:ea typeface="+mn-ea"/>
              </a:rPr>
              <a:t>3300</a:t>
            </a:r>
            <a:r>
              <a:rPr lang="zh-CN" altLang="en-US" sz="1400" b="1" dirty="0">
                <a:solidFill>
                  <a:schemeClr val="bg1"/>
                </a:solidFill>
                <a:latin typeface="+mn-ea"/>
                <a:ea typeface="+mn-ea"/>
              </a:rPr>
              <a:t>点未果、叠加情绪周期进入极值区间后难以继续上扬而发生的，金融监管</a:t>
            </a:r>
            <a:r>
              <a:rPr lang="en-US" altLang="zh-CN" sz="1400" b="1" dirty="0">
                <a:solidFill>
                  <a:schemeClr val="bg1"/>
                </a:solidFill>
                <a:latin typeface="+mn-ea"/>
                <a:ea typeface="+mn-ea"/>
              </a:rPr>
              <a:t>/</a:t>
            </a:r>
            <a:r>
              <a:rPr lang="zh-CN" altLang="en-US" sz="1400" b="1" dirty="0">
                <a:solidFill>
                  <a:schemeClr val="bg1"/>
                </a:solidFill>
                <a:latin typeface="+mn-ea"/>
                <a:ea typeface="+mn-ea"/>
              </a:rPr>
              <a:t>去杠杆带来的对风险偏好以及市场资金的影响使得本轮调整的幅度加大，并且持续时间也可能延长</a:t>
            </a:r>
            <a:r>
              <a:rPr lang="zh-CN" altLang="en-US" sz="1400" b="1" dirty="0" smtClean="0">
                <a:solidFill>
                  <a:schemeClr val="bg1"/>
                </a:solidFill>
                <a:latin typeface="+mn-ea"/>
                <a:ea typeface="+mn-ea"/>
              </a:rPr>
              <a:t>。</a:t>
            </a:r>
            <a:endParaRPr lang="zh-CN" altLang="en-US" sz="1400" b="1" dirty="0">
              <a:solidFill>
                <a:schemeClr val="bg1"/>
              </a:solidFill>
              <a:latin typeface="+mn-ea"/>
              <a:ea typeface="+mn-ea"/>
            </a:endParaRPr>
          </a:p>
        </p:txBody>
      </p:sp>
      <p:pic>
        <p:nvPicPr>
          <p:cNvPr id="28678" name="Picture 17" descr="cicc-allp-02-3"/>
          <p:cNvPicPr>
            <a:picLocks noChangeAspect="1" noChangeArrowheads="1"/>
          </p:cNvPicPr>
          <p:nvPr/>
        </p:nvPicPr>
        <p:blipFill>
          <a:blip r:embed="rId5"/>
          <a:srcRect/>
          <a:stretch>
            <a:fillRect/>
          </a:stretch>
        </p:blipFill>
        <p:spPr bwMode="auto">
          <a:xfrm>
            <a:off x="5278438" y="893217"/>
            <a:ext cx="865187" cy="663575"/>
          </a:xfrm>
          <a:prstGeom prst="rect">
            <a:avLst/>
          </a:prstGeom>
          <a:noFill/>
          <a:ln w="9525">
            <a:noFill/>
            <a:miter lim="800000"/>
            <a:headEnd/>
            <a:tailEnd/>
          </a:ln>
        </p:spPr>
      </p:pic>
      <p:pic>
        <p:nvPicPr>
          <p:cNvPr id="28679" name="Picture 21" descr="未命名"/>
          <p:cNvPicPr>
            <a:picLocks noChangeAspect="1" noChangeArrowheads="1"/>
          </p:cNvPicPr>
          <p:nvPr/>
        </p:nvPicPr>
        <p:blipFill>
          <a:blip r:embed="rId6"/>
          <a:srcRect/>
          <a:stretch>
            <a:fillRect/>
          </a:stretch>
        </p:blipFill>
        <p:spPr bwMode="auto">
          <a:xfrm>
            <a:off x="7007225" y="981075"/>
            <a:ext cx="1819275" cy="819150"/>
          </a:xfrm>
          <a:prstGeom prst="rect">
            <a:avLst/>
          </a:prstGeom>
          <a:noFill/>
          <a:ln w="9525">
            <a:noFill/>
            <a:miter lim="800000"/>
            <a:headEnd/>
            <a:tailEnd/>
          </a:ln>
        </p:spPr>
      </p:pic>
      <p:pic>
        <p:nvPicPr>
          <p:cNvPr id="28680" name="Picture 22" descr="logo"/>
          <p:cNvPicPr>
            <a:picLocks noChangeAspect="1" noChangeArrowheads="1"/>
          </p:cNvPicPr>
          <p:nvPr/>
        </p:nvPicPr>
        <p:blipFill>
          <a:blip r:embed="rId7"/>
          <a:srcRect/>
          <a:stretch>
            <a:fillRect/>
          </a:stretch>
        </p:blipFill>
        <p:spPr bwMode="auto">
          <a:xfrm>
            <a:off x="2614613" y="908720"/>
            <a:ext cx="2016125" cy="648072"/>
          </a:xfrm>
          <a:prstGeom prst="rect">
            <a:avLst/>
          </a:prstGeom>
          <a:noFill/>
          <a:ln w="9525">
            <a:noFill/>
            <a:miter lim="800000"/>
            <a:headEnd/>
            <a:tailEnd/>
          </a:ln>
        </p:spPr>
      </p:pic>
      <p:sp>
        <p:nvSpPr>
          <p:cNvPr id="30729" name="Text Box 23"/>
          <p:cNvSpPr txBox="1">
            <a:spLocks noChangeArrowheads="1"/>
          </p:cNvSpPr>
          <p:nvPr/>
        </p:nvSpPr>
        <p:spPr bwMode="auto">
          <a:xfrm>
            <a:off x="7000875" y="1556792"/>
            <a:ext cx="2124075" cy="3323987"/>
          </a:xfrm>
          <a:prstGeom prst="rect">
            <a:avLst/>
          </a:prstGeom>
          <a:solidFill>
            <a:srgbClr val="000080"/>
          </a:solidFill>
          <a:ln w="9525">
            <a:noFill/>
            <a:miter lim="800000"/>
          </a:ln>
        </p:spPr>
        <p:txBody>
          <a:bodyPr wrap="square">
            <a:spAutoFit/>
          </a:bodyPr>
          <a:lstStyle/>
          <a:p>
            <a:pPr>
              <a:buFont typeface="Wingdings" panose="05000000000000000000" pitchFamily="2" charset="2"/>
              <a:buChar char="Ø"/>
              <a:defRPr/>
            </a:pPr>
            <a:r>
              <a:rPr lang="zh-CN" altLang="en-US" sz="1400" b="1" dirty="0" smtClean="0">
                <a:solidFill>
                  <a:schemeClr val="bg1"/>
                </a:solidFill>
                <a:latin typeface="+mn-ea"/>
                <a:ea typeface="+mn-ea"/>
              </a:rPr>
              <a:t>在</a:t>
            </a:r>
            <a:r>
              <a:rPr lang="zh-CN" altLang="en-US" sz="1400" b="1" dirty="0">
                <a:solidFill>
                  <a:schemeClr val="bg1"/>
                </a:solidFill>
                <a:latin typeface="+mn-ea"/>
                <a:ea typeface="+mn-ea"/>
              </a:rPr>
              <a:t>监管层主导去杠杆等多项措施下，内地与香港两地股市差距扩大。恒生</a:t>
            </a:r>
            <a:r>
              <a:rPr lang="zh-CN" altLang="en-US" sz="1400" b="1" dirty="0" smtClean="0">
                <a:solidFill>
                  <a:schemeClr val="bg1"/>
                </a:solidFill>
                <a:latin typeface="+mn-ea"/>
                <a:ea typeface="+mn-ea"/>
              </a:rPr>
              <a:t>指数已</a:t>
            </a:r>
            <a:r>
              <a:rPr lang="zh-CN" altLang="en-US" sz="1400" b="1" dirty="0">
                <a:solidFill>
                  <a:schemeClr val="bg1"/>
                </a:solidFill>
                <a:latin typeface="+mn-ea"/>
                <a:ea typeface="+mn-ea"/>
              </a:rPr>
              <a:t>连升五个</a:t>
            </a:r>
            <a:r>
              <a:rPr lang="zh-CN" altLang="en-US" sz="1400" b="1" dirty="0" smtClean="0">
                <a:solidFill>
                  <a:schemeClr val="bg1"/>
                </a:solidFill>
                <a:latin typeface="+mn-ea"/>
                <a:ea typeface="+mn-ea"/>
              </a:rPr>
              <a:t>月；</a:t>
            </a:r>
            <a:r>
              <a:rPr lang="zh-CN" altLang="en-US" sz="1400" b="1" dirty="0">
                <a:solidFill>
                  <a:schemeClr val="bg1"/>
                </a:solidFill>
                <a:latin typeface="+mn-ea"/>
                <a:ea typeface="+mn-ea"/>
              </a:rPr>
              <a:t>沪指则是原地</a:t>
            </a:r>
            <a:r>
              <a:rPr lang="zh-CN" altLang="en-US" sz="1400" b="1" dirty="0" smtClean="0">
                <a:solidFill>
                  <a:schemeClr val="bg1"/>
                </a:solidFill>
                <a:latin typeface="+mn-ea"/>
                <a:ea typeface="+mn-ea"/>
              </a:rPr>
              <a:t>踏步。</a:t>
            </a:r>
            <a:r>
              <a:rPr lang="en-US" altLang="zh-CN" sz="1400" b="1" dirty="0" smtClean="0">
                <a:solidFill>
                  <a:schemeClr val="bg1"/>
                </a:solidFill>
                <a:latin typeface="+mn-ea"/>
                <a:ea typeface="+mn-ea"/>
              </a:rPr>
              <a:t>MSCI</a:t>
            </a:r>
            <a:r>
              <a:rPr lang="zh-CN" altLang="en-US" sz="1400" b="1" dirty="0">
                <a:solidFill>
                  <a:schemeClr val="bg1"/>
                </a:solidFill>
                <a:latin typeface="+mn-ea"/>
                <a:ea typeface="+mn-ea"/>
              </a:rPr>
              <a:t>将</a:t>
            </a:r>
            <a:r>
              <a:rPr lang="zh-CN" altLang="en-US" sz="1400" b="1" dirty="0" smtClean="0">
                <a:solidFill>
                  <a:schemeClr val="bg1"/>
                </a:solidFill>
                <a:latin typeface="+mn-ea"/>
                <a:ea typeface="+mn-ea"/>
              </a:rPr>
              <a:t>于</a:t>
            </a:r>
            <a:r>
              <a:rPr lang="en-US" altLang="zh-CN" sz="1400" b="1" dirty="0" smtClean="0">
                <a:solidFill>
                  <a:schemeClr val="bg1"/>
                </a:solidFill>
                <a:latin typeface="+mn-ea"/>
                <a:ea typeface="+mn-ea"/>
              </a:rPr>
              <a:t>6</a:t>
            </a:r>
            <a:r>
              <a:rPr lang="zh-CN" altLang="en-US" sz="1400" b="1" dirty="0" smtClean="0">
                <a:solidFill>
                  <a:schemeClr val="bg1"/>
                </a:solidFill>
                <a:latin typeface="+mn-ea"/>
                <a:ea typeface="+mn-ea"/>
              </a:rPr>
              <a:t>月</a:t>
            </a:r>
            <a:r>
              <a:rPr lang="zh-CN" altLang="en-US" sz="1400" b="1" dirty="0">
                <a:solidFill>
                  <a:schemeClr val="bg1"/>
                </a:solidFill>
                <a:latin typeface="+mn-ea"/>
                <a:ea typeface="+mn-ea"/>
              </a:rPr>
              <a:t>公布是否把</a:t>
            </a:r>
            <a:r>
              <a:rPr lang="en-US" altLang="zh-CN" sz="1400" b="1" dirty="0">
                <a:solidFill>
                  <a:schemeClr val="bg1"/>
                </a:solidFill>
                <a:latin typeface="+mn-ea"/>
                <a:ea typeface="+mn-ea"/>
              </a:rPr>
              <a:t>A</a:t>
            </a:r>
            <a:r>
              <a:rPr lang="zh-CN" altLang="en-US" sz="1400" b="1" dirty="0">
                <a:solidFill>
                  <a:schemeClr val="bg1"/>
                </a:solidFill>
                <a:latin typeface="+mn-ea"/>
                <a:ea typeface="+mn-ea"/>
              </a:rPr>
              <a:t>股纳入中国指数及新兴市场指数的决定</a:t>
            </a:r>
            <a:r>
              <a:rPr lang="zh-CN" altLang="en-US" sz="1400" b="1" dirty="0" smtClean="0">
                <a:solidFill>
                  <a:schemeClr val="bg1"/>
                </a:solidFill>
                <a:latin typeface="+mn-ea"/>
                <a:ea typeface="+mn-ea"/>
              </a:rPr>
              <a:t>，如果纳入</a:t>
            </a:r>
            <a:r>
              <a:rPr lang="en-US" altLang="zh-CN" sz="1400" b="1" dirty="0">
                <a:solidFill>
                  <a:schemeClr val="bg1"/>
                </a:solidFill>
                <a:latin typeface="+mn-ea"/>
                <a:ea typeface="+mn-ea"/>
              </a:rPr>
              <a:t>A</a:t>
            </a:r>
            <a:r>
              <a:rPr lang="zh-CN" altLang="en-US" sz="1400" b="1" dirty="0">
                <a:solidFill>
                  <a:schemeClr val="bg1"/>
                </a:solidFill>
                <a:latin typeface="+mn-ea"/>
                <a:ea typeface="+mn-ea"/>
              </a:rPr>
              <a:t>股，很可能是今年</a:t>
            </a:r>
            <a:r>
              <a:rPr lang="en-US" altLang="zh-CN" sz="1400" b="1" dirty="0">
                <a:solidFill>
                  <a:schemeClr val="bg1"/>
                </a:solidFill>
                <a:latin typeface="+mn-ea"/>
                <a:ea typeface="+mn-ea"/>
              </a:rPr>
              <a:t>A</a:t>
            </a:r>
            <a:r>
              <a:rPr lang="zh-CN" altLang="en-US" sz="1400" b="1" dirty="0">
                <a:solidFill>
                  <a:schemeClr val="bg1"/>
                </a:solidFill>
                <a:latin typeface="+mn-ea"/>
                <a:ea typeface="+mn-ea"/>
              </a:rPr>
              <a:t>股市场最大的反弹契机。由于流动性忧虑并未完全消除</a:t>
            </a:r>
            <a:r>
              <a:rPr lang="zh-CN" altLang="en-US" sz="1400" b="1" dirty="0" smtClean="0">
                <a:solidFill>
                  <a:schemeClr val="bg1"/>
                </a:solidFill>
                <a:latin typeface="+mn-ea"/>
                <a:ea typeface="+mn-ea"/>
              </a:rPr>
              <a:t>、基本面情况不佳，如果</a:t>
            </a:r>
            <a:r>
              <a:rPr lang="en-US" altLang="zh-CN" sz="1400" b="1" dirty="0">
                <a:solidFill>
                  <a:schemeClr val="bg1"/>
                </a:solidFill>
                <a:latin typeface="+mn-ea"/>
                <a:ea typeface="+mn-ea"/>
              </a:rPr>
              <a:t>A</a:t>
            </a:r>
            <a:r>
              <a:rPr lang="zh-CN" altLang="en-US" sz="1400" b="1" dirty="0">
                <a:solidFill>
                  <a:schemeClr val="bg1"/>
                </a:solidFill>
                <a:latin typeface="+mn-ea"/>
                <a:ea typeface="+mn-ea"/>
              </a:rPr>
              <a:t>股未获纳入，指数接下来恐怕欲振乏力。</a:t>
            </a:r>
            <a:endParaRPr lang="zh-CN" altLang="en-US" sz="1400" b="1" dirty="0">
              <a:solidFill>
                <a:schemeClr val="bg1"/>
              </a:solidFill>
              <a:latin typeface="+mn-ea"/>
              <a:ea typeface="+mn-ea"/>
              <a:cs typeface="楷体_GB2312" pitchFamily="49" charset="-122"/>
            </a:endParaRPr>
          </a:p>
        </p:txBody>
      </p:sp>
      <p:sp>
        <p:nvSpPr>
          <p:cNvPr id="30733" name="Text Box 36"/>
          <p:cNvSpPr txBox="1">
            <a:spLocks noChangeArrowheads="1"/>
          </p:cNvSpPr>
          <p:nvPr/>
        </p:nvSpPr>
        <p:spPr bwMode="auto">
          <a:xfrm>
            <a:off x="0" y="5909210"/>
            <a:ext cx="827088" cy="400110"/>
          </a:xfrm>
          <a:prstGeom prst="rect">
            <a:avLst/>
          </a:prstGeom>
          <a:noFill/>
          <a:ln w="9525">
            <a:noFill/>
            <a:miter lim="800000"/>
          </a:ln>
        </p:spPr>
        <p:txBody>
          <a:bodyPr>
            <a:spAutoFit/>
          </a:bodyPr>
          <a:lstStyle/>
          <a:p>
            <a:pPr algn="ctr">
              <a:spcBef>
                <a:spcPct val="50000"/>
              </a:spcBef>
              <a:defRPr/>
            </a:pPr>
            <a:r>
              <a:rPr lang="en-US" altLang="zh-CN" b="1" dirty="0">
                <a:solidFill>
                  <a:srgbClr val="000798"/>
                </a:solidFill>
                <a:latin typeface="+mn-ea"/>
                <a:ea typeface="+mn-ea"/>
              </a:rPr>
              <a:t> </a:t>
            </a:r>
            <a:r>
              <a:rPr lang="en-US" altLang="zh-CN" b="1" dirty="0" smtClean="0">
                <a:solidFill>
                  <a:srgbClr val="000798"/>
                </a:solidFill>
                <a:latin typeface="+mn-ea"/>
                <a:ea typeface="+mn-ea"/>
              </a:rPr>
              <a:t>3</a:t>
            </a:r>
            <a:r>
              <a:rPr lang="zh-CN" altLang="en-US" b="1" dirty="0" smtClean="0">
                <a:solidFill>
                  <a:srgbClr val="000798"/>
                </a:solidFill>
                <a:latin typeface="+mn-ea"/>
                <a:ea typeface="+mn-ea"/>
              </a:rPr>
              <a:t>月</a:t>
            </a:r>
            <a:endParaRPr lang="zh-CN" altLang="en-US" b="1" dirty="0">
              <a:solidFill>
                <a:srgbClr val="000798"/>
              </a:solidFill>
              <a:latin typeface="+mn-ea"/>
              <a:ea typeface="+mn-ea"/>
            </a:endParaRPr>
          </a:p>
        </p:txBody>
      </p:sp>
      <p:sp>
        <p:nvSpPr>
          <p:cNvPr id="30734" name="Text Box 37"/>
          <p:cNvSpPr txBox="1">
            <a:spLocks noChangeArrowheads="1"/>
          </p:cNvSpPr>
          <p:nvPr/>
        </p:nvSpPr>
        <p:spPr bwMode="auto">
          <a:xfrm>
            <a:off x="0" y="5343263"/>
            <a:ext cx="827088" cy="400050"/>
          </a:xfrm>
          <a:prstGeom prst="rect">
            <a:avLst/>
          </a:prstGeom>
          <a:noFill/>
          <a:ln w="9525">
            <a:noFill/>
            <a:miter lim="800000"/>
          </a:ln>
        </p:spPr>
        <p:txBody>
          <a:bodyPr>
            <a:spAutoFit/>
          </a:bodyPr>
          <a:lstStyle/>
          <a:p>
            <a:pPr algn="ctr">
              <a:spcBef>
                <a:spcPct val="50000"/>
              </a:spcBef>
              <a:defRPr/>
            </a:pPr>
            <a:r>
              <a:rPr lang="en-US" altLang="zh-CN" b="1" dirty="0">
                <a:solidFill>
                  <a:srgbClr val="000798"/>
                </a:solidFill>
                <a:latin typeface="+mn-ea"/>
                <a:ea typeface="+mn-ea"/>
              </a:rPr>
              <a:t> 4</a:t>
            </a:r>
            <a:r>
              <a:rPr lang="zh-CN" altLang="en-US" b="1" dirty="0" smtClean="0">
                <a:solidFill>
                  <a:srgbClr val="000798"/>
                </a:solidFill>
                <a:latin typeface="+mn-ea"/>
                <a:ea typeface="+mn-ea"/>
              </a:rPr>
              <a:t>月</a:t>
            </a:r>
            <a:endParaRPr lang="zh-CN" altLang="en-US" b="1" dirty="0">
              <a:solidFill>
                <a:srgbClr val="000798"/>
              </a:solidFill>
              <a:latin typeface="+mn-ea"/>
              <a:ea typeface="+mn-ea"/>
            </a:endParaRPr>
          </a:p>
        </p:txBody>
      </p:sp>
      <p:sp>
        <p:nvSpPr>
          <p:cNvPr id="28684" name="Rectangle 2"/>
          <p:cNvSpPr>
            <a:spLocks noChangeArrowheads="1"/>
          </p:cNvSpPr>
          <p:nvPr/>
        </p:nvSpPr>
        <p:spPr bwMode="white">
          <a:xfrm>
            <a:off x="455613" y="142875"/>
            <a:ext cx="8231187" cy="1144588"/>
          </a:xfrm>
          <a:prstGeom prst="rect">
            <a:avLst/>
          </a:prstGeom>
          <a:noFill/>
          <a:ln w="9525">
            <a:noFill/>
            <a:miter lim="800000"/>
          </a:ln>
        </p:spPr>
        <p:txBody>
          <a:bodyPr/>
          <a:lstStyle/>
          <a:p>
            <a:r>
              <a:rPr lang="zh-CN" altLang="en-US" sz="2400" b="1" dirty="0">
                <a:solidFill>
                  <a:srgbClr val="000066"/>
                </a:solidFill>
                <a:latin typeface="幼圆" pitchFamily="49" charset="-122"/>
                <a:ea typeface="幼圆" pitchFamily="49" charset="-122"/>
              </a:rPr>
              <a:t>主要券商观点</a:t>
            </a:r>
          </a:p>
        </p:txBody>
      </p:sp>
      <p:sp>
        <p:nvSpPr>
          <p:cNvPr id="30740" name="Text Box 16"/>
          <p:cNvSpPr txBox="1">
            <a:spLocks noChangeArrowheads="1"/>
          </p:cNvSpPr>
          <p:nvPr/>
        </p:nvSpPr>
        <p:spPr bwMode="auto">
          <a:xfrm>
            <a:off x="179512" y="1556792"/>
            <a:ext cx="2249363" cy="1815882"/>
          </a:xfrm>
          <a:prstGeom prst="rect">
            <a:avLst/>
          </a:prstGeom>
          <a:solidFill>
            <a:srgbClr val="000080"/>
          </a:solidFill>
          <a:ln w="9525">
            <a:noFill/>
            <a:miter lim="800000"/>
          </a:ln>
        </p:spPr>
        <p:txBody>
          <a:bodyPr wrap="square">
            <a:spAutoFit/>
          </a:bodyPr>
          <a:lstStyle/>
          <a:p>
            <a:pPr algn="just">
              <a:buClr>
                <a:srgbClr val="FFFFFF"/>
              </a:buClr>
              <a:buFont typeface="Wingdings" panose="05000000000000000000" pitchFamily="2" charset="2"/>
              <a:buChar char="Ø"/>
              <a:defRPr/>
            </a:pPr>
            <a:r>
              <a:rPr lang="zh-CN" altLang="en-US" sz="1400" b="1" dirty="0">
                <a:solidFill>
                  <a:schemeClr val="bg1"/>
                </a:solidFill>
                <a:latin typeface="+mn-ea"/>
                <a:ea typeface="+mn-ea"/>
              </a:rPr>
              <a:t>自</a:t>
            </a:r>
            <a:r>
              <a:rPr lang="en-US" altLang="zh-CN" sz="1400" b="1" dirty="0">
                <a:solidFill>
                  <a:schemeClr val="bg1"/>
                </a:solidFill>
                <a:latin typeface="+mn-ea"/>
                <a:ea typeface="+mn-ea"/>
              </a:rPr>
              <a:t>4</a:t>
            </a:r>
            <a:r>
              <a:rPr lang="zh-CN" altLang="en-US" sz="1400" b="1" dirty="0">
                <a:solidFill>
                  <a:schemeClr val="bg1"/>
                </a:solidFill>
                <a:latin typeface="+mn-ea"/>
                <a:ea typeface="+mn-ea"/>
              </a:rPr>
              <a:t>月中旬以来</a:t>
            </a:r>
            <a:r>
              <a:rPr lang="en-US" altLang="zh-CN" sz="1400" b="1" dirty="0">
                <a:solidFill>
                  <a:schemeClr val="bg1"/>
                </a:solidFill>
                <a:latin typeface="+mn-ea"/>
                <a:ea typeface="+mn-ea"/>
              </a:rPr>
              <a:t>,A</a:t>
            </a:r>
            <a:r>
              <a:rPr lang="zh-CN" altLang="en-US" sz="1400" b="1" dirty="0">
                <a:solidFill>
                  <a:schemeClr val="bg1"/>
                </a:solidFill>
                <a:latin typeface="+mn-ea"/>
                <a:ea typeface="+mn-ea"/>
              </a:rPr>
              <a:t>股市场进入了一轮调整</a:t>
            </a:r>
            <a:r>
              <a:rPr lang="en-US" altLang="zh-CN" sz="1400" b="1" dirty="0" smtClean="0">
                <a:solidFill>
                  <a:schemeClr val="bg1"/>
                </a:solidFill>
                <a:latin typeface="+mn-ea"/>
                <a:ea typeface="+mn-ea"/>
              </a:rPr>
              <a:t>,6</a:t>
            </a:r>
            <a:r>
              <a:rPr lang="zh-CN" altLang="en-US" sz="1400" b="1" dirty="0" smtClean="0">
                <a:solidFill>
                  <a:schemeClr val="bg1"/>
                </a:solidFill>
                <a:latin typeface="+mn-ea"/>
                <a:ea typeface="+mn-ea"/>
              </a:rPr>
              <a:t>月正</a:t>
            </a:r>
            <a:r>
              <a:rPr lang="zh-CN" altLang="en-US" sz="1400" b="1" dirty="0">
                <a:solidFill>
                  <a:schemeClr val="bg1"/>
                </a:solidFill>
                <a:latin typeface="+mn-ea"/>
                <a:ea typeface="+mn-ea"/>
              </a:rPr>
              <a:t>处于底部构筑期</a:t>
            </a:r>
            <a:r>
              <a:rPr lang="en-US" altLang="zh-CN" sz="1400" b="1" dirty="0">
                <a:solidFill>
                  <a:schemeClr val="bg1"/>
                </a:solidFill>
                <a:latin typeface="+mn-ea"/>
                <a:ea typeface="+mn-ea"/>
              </a:rPr>
              <a:t>,</a:t>
            </a:r>
            <a:r>
              <a:rPr lang="zh-CN" altLang="en-US" sz="1400" b="1" dirty="0">
                <a:solidFill>
                  <a:schemeClr val="bg1"/>
                </a:solidFill>
                <a:latin typeface="+mn-ea"/>
                <a:ea typeface="+mn-ea"/>
              </a:rPr>
              <a:t>此时对于减持行为的限制</a:t>
            </a:r>
            <a:r>
              <a:rPr lang="en-US" altLang="zh-CN" sz="1400" b="1" dirty="0">
                <a:solidFill>
                  <a:schemeClr val="bg1"/>
                </a:solidFill>
                <a:latin typeface="+mn-ea"/>
                <a:ea typeface="+mn-ea"/>
              </a:rPr>
              <a:t>,</a:t>
            </a:r>
            <a:r>
              <a:rPr lang="zh-CN" altLang="en-US" sz="1400" b="1" dirty="0">
                <a:solidFill>
                  <a:schemeClr val="bg1"/>
                </a:solidFill>
                <a:latin typeface="+mn-ea"/>
                <a:ea typeface="+mn-ea"/>
              </a:rPr>
              <a:t>有助于市场信心构筑。如果从定增解禁的角度考虑</a:t>
            </a:r>
            <a:r>
              <a:rPr lang="en-US" altLang="zh-CN" sz="1400" b="1" dirty="0">
                <a:solidFill>
                  <a:schemeClr val="bg1"/>
                </a:solidFill>
                <a:latin typeface="+mn-ea"/>
                <a:ea typeface="+mn-ea"/>
              </a:rPr>
              <a:t>,</a:t>
            </a:r>
            <a:r>
              <a:rPr lang="zh-CN" altLang="en-US" sz="1400" b="1" dirty="0">
                <a:solidFill>
                  <a:schemeClr val="bg1"/>
                </a:solidFill>
                <a:latin typeface="+mn-ea"/>
                <a:ea typeface="+mn-ea"/>
              </a:rPr>
              <a:t>新规的发布对</a:t>
            </a:r>
            <a:r>
              <a:rPr lang="en-US" altLang="zh-CN" sz="1400" b="1" dirty="0">
                <a:solidFill>
                  <a:schemeClr val="bg1"/>
                </a:solidFill>
                <a:latin typeface="+mn-ea"/>
                <a:ea typeface="+mn-ea"/>
              </a:rPr>
              <a:t>A</a:t>
            </a:r>
            <a:r>
              <a:rPr lang="zh-CN" altLang="en-US" sz="1400" b="1" dirty="0">
                <a:solidFill>
                  <a:schemeClr val="bg1"/>
                </a:solidFill>
                <a:latin typeface="+mn-ea"/>
                <a:ea typeface="+mn-ea"/>
              </a:rPr>
              <a:t>股稳定可谓是“及时雨”</a:t>
            </a:r>
            <a:r>
              <a:rPr lang="zh-CN" altLang="en-US" sz="1400" b="1" dirty="0" smtClean="0">
                <a:solidFill>
                  <a:schemeClr val="bg1"/>
                </a:solidFill>
                <a:latin typeface="+mn-ea"/>
                <a:ea typeface="+mn-ea"/>
              </a:rPr>
              <a:t>。</a:t>
            </a:r>
            <a:endParaRPr sz="1400" b="1" dirty="0">
              <a:solidFill>
                <a:schemeClr val="bg1"/>
              </a:solidFill>
              <a:latin typeface="+mn-ea"/>
              <a:ea typeface="+mn-ea"/>
            </a:endParaRPr>
          </a:p>
        </p:txBody>
      </p:sp>
      <p:sp>
        <p:nvSpPr>
          <p:cNvPr id="28686" name="Text Box 78"/>
          <p:cNvSpPr txBox="1">
            <a:spLocks noChangeArrowheads="1"/>
          </p:cNvSpPr>
          <p:nvPr/>
        </p:nvSpPr>
        <p:spPr bwMode="auto">
          <a:xfrm>
            <a:off x="928662" y="4931320"/>
            <a:ext cx="1285875" cy="369332"/>
          </a:xfrm>
          <a:prstGeom prst="rect">
            <a:avLst/>
          </a:prstGeom>
          <a:solidFill>
            <a:srgbClr val="C0C0C0"/>
          </a:solidFill>
          <a:ln w="9525">
            <a:noFill/>
            <a:miter lim="800000"/>
          </a:ln>
        </p:spPr>
        <p:txBody>
          <a:bodyPr>
            <a:spAutoFit/>
          </a:bodyPr>
          <a:lstStyle/>
          <a:p>
            <a:pPr algn="ctr">
              <a:spcBef>
                <a:spcPct val="50000"/>
              </a:spcBef>
            </a:pPr>
            <a:r>
              <a:rPr lang="zh-CN" altLang="en-US" sz="1800" b="1" dirty="0" smtClean="0">
                <a:solidFill>
                  <a:srgbClr val="FF0000"/>
                </a:solidFill>
                <a:ea typeface="黑体" panose="02010609060101010101" pitchFamily="49" charset="-122"/>
              </a:rPr>
              <a:t>中性</a:t>
            </a:r>
            <a:endParaRPr lang="zh-CN" altLang="en-US" sz="1800" b="1" dirty="0">
              <a:solidFill>
                <a:srgbClr val="FF0000"/>
              </a:solidFill>
              <a:ea typeface="黑体" panose="02010609060101010101" pitchFamily="49" charset="-122"/>
            </a:endParaRPr>
          </a:p>
        </p:txBody>
      </p:sp>
      <p:sp>
        <p:nvSpPr>
          <p:cNvPr id="28687" name="Text Box 78"/>
          <p:cNvSpPr txBox="1">
            <a:spLocks noChangeArrowheads="1"/>
          </p:cNvSpPr>
          <p:nvPr/>
        </p:nvSpPr>
        <p:spPr bwMode="auto">
          <a:xfrm>
            <a:off x="928688" y="5414701"/>
            <a:ext cx="1285875" cy="369887"/>
          </a:xfrm>
          <a:prstGeom prst="rect">
            <a:avLst/>
          </a:prstGeom>
          <a:solidFill>
            <a:srgbClr val="C0C0C0"/>
          </a:solidFill>
          <a:ln w="9525">
            <a:noFill/>
            <a:miter lim="800000"/>
          </a:ln>
        </p:spPr>
        <p:txBody>
          <a:bodyPr>
            <a:spAutoFit/>
          </a:bodyPr>
          <a:lstStyle/>
          <a:p>
            <a:pPr algn="ctr">
              <a:spcBef>
                <a:spcPct val="50000"/>
              </a:spcBef>
            </a:pPr>
            <a:r>
              <a:rPr lang="zh-CN" altLang="en-US" sz="1800" b="1" dirty="0">
                <a:solidFill>
                  <a:srgbClr val="FF0000"/>
                </a:solidFill>
                <a:ea typeface="黑体" panose="02010609060101010101" pitchFamily="49" charset="-122"/>
              </a:rPr>
              <a:t>谨慎看多</a:t>
            </a:r>
          </a:p>
        </p:txBody>
      </p:sp>
      <p:sp>
        <p:nvSpPr>
          <p:cNvPr id="28688" name="Text Box 78"/>
          <p:cNvSpPr txBox="1">
            <a:spLocks noChangeArrowheads="1"/>
          </p:cNvSpPr>
          <p:nvPr/>
        </p:nvSpPr>
        <p:spPr bwMode="auto">
          <a:xfrm>
            <a:off x="928688" y="5924748"/>
            <a:ext cx="1285875" cy="369888"/>
          </a:xfrm>
          <a:prstGeom prst="rect">
            <a:avLst/>
          </a:prstGeom>
          <a:solidFill>
            <a:srgbClr val="C0C0C0"/>
          </a:solidFill>
          <a:ln w="9525">
            <a:noFill/>
            <a:miter lim="800000"/>
          </a:ln>
        </p:spPr>
        <p:txBody>
          <a:bodyPr>
            <a:spAutoFit/>
          </a:bodyPr>
          <a:lstStyle/>
          <a:p>
            <a:pPr algn="ctr">
              <a:spcBef>
                <a:spcPct val="50000"/>
              </a:spcBef>
            </a:pPr>
            <a:r>
              <a:rPr lang="zh-CN" altLang="en-US" sz="1800" b="1">
                <a:solidFill>
                  <a:srgbClr val="FF0000"/>
                </a:solidFill>
                <a:ea typeface="黑体" panose="02010609060101010101" pitchFamily="49" charset="-122"/>
              </a:rPr>
              <a:t>谨慎看多</a:t>
            </a:r>
          </a:p>
        </p:txBody>
      </p:sp>
      <p:sp>
        <p:nvSpPr>
          <p:cNvPr id="28689" name="Text Box 78"/>
          <p:cNvSpPr txBox="1">
            <a:spLocks noChangeArrowheads="1"/>
          </p:cNvSpPr>
          <p:nvPr/>
        </p:nvSpPr>
        <p:spPr bwMode="auto">
          <a:xfrm>
            <a:off x="2979737" y="5435376"/>
            <a:ext cx="1285875" cy="369888"/>
          </a:xfrm>
          <a:prstGeom prst="rect">
            <a:avLst/>
          </a:prstGeom>
          <a:solidFill>
            <a:srgbClr val="C0C0C0"/>
          </a:solidFill>
          <a:ln w="9525">
            <a:noFill/>
            <a:miter lim="800000"/>
          </a:ln>
        </p:spPr>
        <p:txBody>
          <a:bodyPr>
            <a:spAutoFit/>
          </a:bodyPr>
          <a:lstStyle/>
          <a:p>
            <a:pPr algn="ctr">
              <a:spcBef>
                <a:spcPct val="50000"/>
              </a:spcBef>
            </a:pPr>
            <a:r>
              <a:rPr lang="zh-CN" altLang="en-US" sz="1800" b="1" dirty="0" smtClean="0">
                <a:solidFill>
                  <a:srgbClr val="FF0000"/>
                </a:solidFill>
                <a:ea typeface="黑体" panose="02010609060101010101" pitchFamily="49" charset="-122"/>
              </a:rPr>
              <a:t>谨慎看多</a:t>
            </a:r>
            <a:endParaRPr lang="zh-CN" altLang="en-US" sz="1800" b="1" dirty="0">
              <a:solidFill>
                <a:srgbClr val="FF0000"/>
              </a:solidFill>
              <a:ea typeface="黑体" panose="02010609060101010101" pitchFamily="49" charset="-122"/>
            </a:endParaRPr>
          </a:p>
        </p:txBody>
      </p:sp>
      <p:sp>
        <p:nvSpPr>
          <p:cNvPr id="28690" name="Text Box 78"/>
          <p:cNvSpPr txBox="1">
            <a:spLocks noChangeArrowheads="1"/>
          </p:cNvSpPr>
          <p:nvPr/>
        </p:nvSpPr>
        <p:spPr bwMode="auto">
          <a:xfrm>
            <a:off x="5192928" y="5414701"/>
            <a:ext cx="1285875" cy="369888"/>
          </a:xfrm>
          <a:prstGeom prst="rect">
            <a:avLst/>
          </a:prstGeom>
          <a:solidFill>
            <a:srgbClr val="C0C0C0"/>
          </a:solidFill>
          <a:ln w="9525">
            <a:noFill/>
            <a:miter lim="800000"/>
          </a:ln>
        </p:spPr>
        <p:txBody>
          <a:bodyPr>
            <a:spAutoFit/>
          </a:bodyPr>
          <a:lstStyle/>
          <a:p>
            <a:pPr algn="ctr">
              <a:spcBef>
                <a:spcPct val="50000"/>
              </a:spcBef>
            </a:pPr>
            <a:r>
              <a:rPr lang="zh-CN" altLang="en-US" sz="1800" b="1" dirty="0" smtClean="0">
                <a:solidFill>
                  <a:srgbClr val="FF0000"/>
                </a:solidFill>
                <a:ea typeface="黑体" panose="02010609060101010101" pitchFamily="49" charset="-122"/>
              </a:rPr>
              <a:t>谨慎看多</a:t>
            </a:r>
            <a:endParaRPr lang="zh-CN" altLang="en-US" sz="1800" b="1" dirty="0">
              <a:solidFill>
                <a:srgbClr val="FF0000"/>
              </a:solidFill>
              <a:ea typeface="黑体" panose="02010609060101010101" pitchFamily="49" charset="-122"/>
            </a:endParaRPr>
          </a:p>
        </p:txBody>
      </p:sp>
      <p:sp>
        <p:nvSpPr>
          <p:cNvPr id="28691" name="Text Box 78"/>
          <p:cNvSpPr txBox="1">
            <a:spLocks noChangeArrowheads="1"/>
          </p:cNvSpPr>
          <p:nvPr/>
        </p:nvSpPr>
        <p:spPr bwMode="auto">
          <a:xfrm>
            <a:off x="7356205" y="4931320"/>
            <a:ext cx="1285875" cy="369887"/>
          </a:xfrm>
          <a:prstGeom prst="rect">
            <a:avLst/>
          </a:prstGeom>
          <a:solidFill>
            <a:srgbClr val="C0C0C0"/>
          </a:solidFill>
          <a:ln w="9525">
            <a:noFill/>
            <a:miter lim="800000"/>
          </a:ln>
        </p:spPr>
        <p:txBody>
          <a:bodyPr>
            <a:spAutoFit/>
          </a:bodyPr>
          <a:lstStyle/>
          <a:p>
            <a:pPr algn="ctr">
              <a:spcBef>
                <a:spcPct val="50000"/>
              </a:spcBef>
            </a:pPr>
            <a:r>
              <a:rPr lang="zh-CN" altLang="en-US" sz="1800" b="1" dirty="0" smtClean="0">
                <a:solidFill>
                  <a:srgbClr val="FF0000"/>
                </a:solidFill>
                <a:ea typeface="黑体" panose="02010609060101010101" pitchFamily="49" charset="-122"/>
              </a:rPr>
              <a:t>中性</a:t>
            </a:r>
            <a:endParaRPr lang="zh-CN" altLang="en-US" sz="1800" b="1" dirty="0">
              <a:solidFill>
                <a:srgbClr val="FF0000"/>
              </a:solidFill>
              <a:ea typeface="黑体" panose="02010609060101010101" pitchFamily="49" charset="-122"/>
            </a:endParaRPr>
          </a:p>
        </p:txBody>
      </p:sp>
      <p:sp>
        <p:nvSpPr>
          <p:cNvPr id="31" name="Text Box 37"/>
          <p:cNvSpPr txBox="1">
            <a:spLocks noChangeArrowheads="1"/>
          </p:cNvSpPr>
          <p:nvPr/>
        </p:nvSpPr>
        <p:spPr bwMode="auto">
          <a:xfrm>
            <a:off x="0" y="4859882"/>
            <a:ext cx="827088" cy="400110"/>
          </a:xfrm>
          <a:prstGeom prst="rect">
            <a:avLst/>
          </a:prstGeom>
          <a:noFill/>
          <a:ln w="9525">
            <a:noFill/>
            <a:miter lim="800000"/>
          </a:ln>
        </p:spPr>
        <p:txBody>
          <a:bodyPr>
            <a:spAutoFit/>
          </a:bodyPr>
          <a:lstStyle/>
          <a:p>
            <a:pPr algn="ctr">
              <a:spcBef>
                <a:spcPct val="50000"/>
              </a:spcBef>
              <a:defRPr/>
            </a:pPr>
            <a:r>
              <a:rPr lang="en-US" altLang="zh-CN" b="1" dirty="0">
                <a:solidFill>
                  <a:srgbClr val="000798"/>
                </a:solidFill>
                <a:latin typeface="+mn-ea"/>
                <a:ea typeface="+mn-ea"/>
              </a:rPr>
              <a:t>5</a:t>
            </a:r>
            <a:r>
              <a:rPr lang="zh-CN" altLang="en-US" b="1" dirty="0" smtClean="0">
                <a:solidFill>
                  <a:srgbClr val="000798"/>
                </a:solidFill>
                <a:latin typeface="+mn-ea"/>
                <a:ea typeface="+mn-ea"/>
              </a:rPr>
              <a:t>月</a:t>
            </a:r>
            <a:endParaRPr lang="zh-CN" altLang="en-US" b="1" dirty="0">
              <a:solidFill>
                <a:srgbClr val="000798"/>
              </a:solidFill>
              <a:latin typeface="+mn-ea"/>
              <a:ea typeface="+mn-ea"/>
            </a:endParaRPr>
          </a:p>
        </p:txBody>
      </p:sp>
      <p:sp>
        <p:nvSpPr>
          <p:cNvPr id="28693" name="Text Box 78"/>
          <p:cNvSpPr txBox="1">
            <a:spLocks noChangeArrowheads="1"/>
          </p:cNvSpPr>
          <p:nvPr/>
        </p:nvSpPr>
        <p:spPr bwMode="auto">
          <a:xfrm>
            <a:off x="2981290" y="4931320"/>
            <a:ext cx="1285875" cy="369888"/>
          </a:xfrm>
          <a:prstGeom prst="rect">
            <a:avLst/>
          </a:prstGeom>
          <a:solidFill>
            <a:srgbClr val="C0C0C0"/>
          </a:solidFill>
          <a:ln w="9525">
            <a:noFill/>
            <a:miter lim="800000"/>
          </a:ln>
        </p:spPr>
        <p:txBody>
          <a:bodyPr>
            <a:spAutoFit/>
          </a:bodyPr>
          <a:lstStyle/>
          <a:p>
            <a:pPr algn="ctr">
              <a:spcBef>
                <a:spcPct val="50000"/>
              </a:spcBef>
            </a:pPr>
            <a:r>
              <a:rPr lang="zh-CN" altLang="en-US" sz="1800" b="1">
                <a:solidFill>
                  <a:srgbClr val="FF0000"/>
                </a:solidFill>
                <a:ea typeface="黑体" panose="02010609060101010101" pitchFamily="49" charset="-122"/>
              </a:rPr>
              <a:t>谨慎看多</a:t>
            </a:r>
          </a:p>
        </p:txBody>
      </p:sp>
      <p:sp>
        <p:nvSpPr>
          <p:cNvPr id="28694" name="Text Box 78"/>
          <p:cNvSpPr txBox="1">
            <a:spLocks noChangeArrowheads="1"/>
          </p:cNvSpPr>
          <p:nvPr/>
        </p:nvSpPr>
        <p:spPr bwMode="auto">
          <a:xfrm>
            <a:off x="5192929" y="4931320"/>
            <a:ext cx="1285875" cy="369888"/>
          </a:xfrm>
          <a:prstGeom prst="rect">
            <a:avLst/>
          </a:prstGeom>
          <a:solidFill>
            <a:srgbClr val="C0C0C0"/>
          </a:solidFill>
          <a:ln w="9525">
            <a:noFill/>
            <a:miter lim="800000"/>
          </a:ln>
        </p:spPr>
        <p:txBody>
          <a:bodyPr>
            <a:spAutoFit/>
          </a:bodyPr>
          <a:lstStyle/>
          <a:p>
            <a:pPr algn="ctr">
              <a:spcBef>
                <a:spcPct val="50000"/>
              </a:spcBef>
            </a:pPr>
            <a:r>
              <a:rPr lang="zh-CN" altLang="en-US" sz="1800" b="1" dirty="0">
                <a:solidFill>
                  <a:srgbClr val="FF0000"/>
                </a:solidFill>
                <a:ea typeface="黑体" panose="02010609060101010101" pitchFamily="49" charset="-122"/>
              </a:rPr>
              <a:t>谨慎看多</a:t>
            </a:r>
          </a:p>
        </p:txBody>
      </p:sp>
      <p:sp>
        <p:nvSpPr>
          <p:cNvPr id="28695" name="Text Box 78"/>
          <p:cNvSpPr txBox="1">
            <a:spLocks noChangeArrowheads="1"/>
          </p:cNvSpPr>
          <p:nvPr/>
        </p:nvSpPr>
        <p:spPr bwMode="auto">
          <a:xfrm>
            <a:off x="3000375" y="5924748"/>
            <a:ext cx="1285875" cy="369332"/>
          </a:xfrm>
          <a:prstGeom prst="rect">
            <a:avLst/>
          </a:prstGeom>
          <a:solidFill>
            <a:srgbClr val="C0C0C0"/>
          </a:solidFill>
          <a:ln w="9525">
            <a:noFill/>
            <a:miter lim="800000"/>
          </a:ln>
        </p:spPr>
        <p:txBody>
          <a:bodyPr>
            <a:spAutoFit/>
          </a:bodyPr>
          <a:lstStyle/>
          <a:p>
            <a:pPr algn="ctr">
              <a:spcBef>
                <a:spcPct val="50000"/>
              </a:spcBef>
            </a:pPr>
            <a:r>
              <a:rPr lang="zh-CN" altLang="en-US" sz="1800" b="1" dirty="0" smtClean="0">
                <a:solidFill>
                  <a:srgbClr val="FF0000"/>
                </a:solidFill>
                <a:ea typeface="黑体" panose="02010609060101010101" pitchFamily="49" charset="-122"/>
              </a:rPr>
              <a:t>谨慎看多</a:t>
            </a:r>
            <a:endParaRPr lang="zh-CN" altLang="en-US" sz="1800" b="1" dirty="0">
              <a:solidFill>
                <a:srgbClr val="FF0000"/>
              </a:solidFill>
              <a:ea typeface="黑体" panose="02010609060101010101" pitchFamily="49" charset="-122"/>
            </a:endParaRPr>
          </a:p>
        </p:txBody>
      </p:sp>
      <p:sp>
        <p:nvSpPr>
          <p:cNvPr id="28696" name="Text Box 78"/>
          <p:cNvSpPr txBox="1">
            <a:spLocks noChangeArrowheads="1"/>
          </p:cNvSpPr>
          <p:nvPr/>
        </p:nvSpPr>
        <p:spPr bwMode="auto">
          <a:xfrm>
            <a:off x="5214938" y="5924748"/>
            <a:ext cx="1285875" cy="369332"/>
          </a:xfrm>
          <a:prstGeom prst="rect">
            <a:avLst/>
          </a:prstGeom>
          <a:solidFill>
            <a:srgbClr val="C0C0C0"/>
          </a:solidFill>
          <a:ln w="9525">
            <a:noFill/>
            <a:miter lim="800000"/>
          </a:ln>
        </p:spPr>
        <p:txBody>
          <a:bodyPr>
            <a:spAutoFit/>
          </a:bodyPr>
          <a:lstStyle/>
          <a:p>
            <a:pPr algn="ctr">
              <a:spcBef>
                <a:spcPct val="50000"/>
              </a:spcBef>
            </a:pPr>
            <a:r>
              <a:rPr lang="zh-CN" altLang="en-US" sz="1800" b="1" dirty="0" smtClean="0">
                <a:solidFill>
                  <a:srgbClr val="FF0000"/>
                </a:solidFill>
                <a:ea typeface="黑体" panose="02010609060101010101" pitchFamily="49" charset="-122"/>
              </a:rPr>
              <a:t>谨慎看多</a:t>
            </a:r>
            <a:endParaRPr lang="zh-CN" altLang="en-US" sz="1800" b="1" dirty="0">
              <a:solidFill>
                <a:srgbClr val="FF0000"/>
              </a:solidFill>
              <a:ea typeface="黑体" panose="02010609060101010101" pitchFamily="49" charset="-122"/>
            </a:endParaRPr>
          </a:p>
        </p:txBody>
      </p:sp>
      <p:sp>
        <p:nvSpPr>
          <p:cNvPr id="28697" name="Text Box 78"/>
          <p:cNvSpPr txBox="1">
            <a:spLocks noChangeArrowheads="1"/>
          </p:cNvSpPr>
          <p:nvPr/>
        </p:nvSpPr>
        <p:spPr bwMode="auto">
          <a:xfrm>
            <a:off x="7358063" y="5435376"/>
            <a:ext cx="1285875" cy="369888"/>
          </a:xfrm>
          <a:prstGeom prst="rect">
            <a:avLst/>
          </a:prstGeom>
          <a:solidFill>
            <a:srgbClr val="C0C0C0"/>
          </a:solidFill>
          <a:ln w="9525">
            <a:noFill/>
            <a:miter lim="800000"/>
          </a:ln>
        </p:spPr>
        <p:txBody>
          <a:bodyPr>
            <a:spAutoFit/>
          </a:bodyPr>
          <a:lstStyle/>
          <a:p>
            <a:pPr algn="ctr">
              <a:spcBef>
                <a:spcPct val="50000"/>
              </a:spcBef>
            </a:pPr>
            <a:r>
              <a:rPr lang="zh-CN" altLang="en-US" sz="1800" b="1" dirty="0" smtClean="0">
                <a:solidFill>
                  <a:srgbClr val="FF0000"/>
                </a:solidFill>
                <a:ea typeface="黑体" panose="02010609060101010101" pitchFamily="49" charset="-122"/>
              </a:rPr>
              <a:t>中性</a:t>
            </a:r>
            <a:endParaRPr lang="zh-CN" altLang="en-US" sz="1800" b="1" dirty="0">
              <a:solidFill>
                <a:srgbClr val="FF0000"/>
              </a:solidFill>
              <a:ea typeface="黑体" panose="02010609060101010101" pitchFamily="49" charset="-122"/>
            </a:endParaRPr>
          </a:p>
        </p:txBody>
      </p:sp>
      <p:sp>
        <p:nvSpPr>
          <p:cNvPr id="28698" name="Text Box 78"/>
          <p:cNvSpPr txBox="1">
            <a:spLocks noChangeArrowheads="1"/>
          </p:cNvSpPr>
          <p:nvPr/>
        </p:nvSpPr>
        <p:spPr bwMode="auto">
          <a:xfrm>
            <a:off x="7358063" y="5924748"/>
            <a:ext cx="1285875" cy="369888"/>
          </a:xfrm>
          <a:prstGeom prst="rect">
            <a:avLst/>
          </a:prstGeom>
          <a:solidFill>
            <a:srgbClr val="C0C0C0"/>
          </a:solidFill>
          <a:ln w="9525">
            <a:noFill/>
            <a:miter lim="800000"/>
          </a:ln>
        </p:spPr>
        <p:txBody>
          <a:bodyPr>
            <a:spAutoFit/>
          </a:bodyPr>
          <a:lstStyle/>
          <a:p>
            <a:pPr algn="ctr">
              <a:spcBef>
                <a:spcPct val="50000"/>
              </a:spcBef>
            </a:pPr>
            <a:r>
              <a:rPr lang="zh-CN" altLang="en-US" sz="1800" b="1">
                <a:solidFill>
                  <a:srgbClr val="FF0000"/>
                </a:solidFill>
                <a:ea typeface="黑体" panose="02010609060101010101" pitchFamily="49" charset="-122"/>
              </a:rPr>
              <a:t>谨慎看多</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ChangeArrowheads="1"/>
          </p:cNvSpPr>
          <p:nvPr/>
        </p:nvSpPr>
        <p:spPr bwMode="auto">
          <a:xfrm>
            <a:off x="1187450" y="1989138"/>
            <a:ext cx="7129463" cy="431800"/>
          </a:xfrm>
          <a:prstGeom prst="flowChartAlternateProcess">
            <a:avLst/>
          </a:prstGeom>
          <a:solidFill>
            <a:srgbClr val="000066"/>
          </a:solidFill>
          <a:ln w="9525">
            <a:noFill/>
            <a:miter lim="800000"/>
          </a:ln>
        </p:spPr>
        <p:txBody>
          <a:bodyPr wrap="none" anchor="ctr"/>
          <a:lstStyle/>
          <a:p>
            <a:pPr algn="ctr"/>
            <a:endParaRPr lang="zh-CN" altLang="en-US">
              <a:ea typeface="幼圆" pitchFamily="49" charset="-122"/>
            </a:endParaRPr>
          </a:p>
        </p:txBody>
      </p:sp>
      <p:sp>
        <p:nvSpPr>
          <p:cNvPr id="13315" name="Text Box 3"/>
          <p:cNvSpPr txBox="1">
            <a:spLocks noChangeArrowheads="1"/>
          </p:cNvSpPr>
          <p:nvPr/>
        </p:nvSpPr>
        <p:spPr bwMode="auto">
          <a:xfrm>
            <a:off x="1331913" y="1989138"/>
            <a:ext cx="4897437" cy="2678112"/>
          </a:xfrm>
          <a:prstGeom prst="rect">
            <a:avLst/>
          </a:prstGeom>
          <a:noFill/>
          <a:ln w="9525">
            <a:noFill/>
            <a:miter lim="800000"/>
          </a:ln>
        </p:spPr>
        <p:txBody>
          <a:bodyPr>
            <a:spAutoFit/>
          </a:bodyPr>
          <a:lstStyle/>
          <a:p>
            <a:pPr marL="457200" indent="-457200">
              <a:spcBef>
                <a:spcPct val="50000"/>
              </a:spcBef>
            </a:pPr>
            <a:r>
              <a:rPr kumimoji="1" lang="zh-CN" altLang="en-US" sz="2400" b="1">
                <a:solidFill>
                  <a:schemeClr val="bg1"/>
                </a:solidFill>
                <a:latin typeface="Times New Roman" panose="02020603050405020304" pitchFamily="18" charset="0"/>
                <a:ea typeface="幼圆" pitchFamily="49" charset="-122"/>
              </a:rPr>
              <a:t>1.本月宏观概况</a:t>
            </a:r>
            <a:endParaRPr kumimoji="1" lang="en-US" altLang="zh-CN" sz="2400" b="1">
              <a:solidFill>
                <a:schemeClr val="bg1"/>
              </a:solidFill>
              <a:latin typeface="Times New Roman" panose="02020603050405020304" pitchFamily="18" charset="0"/>
              <a:ea typeface="幼圆" pitchFamily="49" charset="-122"/>
            </a:endParaRPr>
          </a:p>
          <a:p>
            <a:pPr marL="457200" indent="-457200">
              <a:spcBef>
                <a:spcPct val="50000"/>
              </a:spcBef>
            </a:pPr>
            <a:r>
              <a:rPr kumimoji="1" lang="zh-CN" altLang="en-US" sz="2400" b="1">
                <a:solidFill>
                  <a:srgbClr val="000066"/>
                </a:solidFill>
                <a:latin typeface="Times New Roman" panose="02020603050405020304" pitchFamily="18" charset="0"/>
                <a:ea typeface="幼圆" pitchFamily="49" charset="-122"/>
              </a:rPr>
              <a:t>2.本月市场动向分析</a:t>
            </a:r>
          </a:p>
          <a:p>
            <a:pPr marL="457200" indent="-457200">
              <a:spcBef>
                <a:spcPct val="50000"/>
              </a:spcBef>
            </a:pPr>
            <a:r>
              <a:rPr kumimoji="1" lang="zh-CN" altLang="en-US" sz="2400" b="1">
                <a:solidFill>
                  <a:srgbClr val="000066"/>
                </a:solidFill>
                <a:latin typeface="Times New Roman" panose="02020603050405020304" pitchFamily="18" charset="0"/>
                <a:ea typeface="幼圆" pitchFamily="49" charset="-122"/>
              </a:rPr>
              <a:t>3. 展望</a:t>
            </a:r>
          </a:p>
          <a:p>
            <a:pPr marL="457200" indent="-457200">
              <a:spcBef>
                <a:spcPct val="50000"/>
              </a:spcBef>
            </a:pPr>
            <a:r>
              <a:rPr kumimoji="1" lang="en-US" altLang="zh-CN" sz="2400" b="1">
                <a:solidFill>
                  <a:srgbClr val="000066"/>
                </a:solidFill>
                <a:latin typeface="Times New Roman" panose="02020603050405020304" pitchFamily="18" charset="0"/>
                <a:ea typeface="幼圆" pitchFamily="49" charset="-122"/>
              </a:rPr>
              <a:t>4. </a:t>
            </a:r>
            <a:r>
              <a:rPr kumimoji="1" lang="zh-CN" altLang="en-US" sz="2400" b="1">
                <a:solidFill>
                  <a:srgbClr val="000066"/>
                </a:solidFill>
                <a:latin typeface="Times New Roman" panose="02020603050405020304" pitchFamily="18" charset="0"/>
                <a:ea typeface="幼圆" pitchFamily="49" charset="-122"/>
              </a:rPr>
              <a:t>公司主要业务</a:t>
            </a:r>
          </a:p>
          <a:p>
            <a:pPr marL="457200" indent="-457200">
              <a:spcBef>
                <a:spcPct val="50000"/>
              </a:spcBef>
            </a:pPr>
            <a:endParaRPr kumimoji="1" lang="zh-CN" altLang="en-US" sz="2400" b="1">
              <a:solidFill>
                <a:srgbClr val="000099"/>
              </a:solidFill>
              <a:latin typeface="Times New Roman" panose="02020603050405020304" pitchFamily="18" charset="0"/>
              <a:ea typeface="幼圆" pitchFamily="49" charset="-122"/>
            </a:endParaRP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p:cNvSpPr>
            <a:spLocks noChangeArrowheads="1"/>
          </p:cNvSpPr>
          <p:nvPr/>
        </p:nvSpPr>
        <p:spPr bwMode="auto">
          <a:xfrm>
            <a:off x="1209675" y="3101975"/>
            <a:ext cx="7129463" cy="431800"/>
          </a:xfrm>
          <a:prstGeom prst="flowChartAlternateProcess">
            <a:avLst/>
          </a:prstGeom>
          <a:solidFill>
            <a:srgbClr val="000066"/>
          </a:solidFill>
          <a:ln w="9525">
            <a:noFill/>
            <a:miter lim="800000"/>
          </a:ln>
        </p:spPr>
        <p:txBody>
          <a:bodyPr wrap="none" anchor="ctr"/>
          <a:lstStyle/>
          <a:p>
            <a:pPr algn="ctr"/>
            <a:endParaRPr lang="zh-CN" altLang="en-US">
              <a:ea typeface="幼圆" pitchFamily="49" charset="-122"/>
            </a:endParaRPr>
          </a:p>
        </p:txBody>
      </p:sp>
      <p:sp>
        <p:nvSpPr>
          <p:cNvPr id="30723" name="Text Box 3"/>
          <p:cNvSpPr txBox="1">
            <a:spLocks noChangeArrowheads="1"/>
          </p:cNvSpPr>
          <p:nvPr/>
        </p:nvSpPr>
        <p:spPr bwMode="auto">
          <a:xfrm>
            <a:off x="1331913" y="1976438"/>
            <a:ext cx="4897437" cy="2124075"/>
          </a:xfrm>
          <a:prstGeom prst="rect">
            <a:avLst/>
          </a:prstGeom>
          <a:noFill/>
          <a:ln w="9525">
            <a:noFill/>
            <a:miter lim="800000"/>
          </a:ln>
        </p:spPr>
        <p:txBody>
          <a:bodyPr>
            <a:spAutoFit/>
          </a:bodyPr>
          <a:lstStyle/>
          <a:p>
            <a:pPr marL="457200" indent="-457200">
              <a:spcBef>
                <a:spcPct val="50000"/>
              </a:spcBef>
            </a:pPr>
            <a:r>
              <a:rPr kumimoji="1" lang="zh-CN" altLang="en-US" sz="2400" b="1">
                <a:solidFill>
                  <a:srgbClr val="000066"/>
                </a:solidFill>
                <a:latin typeface="幼圆" pitchFamily="49" charset="-122"/>
                <a:ea typeface="幼圆" pitchFamily="49" charset="-122"/>
              </a:rPr>
              <a:t>1. 本月宏观概况</a:t>
            </a:r>
          </a:p>
          <a:p>
            <a:pPr marL="457200" indent="-457200">
              <a:spcBef>
                <a:spcPct val="50000"/>
              </a:spcBef>
            </a:pPr>
            <a:r>
              <a:rPr kumimoji="1" lang="zh-CN" altLang="en-US" sz="2400" b="1">
                <a:solidFill>
                  <a:srgbClr val="000066"/>
                </a:solidFill>
                <a:latin typeface="幼圆" pitchFamily="49" charset="-122"/>
                <a:ea typeface="幼圆" pitchFamily="49" charset="-122"/>
              </a:rPr>
              <a:t>2. 本月市场动向分析</a:t>
            </a:r>
          </a:p>
          <a:p>
            <a:pPr marL="457200" indent="-457200">
              <a:spcBef>
                <a:spcPct val="50000"/>
              </a:spcBef>
            </a:pPr>
            <a:r>
              <a:rPr kumimoji="1" lang="zh-CN" altLang="en-US" sz="2400" b="1">
                <a:solidFill>
                  <a:schemeClr val="bg1"/>
                </a:solidFill>
                <a:latin typeface="幼圆" pitchFamily="49" charset="-122"/>
                <a:ea typeface="幼圆" pitchFamily="49" charset="-122"/>
              </a:rPr>
              <a:t>3. 展望</a:t>
            </a:r>
          </a:p>
          <a:p>
            <a:pPr marL="457200" indent="-457200">
              <a:spcBef>
                <a:spcPct val="50000"/>
              </a:spcBef>
            </a:pPr>
            <a:r>
              <a:rPr kumimoji="1" lang="en-US" altLang="zh-CN" sz="2400" b="1">
                <a:solidFill>
                  <a:srgbClr val="000066"/>
                </a:solidFill>
                <a:latin typeface="幼圆" pitchFamily="49" charset="-122"/>
                <a:ea typeface="幼圆" pitchFamily="49" charset="-122"/>
              </a:rPr>
              <a:t>4. </a:t>
            </a:r>
            <a:r>
              <a:rPr kumimoji="1" lang="zh-CN" altLang="en-US" sz="2400" b="1">
                <a:solidFill>
                  <a:srgbClr val="000066"/>
                </a:solidFill>
                <a:latin typeface="幼圆" pitchFamily="49" charset="-122"/>
                <a:ea typeface="幼圆" pitchFamily="49" charset="-122"/>
              </a:rPr>
              <a:t>公司主要业务</a:t>
            </a: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ChangeArrowheads="1"/>
          </p:cNvSpPr>
          <p:nvPr/>
        </p:nvSpPr>
        <p:spPr bwMode="auto">
          <a:xfrm>
            <a:off x="285750" y="1214438"/>
            <a:ext cx="8402638" cy="5162550"/>
          </a:xfrm>
          <a:prstGeom prst="rect">
            <a:avLst/>
          </a:prstGeom>
          <a:noFill/>
          <a:ln w="9525">
            <a:noFill/>
            <a:miter lim="800000"/>
          </a:ln>
        </p:spPr>
        <p:txBody>
          <a:bodyPr/>
          <a:lstStyle/>
          <a:p>
            <a:pPr marL="342900" indent="-342900">
              <a:spcBef>
                <a:spcPct val="20000"/>
              </a:spcBef>
              <a:buClr>
                <a:srgbClr val="6699FF"/>
              </a:buClr>
              <a:defRPr/>
            </a:pPr>
            <a:r>
              <a:rPr lang="zh-CN" altLang="en-US" sz="1800" b="1" dirty="0">
                <a:solidFill>
                  <a:srgbClr val="000066"/>
                </a:solidFill>
                <a:latin typeface="+mn-ea"/>
                <a:ea typeface="+mn-ea"/>
              </a:rPr>
              <a:t>       </a:t>
            </a:r>
            <a:endParaRPr lang="en-US" altLang="zh-CN" sz="1800" b="1" dirty="0">
              <a:solidFill>
                <a:srgbClr val="000066"/>
              </a:solidFill>
              <a:latin typeface="+mn-ea"/>
              <a:ea typeface="+mn-ea"/>
            </a:endParaRPr>
          </a:p>
        </p:txBody>
      </p:sp>
      <p:sp>
        <p:nvSpPr>
          <p:cNvPr id="31747" name="Rectangle 2"/>
          <p:cNvSpPr>
            <a:spLocks noChangeArrowheads="1"/>
          </p:cNvSpPr>
          <p:nvPr/>
        </p:nvSpPr>
        <p:spPr bwMode="white">
          <a:xfrm>
            <a:off x="428625" y="214313"/>
            <a:ext cx="8231188" cy="708025"/>
          </a:xfrm>
          <a:prstGeom prst="rect">
            <a:avLst/>
          </a:prstGeom>
          <a:noFill/>
          <a:ln w="9525">
            <a:noFill/>
            <a:miter lim="800000"/>
          </a:ln>
        </p:spPr>
        <p:txBody>
          <a:bodyPr/>
          <a:lstStyle/>
          <a:p>
            <a:r>
              <a:rPr lang="zh-CN" altLang="en-US" sz="2400" b="1">
                <a:solidFill>
                  <a:srgbClr val="000066"/>
                </a:solidFill>
                <a:latin typeface="幼圆" pitchFamily="49" charset="-122"/>
                <a:ea typeface="幼圆" pitchFamily="49" charset="-122"/>
              </a:rPr>
              <a:t>宏观经济数据解读</a:t>
            </a:r>
          </a:p>
        </p:txBody>
      </p:sp>
      <p:sp>
        <p:nvSpPr>
          <p:cNvPr id="2" name="文本框 1"/>
          <p:cNvSpPr txBox="1"/>
          <p:nvPr/>
        </p:nvSpPr>
        <p:spPr>
          <a:xfrm>
            <a:off x="428596" y="1214422"/>
            <a:ext cx="8111490" cy="2308324"/>
          </a:xfrm>
          <a:prstGeom prst="rect">
            <a:avLst/>
          </a:prstGeom>
          <a:noFill/>
        </p:spPr>
        <p:txBody>
          <a:bodyPr wrap="square" rtlCol="0" anchor="t">
            <a:spAutoFit/>
          </a:bodyPr>
          <a:lstStyle/>
          <a:p>
            <a:r>
              <a:rPr lang="en-US" altLang="zh-CN" sz="1800" b="1" dirty="0" smtClean="0">
                <a:solidFill>
                  <a:srgbClr val="000066"/>
                </a:solidFill>
                <a:latin typeface="+mn-ea"/>
                <a:ea typeface="+mn-ea"/>
              </a:rPr>
              <a:t>5</a:t>
            </a:r>
            <a:r>
              <a:rPr lang="zh-CN" altLang="en-US" sz="1800" b="1" dirty="0" smtClean="0">
                <a:solidFill>
                  <a:srgbClr val="000066"/>
                </a:solidFill>
                <a:latin typeface="+mn-ea"/>
                <a:ea typeface="+mn-ea"/>
              </a:rPr>
              <a:t>月多项数据表现缺乏亮点，工业生产价格指数小幅回落至</a:t>
            </a:r>
            <a:r>
              <a:rPr lang="en-US" altLang="zh-CN" sz="1800" b="1" dirty="0" smtClean="0">
                <a:solidFill>
                  <a:srgbClr val="000066"/>
                </a:solidFill>
                <a:latin typeface="+mn-ea"/>
                <a:ea typeface="+mn-ea"/>
              </a:rPr>
              <a:t>5.5%</a:t>
            </a:r>
            <a:r>
              <a:rPr lang="zh-CN" altLang="en-US" sz="1800" b="1" dirty="0" smtClean="0">
                <a:solidFill>
                  <a:srgbClr val="000066"/>
                </a:solidFill>
                <a:latin typeface="+mn-ea"/>
                <a:ea typeface="+mn-ea"/>
              </a:rPr>
              <a:t>但不改平稳趋势；通胀延续温和，</a:t>
            </a:r>
            <a:r>
              <a:rPr lang="en-US" altLang="zh-CN" sz="1800" b="1" dirty="0" smtClean="0">
                <a:solidFill>
                  <a:srgbClr val="000066"/>
                </a:solidFill>
                <a:latin typeface="+mn-ea"/>
                <a:ea typeface="+mn-ea"/>
              </a:rPr>
              <a:t>PPI-CPI</a:t>
            </a:r>
            <a:r>
              <a:rPr lang="zh-CN" altLang="en-US" sz="1800" b="1" dirty="0" smtClean="0">
                <a:solidFill>
                  <a:srgbClr val="000066"/>
                </a:solidFill>
                <a:latin typeface="+mn-ea"/>
                <a:ea typeface="+mn-ea"/>
              </a:rPr>
              <a:t>剪刀差继续收窄；流动性依然紧平衡，</a:t>
            </a:r>
            <a:r>
              <a:rPr lang="en-US" altLang="zh-CN" sz="1800" b="1" dirty="0" smtClean="0">
                <a:solidFill>
                  <a:srgbClr val="000066"/>
                </a:solidFill>
                <a:latin typeface="+mn-ea"/>
                <a:ea typeface="+mn-ea"/>
              </a:rPr>
              <a:t>M2</a:t>
            </a:r>
            <a:r>
              <a:rPr lang="zh-CN" altLang="en-US" sz="1800" b="1" dirty="0" smtClean="0">
                <a:solidFill>
                  <a:srgbClr val="000066"/>
                </a:solidFill>
                <a:latin typeface="+mn-ea"/>
                <a:ea typeface="+mn-ea"/>
              </a:rPr>
              <a:t>增速</a:t>
            </a:r>
            <a:r>
              <a:rPr lang="en-US" altLang="zh-CN" sz="1800" b="1" dirty="0" smtClean="0">
                <a:solidFill>
                  <a:srgbClr val="000066"/>
                </a:solidFill>
                <a:latin typeface="+mn-ea"/>
                <a:ea typeface="+mn-ea"/>
              </a:rPr>
              <a:t>10.3%</a:t>
            </a:r>
            <a:r>
              <a:rPr lang="zh-CN" altLang="en-US" sz="1800" b="1" dirty="0" smtClean="0">
                <a:solidFill>
                  <a:srgbClr val="000066"/>
                </a:solidFill>
                <a:latin typeface="+mn-ea"/>
                <a:ea typeface="+mn-ea"/>
              </a:rPr>
              <a:t>仍在下行，创</a:t>
            </a:r>
            <a:r>
              <a:rPr lang="en-US" altLang="zh-CN" sz="1800" b="1" dirty="0" smtClean="0">
                <a:solidFill>
                  <a:srgbClr val="000066"/>
                </a:solidFill>
                <a:latin typeface="+mn-ea"/>
                <a:ea typeface="+mn-ea"/>
              </a:rPr>
              <a:t>9</a:t>
            </a:r>
            <a:r>
              <a:rPr lang="zh-CN" altLang="en-US" sz="1800" b="1" dirty="0" smtClean="0">
                <a:solidFill>
                  <a:srgbClr val="000066"/>
                </a:solidFill>
                <a:latin typeface="+mn-ea"/>
                <a:ea typeface="+mn-ea"/>
              </a:rPr>
              <a:t>个月来新低；</a:t>
            </a:r>
            <a:r>
              <a:rPr lang="en-US" altLang="zh-CN" sz="1800" b="1" dirty="0" smtClean="0">
                <a:solidFill>
                  <a:srgbClr val="000066"/>
                </a:solidFill>
                <a:latin typeface="+mn-ea"/>
                <a:ea typeface="+mn-ea"/>
              </a:rPr>
              <a:t>5</a:t>
            </a:r>
            <a:r>
              <a:rPr lang="zh-CN" altLang="en-US" sz="1800" b="1" dirty="0" smtClean="0">
                <a:solidFill>
                  <a:srgbClr val="000066"/>
                </a:solidFill>
                <a:latin typeface="+mn-ea"/>
                <a:ea typeface="+mn-ea"/>
              </a:rPr>
              <a:t>月用电量、新增贷款等数据的表现也不乐观； </a:t>
            </a:r>
            <a:r>
              <a:rPr lang="en-US" altLang="zh-CN" sz="1800" b="1" dirty="0" smtClean="0">
                <a:solidFill>
                  <a:srgbClr val="000066"/>
                </a:solidFill>
                <a:latin typeface="+mn-ea"/>
                <a:ea typeface="+mn-ea"/>
              </a:rPr>
              <a:t>5</a:t>
            </a:r>
            <a:r>
              <a:rPr lang="zh-CN" altLang="en-US" sz="1800" b="1" dirty="0" smtClean="0">
                <a:solidFill>
                  <a:srgbClr val="000066"/>
                </a:solidFill>
                <a:latin typeface="+mn-ea"/>
                <a:ea typeface="+mn-ea"/>
              </a:rPr>
              <a:t>月我国出口同比增长</a:t>
            </a:r>
            <a:r>
              <a:rPr lang="en-US" altLang="zh-CN" sz="1800" b="1" dirty="0" smtClean="0">
                <a:solidFill>
                  <a:srgbClr val="000066"/>
                </a:solidFill>
                <a:latin typeface="+mn-ea"/>
                <a:ea typeface="+mn-ea"/>
              </a:rPr>
              <a:t>6.7%</a:t>
            </a:r>
            <a:r>
              <a:rPr lang="zh-CN" altLang="en-US" sz="1800" b="1" dirty="0" smtClean="0">
                <a:solidFill>
                  <a:srgbClr val="000066"/>
                </a:solidFill>
                <a:latin typeface="+mn-ea"/>
                <a:ea typeface="+mn-ea"/>
              </a:rPr>
              <a:t>，较</a:t>
            </a:r>
            <a:r>
              <a:rPr lang="en-US" altLang="zh-CN" sz="1800" b="1" dirty="0" smtClean="0">
                <a:solidFill>
                  <a:srgbClr val="000066"/>
                </a:solidFill>
                <a:latin typeface="+mn-ea"/>
                <a:ea typeface="+mn-ea"/>
              </a:rPr>
              <a:t>4</a:t>
            </a:r>
            <a:r>
              <a:rPr lang="zh-CN" altLang="en-US" sz="1800" b="1" dirty="0" smtClean="0">
                <a:solidFill>
                  <a:srgbClr val="000066"/>
                </a:solidFill>
                <a:latin typeface="+mn-ea"/>
                <a:ea typeface="+mn-ea"/>
              </a:rPr>
              <a:t>月回升</a:t>
            </a:r>
            <a:r>
              <a:rPr lang="en-US" altLang="zh-CN" sz="1800" b="1" dirty="0" smtClean="0">
                <a:solidFill>
                  <a:srgbClr val="000066"/>
                </a:solidFill>
                <a:latin typeface="+mn-ea"/>
                <a:ea typeface="+mn-ea"/>
              </a:rPr>
              <a:t>1.7%</a:t>
            </a:r>
            <a:r>
              <a:rPr lang="zh-CN" altLang="en-US" sz="1800" b="1" dirty="0" smtClean="0">
                <a:solidFill>
                  <a:srgbClr val="000066"/>
                </a:solidFill>
                <a:latin typeface="+mn-ea"/>
                <a:ea typeface="+mn-ea"/>
              </a:rPr>
              <a:t>；进口同比增长</a:t>
            </a:r>
            <a:r>
              <a:rPr lang="en-US" altLang="zh-CN" sz="1800" b="1" dirty="0" smtClean="0">
                <a:solidFill>
                  <a:srgbClr val="000066"/>
                </a:solidFill>
                <a:latin typeface="+mn-ea"/>
                <a:ea typeface="+mn-ea"/>
              </a:rPr>
              <a:t>14.8%</a:t>
            </a:r>
            <a:r>
              <a:rPr lang="zh-CN" altLang="en-US" sz="1800" b="1" dirty="0" smtClean="0">
                <a:solidFill>
                  <a:srgbClr val="000066"/>
                </a:solidFill>
                <a:latin typeface="+mn-ea"/>
                <a:ea typeface="+mn-ea"/>
              </a:rPr>
              <a:t>，与上月持平。出口、投资、消费这 “三驾马车” 表现均低于此前市场预期。</a:t>
            </a:r>
          </a:p>
          <a:p>
            <a:r>
              <a:rPr lang="zh-CN" altLang="en-US" sz="1800" b="1" dirty="0" smtClean="0">
                <a:solidFill>
                  <a:srgbClr val="000066"/>
                </a:solidFill>
                <a:latin typeface="+mn-ea"/>
                <a:ea typeface="+mn-ea"/>
              </a:rPr>
              <a:t>经济数据的疲弱导致多家外资投行下调了中国经济增长预期，同时也引发了货币政策走向的争论，市场上降息降准的预期升温，但是否该进行降息降准仍有分歧。</a:t>
            </a:r>
            <a:endParaRPr lang="zh-CN" altLang="en-US" sz="1800" b="1" dirty="0">
              <a:solidFill>
                <a:srgbClr val="000066"/>
              </a:solidFill>
              <a:latin typeface="+mn-ea"/>
              <a:ea typeface="+mn-ea"/>
            </a:endParaRP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ChangeArrowheads="1"/>
          </p:cNvSpPr>
          <p:nvPr/>
        </p:nvSpPr>
        <p:spPr bwMode="auto">
          <a:xfrm>
            <a:off x="71438" y="1071563"/>
            <a:ext cx="8929687" cy="3071812"/>
          </a:xfrm>
          <a:prstGeom prst="rect">
            <a:avLst/>
          </a:prstGeom>
          <a:noFill/>
          <a:ln w="9525">
            <a:noFill/>
            <a:miter lim="800000"/>
          </a:ln>
        </p:spPr>
        <p:txBody>
          <a:bodyPr/>
          <a:lstStyle/>
          <a:p>
            <a:pPr marL="342900" indent="-342900">
              <a:lnSpc>
                <a:spcPct val="135000"/>
              </a:lnSpc>
              <a:spcBef>
                <a:spcPct val="20000"/>
              </a:spcBef>
              <a:buClr>
                <a:srgbClr val="6699FF"/>
              </a:buClr>
              <a:buFont typeface="Wingdings" panose="05000000000000000000" pitchFamily="2" charset="2"/>
              <a:buChar char="n"/>
              <a:defRPr/>
            </a:pPr>
            <a:endParaRPr lang="en-US" altLang="zh-CN" sz="1800" b="1" dirty="0">
              <a:solidFill>
                <a:srgbClr val="000066"/>
              </a:solidFill>
              <a:latin typeface="+mn-ea"/>
            </a:endParaRPr>
          </a:p>
          <a:p>
            <a:pPr marL="342900" indent="-342900">
              <a:lnSpc>
                <a:spcPct val="135000"/>
              </a:lnSpc>
              <a:spcBef>
                <a:spcPct val="20000"/>
              </a:spcBef>
              <a:buClr>
                <a:srgbClr val="6699FF"/>
              </a:buClr>
              <a:buFont typeface="Wingdings" panose="05000000000000000000" pitchFamily="2" charset="2"/>
              <a:buChar char="n"/>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r>
              <a:rPr lang="zh-CN" altLang="en-US" sz="1800" b="1" dirty="0">
                <a:solidFill>
                  <a:srgbClr val="000066"/>
                </a:solidFill>
                <a:latin typeface="+mn-ea"/>
              </a:rPr>
              <a:t>    </a:t>
            </a:r>
            <a:endParaRPr lang="en-US" altLang="zh-CN" sz="1800" b="1" dirty="0">
              <a:solidFill>
                <a:srgbClr val="000066"/>
              </a:solidFill>
              <a:latin typeface="+mn-ea"/>
              <a:ea typeface="+mn-ea"/>
            </a:endParaRPr>
          </a:p>
          <a:p>
            <a:pPr marL="0" indent="0">
              <a:lnSpc>
                <a:spcPct val="135000"/>
              </a:lnSpc>
              <a:spcBef>
                <a:spcPct val="20000"/>
              </a:spcBef>
              <a:buClr>
                <a:srgbClr val="6699FF"/>
              </a:buClr>
              <a:buFont typeface="Wingdings" panose="05000000000000000000" pitchFamily="2" charset="2"/>
              <a:buNone/>
              <a:defRPr/>
            </a:pPr>
            <a:endParaRPr lang="en-US" altLang="zh-CN" sz="1800" b="1" dirty="0">
              <a:solidFill>
                <a:srgbClr val="000066"/>
              </a:solidFill>
              <a:ea typeface="幼圆" pitchFamily="49" charset="-122"/>
            </a:endParaRPr>
          </a:p>
          <a:p>
            <a:pPr marL="342900" indent="-342900">
              <a:lnSpc>
                <a:spcPct val="135000"/>
              </a:lnSpc>
              <a:spcBef>
                <a:spcPct val="20000"/>
              </a:spcBef>
              <a:buClr>
                <a:srgbClr val="6699FF"/>
              </a:buClr>
              <a:defRPr/>
            </a:pPr>
            <a:endParaRPr lang="en-US" altLang="zh-CN" sz="1600" b="1" dirty="0">
              <a:solidFill>
                <a:srgbClr val="000066"/>
              </a:solidFill>
              <a:ea typeface="幼圆" pitchFamily="49" charset="-122"/>
            </a:endParaRPr>
          </a:p>
          <a:p>
            <a:pPr>
              <a:defRPr/>
            </a:pPr>
            <a:endParaRPr lang="zh-CN" altLang="en-US" sz="1800" dirty="0"/>
          </a:p>
          <a:p>
            <a:pPr>
              <a:defRPr/>
            </a:pPr>
            <a:r>
              <a:rPr lang="zh-CN" altLang="en-US" sz="1800" dirty="0"/>
              <a:t> </a:t>
            </a:r>
          </a:p>
        </p:txBody>
      </p:sp>
      <p:sp>
        <p:nvSpPr>
          <p:cNvPr id="32771" name="Rectangle 2"/>
          <p:cNvSpPr>
            <a:spLocks noChangeArrowheads="1"/>
          </p:cNvSpPr>
          <p:nvPr/>
        </p:nvSpPr>
        <p:spPr bwMode="white">
          <a:xfrm>
            <a:off x="428625" y="214313"/>
            <a:ext cx="8231188" cy="708025"/>
          </a:xfrm>
          <a:prstGeom prst="rect">
            <a:avLst/>
          </a:prstGeom>
          <a:noFill/>
          <a:ln w="9525">
            <a:noFill/>
            <a:miter lim="800000"/>
          </a:ln>
        </p:spPr>
        <p:txBody>
          <a:bodyPr/>
          <a:lstStyle/>
          <a:p>
            <a:r>
              <a:rPr lang="zh-CN" altLang="en-US" sz="2400" b="1">
                <a:solidFill>
                  <a:srgbClr val="000066"/>
                </a:solidFill>
                <a:latin typeface="幼圆" pitchFamily="49" charset="-122"/>
                <a:ea typeface="幼圆" pitchFamily="49" charset="-122"/>
              </a:rPr>
              <a:t>展望</a:t>
            </a:r>
          </a:p>
        </p:txBody>
      </p:sp>
      <p:sp>
        <p:nvSpPr>
          <p:cNvPr id="6" name="矩形 5"/>
          <p:cNvSpPr/>
          <p:nvPr/>
        </p:nvSpPr>
        <p:spPr>
          <a:xfrm>
            <a:off x="214313" y="1285875"/>
            <a:ext cx="8501062" cy="369888"/>
          </a:xfrm>
          <a:prstGeom prst="rect">
            <a:avLst/>
          </a:prstGeom>
        </p:spPr>
        <p:txBody>
          <a:bodyPr>
            <a:spAutoFit/>
          </a:bodyPr>
          <a:lstStyle/>
          <a:p>
            <a:pPr>
              <a:defRPr/>
            </a:pPr>
            <a:r>
              <a:rPr lang="zh-CN" altLang="en-US" sz="1800" b="1" dirty="0">
                <a:solidFill>
                  <a:srgbClr val="000066"/>
                </a:solidFill>
                <a:latin typeface="+mn-ea"/>
                <a:ea typeface="+mn-ea"/>
              </a:rPr>
              <a:t>   </a:t>
            </a:r>
          </a:p>
        </p:txBody>
      </p:sp>
      <p:sp>
        <p:nvSpPr>
          <p:cNvPr id="34842" name="Rectangle 26"/>
          <p:cNvSpPr>
            <a:spLocks noChangeArrowheads="1"/>
          </p:cNvSpPr>
          <p:nvPr/>
        </p:nvSpPr>
        <p:spPr bwMode="auto">
          <a:xfrm>
            <a:off x="500063" y="1709420"/>
            <a:ext cx="8143875" cy="2585323"/>
          </a:xfrm>
          <a:prstGeom prst="rect">
            <a:avLst/>
          </a:prstGeom>
          <a:noFill/>
          <a:ln w="9525">
            <a:noFill/>
            <a:miter lim="800000"/>
          </a:ln>
          <a:effectLst/>
        </p:spPr>
        <p:txBody>
          <a:bodyPr anchor="ctr">
            <a:spAutoFit/>
          </a:bodyPr>
          <a:lstStyle/>
          <a:p>
            <a:pPr>
              <a:defRPr/>
            </a:pPr>
            <a:r>
              <a:rPr lang="zh-CN" altLang="en-US" sz="1800" b="1" dirty="0" smtClean="0">
                <a:solidFill>
                  <a:srgbClr val="000066"/>
                </a:solidFill>
                <a:latin typeface="+mn-ea"/>
                <a:ea typeface="+mn-ea"/>
                <a:cs typeface="Times New Roman" panose="02020603050405020304" pitchFamily="18" charset="0"/>
              </a:rPr>
              <a:t>上证指数从</a:t>
            </a:r>
            <a:r>
              <a:rPr lang="en-US" altLang="zh-CN" sz="1800" b="1" dirty="0" smtClean="0">
                <a:solidFill>
                  <a:srgbClr val="000066"/>
                </a:solidFill>
                <a:latin typeface="+mn-ea"/>
                <a:ea typeface="+mn-ea"/>
                <a:cs typeface="Times New Roman" panose="02020603050405020304" pitchFamily="18" charset="0"/>
              </a:rPr>
              <a:t>3295</a:t>
            </a:r>
            <a:r>
              <a:rPr lang="zh-CN" altLang="en-US" sz="1800" b="1" dirty="0" smtClean="0">
                <a:solidFill>
                  <a:srgbClr val="000066"/>
                </a:solidFill>
                <a:latin typeface="+mn-ea"/>
                <a:ea typeface="+mn-ea"/>
                <a:cs typeface="Times New Roman" panose="02020603050405020304" pitchFamily="18" charset="0"/>
              </a:rPr>
              <a:t>点下跌以来，指数连续调整近</a:t>
            </a:r>
            <a:r>
              <a:rPr lang="en-US" altLang="zh-CN" sz="1800" b="1" dirty="0" smtClean="0">
                <a:solidFill>
                  <a:srgbClr val="000066"/>
                </a:solidFill>
                <a:latin typeface="+mn-ea"/>
                <a:ea typeface="+mn-ea"/>
                <a:cs typeface="Times New Roman" panose="02020603050405020304" pitchFamily="18" charset="0"/>
              </a:rPr>
              <a:t>10</a:t>
            </a:r>
            <a:r>
              <a:rPr lang="zh-CN" altLang="en-US" sz="1800" b="1" dirty="0" smtClean="0">
                <a:solidFill>
                  <a:srgbClr val="000066"/>
                </a:solidFill>
                <a:latin typeface="+mn-ea"/>
                <a:ea typeface="+mn-ea"/>
                <a:cs typeface="Times New Roman" panose="02020603050405020304" pitchFamily="18" charset="0"/>
              </a:rPr>
              <a:t>周。</a:t>
            </a:r>
            <a:r>
              <a:rPr lang="en-US" altLang="zh-CN" sz="1800" b="1" dirty="0" smtClean="0">
                <a:solidFill>
                  <a:srgbClr val="000066"/>
                </a:solidFill>
                <a:latin typeface="+mn-ea"/>
                <a:ea typeface="+mn-ea"/>
                <a:cs typeface="Times New Roman" panose="02020603050405020304" pitchFamily="18" charset="0"/>
              </a:rPr>
              <a:t>6</a:t>
            </a:r>
            <a:r>
              <a:rPr lang="zh-CN" altLang="en-US" sz="1800" b="1" dirty="0" smtClean="0">
                <a:solidFill>
                  <a:srgbClr val="000066"/>
                </a:solidFill>
                <a:latin typeface="+mn-ea"/>
                <a:ea typeface="+mn-ea"/>
                <a:cs typeface="Times New Roman" panose="02020603050405020304" pitchFamily="18" charset="0"/>
              </a:rPr>
              <a:t>月</a:t>
            </a:r>
            <a:r>
              <a:rPr lang="en-US" altLang="zh-CN" sz="1800" b="1" dirty="0" smtClean="0">
                <a:solidFill>
                  <a:srgbClr val="000066"/>
                </a:solidFill>
                <a:latin typeface="+mn-ea"/>
                <a:ea typeface="+mn-ea"/>
                <a:cs typeface="Times New Roman" panose="02020603050405020304" pitchFamily="18" charset="0"/>
              </a:rPr>
              <a:t>5</a:t>
            </a:r>
            <a:r>
              <a:rPr lang="zh-CN" altLang="en-US" sz="1800" b="1" dirty="0" smtClean="0">
                <a:solidFill>
                  <a:srgbClr val="000066"/>
                </a:solidFill>
                <a:latin typeface="+mn-ea"/>
                <a:ea typeface="+mn-ea"/>
                <a:cs typeface="Times New Roman" panose="02020603050405020304" pitchFamily="18" charset="0"/>
              </a:rPr>
              <a:t>号、</a:t>
            </a:r>
            <a:r>
              <a:rPr lang="en-US" altLang="zh-CN" sz="1800" b="1" dirty="0" smtClean="0">
                <a:solidFill>
                  <a:srgbClr val="000066"/>
                </a:solidFill>
                <a:latin typeface="+mn-ea"/>
                <a:ea typeface="+mn-ea"/>
                <a:cs typeface="Times New Roman" panose="02020603050405020304" pitchFamily="18" charset="0"/>
              </a:rPr>
              <a:t>7</a:t>
            </a:r>
            <a:r>
              <a:rPr lang="zh-CN" altLang="en-US" sz="1800" b="1" dirty="0" smtClean="0">
                <a:solidFill>
                  <a:srgbClr val="000066"/>
                </a:solidFill>
                <a:latin typeface="+mn-ea"/>
                <a:ea typeface="+mn-ea"/>
                <a:cs typeface="Times New Roman" panose="02020603050405020304" pitchFamily="18" charset="0"/>
              </a:rPr>
              <a:t>号、</a:t>
            </a:r>
            <a:r>
              <a:rPr lang="en-US" altLang="zh-CN" sz="1800" b="1" dirty="0" smtClean="0">
                <a:solidFill>
                  <a:srgbClr val="000066"/>
                </a:solidFill>
                <a:latin typeface="+mn-ea"/>
                <a:ea typeface="+mn-ea"/>
                <a:cs typeface="Times New Roman" panose="02020603050405020304" pitchFamily="18" charset="0"/>
              </a:rPr>
              <a:t>8</a:t>
            </a:r>
            <a:r>
              <a:rPr lang="zh-CN" altLang="en-US" sz="1800" b="1" dirty="0" smtClean="0">
                <a:solidFill>
                  <a:srgbClr val="000066"/>
                </a:solidFill>
                <a:latin typeface="+mn-ea"/>
                <a:ea typeface="+mn-ea"/>
                <a:cs typeface="Times New Roman" panose="02020603050405020304" pitchFamily="18" charset="0"/>
              </a:rPr>
              <a:t>号市场有所反弹，</a:t>
            </a:r>
            <a:r>
              <a:rPr lang="en-US" altLang="zh-CN" sz="1800" b="1" dirty="0" smtClean="0">
                <a:solidFill>
                  <a:srgbClr val="000066"/>
                </a:solidFill>
                <a:latin typeface="+mn-ea"/>
                <a:ea typeface="+mn-ea"/>
                <a:cs typeface="Times New Roman" panose="02020603050405020304" pitchFamily="18" charset="0"/>
              </a:rPr>
              <a:t>6</a:t>
            </a:r>
            <a:r>
              <a:rPr lang="zh-CN" altLang="en-US" sz="1800" b="1" dirty="0" smtClean="0">
                <a:solidFill>
                  <a:srgbClr val="000066"/>
                </a:solidFill>
                <a:latin typeface="+mn-ea"/>
                <a:ea typeface="+mn-ea"/>
                <a:cs typeface="Times New Roman" panose="02020603050405020304" pitchFamily="18" charset="0"/>
              </a:rPr>
              <a:t>月</a:t>
            </a:r>
            <a:r>
              <a:rPr lang="en-US" altLang="zh-CN" sz="1800" b="1" dirty="0" smtClean="0">
                <a:solidFill>
                  <a:srgbClr val="000066"/>
                </a:solidFill>
                <a:latin typeface="+mn-ea"/>
                <a:ea typeface="+mn-ea"/>
                <a:cs typeface="Times New Roman" panose="02020603050405020304" pitchFamily="18" charset="0"/>
              </a:rPr>
              <a:t>8</a:t>
            </a:r>
            <a:r>
              <a:rPr lang="zh-CN" altLang="en-US" sz="1800" b="1" dirty="0" smtClean="0">
                <a:solidFill>
                  <a:srgbClr val="000066"/>
                </a:solidFill>
                <a:latin typeface="+mn-ea"/>
                <a:ea typeface="+mn-ea"/>
                <a:cs typeface="Times New Roman" panose="02020603050405020304" pitchFamily="18" charset="0"/>
              </a:rPr>
              <a:t>号上证指数重新站上</a:t>
            </a:r>
            <a:r>
              <a:rPr lang="en-US" altLang="zh-CN" sz="1800" b="1" dirty="0" smtClean="0">
                <a:solidFill>
                  <a:srgbClr val="000066"/>
                </a:solidFill>
                <a:latin typeface="+mn-ea"/>
                <a:ea typeface="+mn-ea"/>
                <a:cs typeface="Times New Roman" panose="02020603050405020304" pitchFamily="18" charset="0"/>
              </a:rPr>
              <a:t>3100</a:t>
            </a:r>
            <a:r>
              <a:rPr lang="zh-CN" altLang="en-US" sz="1800" b="1" dirty="0" smtClean="0">
                <a:solidFill>
                  <a:srgbClr val="000066"/>
                </a:solidFill>
                <a:latin typeface="+mn-ea"/>
                <a:ea typeface="+mn-ea"/>
                <a:cs typeface="Times New Roman" panose="02020603050405020304" pitchFamily="18" charset="0"/>
              </a:rPr>
              <a:t>点。近期监管层采取的相关措施一定程度上缓解了市场的悲观情绪。减持新规发布，扩大了减持监管范围，限制重要股东减持。监管层同时放缓了</a:t>
            </a:r>
            <a:r>
              <a:rPr lang="en-US" altLang="zh-CN" sz="1800" b="1" dirty="0" smtClean="0">
                <a:solidFill>
                  <a:srgbClr val="000066"/>
                </a:solidFill>
                <a:latin typeface="+mn-ea"/>
                <a:ea typeface="+mn-ea"/>
                <a:cs typeface="Times New Roman" panose="02020603050405020304" pitchFamily="18" charset="0"/>
              </a:rPr>
              <a:t>IPO</a:t>
            </a:r>
            <a:r>
              <a:rPr lang="zh-CN" altLang="en-US" sz="1800" b="1" dirty="0" smtClean="0">
                <a:solidFill>
                  <a:srgbClr val="000066"/>
                </a:solidFill>
                <a:latin typeface="+mn-ea"/>
                <a:ea typeface="+mn-ea"/>
                <a:cs typeface="Times New Roman" panose="02020603050405020304" pitchFamily="18" charset="0"/>
              </a:rPr>
              <a:t>发行节奏，端午节后</a:t>
            </a:r>
            <a:r>
              <a:rPr lang="en-US" altLang="zh-CN" sz="1800" b="1" dirty="0" smtClean="0">
                <a:solidFill>
                  <a:srgbClr val="000066"/>
                </a:solidFill>
                <a:latin typeface="+mn-ea"/>
                <a:ea typeface="+mn-ea"/>
                <a:cs typeface="Times New Roman" panose="02020603050405020304" pitchFamily="18" charset="0"/>
              </a:rPr>
              <a:t>IPO</a:t>
            </a:r>
            <a:r>
              <a:rPr lang="zh-CN" altLang="en-US" sz="1800" b="1" dirty="0" smtClean="0">
                <a:solidFill>
                  <a:srgbClr val="000066"/>
                </a:solidFill>
                <a:latin typeface="+mn-ea"/>
                <a:ea typeface="+mn-ea"/>
                <a:cs typeface="Times New Roman" panose="02020603050405020304" pitchFamily="18" charset="0"/>
              </a:rPr>
              <a:t>发行家数以及募集资金明显下降。虽然市场短期处于反弹趋势，市场成交量仍然较为低迷，</a:t>
            </a:r>
            <a:r>
              <a:rPr lang="en-US" altLang="zh-CN" sz="1800" b="1" dirty="0" smtClean="0">
                <a:solidFill>
                  <a:srgbClr val="000066"/>
                </a:solidFill>
                <a:latin typeface="+mn-ea"/>
                <a:ea typeface="+mn-ea"/>
                <a:cs typeface="Times New Roman" panose="02020603050405020304" pitchFamily="18" charset="0"/>
              </a:rPr>
              <a:t>6</a:t>
            </a:r>
            <a:r>
              <a:rPr lang="zh-CN" altLang="en-US" sz="1800" b="1" dirty="0" smtClean="0">
                <a:solidFill>
                  <a:srgbClr val="000066"/>
                </a:solidFill>
                <a:latin typeface="+mn-ea"/>
                <a:ea typeface="+mn-ea"/>
                <a:cs typeface="Times New Roman" panose="02020603050405020304" pitchFamily="18" charset="0"/>
              </a:rPr>
              <a:t>月</a:t>
            </a:r>
            <a:r>
              <a:rPr lang="en-US" altLang="zh-CN" sz="1800" b="1" dirty="0" smtClean="0">
                <a:solidFill>
                  <a:srgbClr val="000066"/>
                </a:solidFill>
                <a:latin typeface="+mn-ea"/>
                <a:ea typeface="+mn-ea"/>
                <a:cs typeface="Times New Roman" panose="02020603050405020304" pitchFamily="18" charset="0"/>
              </a:rPr>
              <a:t>6</a:t>
            </a:r>
            <a:r>
              <a:rPr lang="zh-CN" altLang="en-US" sz="1800" b="1" dirty="0" smtClean="0">
                <a:solidFill>
                  <a:srgbClr val="000066"/>
                </a:solidFill>
                <a:latin typeface="+mn-ea"/>
                <a:ea typeface="+mn-ea"/>
                <a:cs typeface="Times New Roman" panose="02020603050405020304" pitchFamily="18" charset="0"/>
              </a:rPr>
              <a:t>号两市成交量一度创四个月以来新低。交易层面看，除了上证</a:t>
            </a:r>
            <a:r>
              <a:rPr lang="en-US" altLang="zh-CN" sz="1800" b="1" dirty="0" smtClean="0">
                <a:solidFill>
                  <a:srgbClr val="000066"/>
                </a:solidFill>
                <a:latin typeface="+mn-ea"/>
                <a:ea typeface="+mn-ea"/>
                <a:cs typeface="Times New Roman" panose="02020603050405020304" pitchFamily="18" charset="0"/>
              </a:rPr>
              <a:t>50</a:t>
            </a:r>
            <a:r>
              <a:rPr lang="zh-CN" altLang="en-US" sz="1800" b="1" dirty="0" smtClean="0">
                <a:solidFill>
                  <a:srgbClr val="000066"/>
                </a:solidFill>
                <a:latin typeface="+mn-ea"/>
                <a:ea typeface="+mn-ea"/>
                <a:cs typeface="Times New Roman" panose="02020603050405020304" pitchFamily="18" charset="0"/>
              </a:rPr>
              <a:t>有所表现外，其余板块大多随指数窄幅震荡，整体赚钱效应较差。量能的萎靡也预示着市场反弹力度有限，在市场风险偏好仍然较低的背景下，指数后期大概率将在</a:t>
            </a:r>
            <a:r>
              <a:rPr lang="en-US" altLang="zh-CN" sz="1800" b="1" dirty="0" smtClean="0">
                <a:solidFill>
                  <a:srgbClr val="000066"/>
                </a:solidFill>
                <a:latin typeface="+mn-ea"/>
                <a:ea typeface="+mn-ea"/>
                <a:cs typeface="Times New Roman" panose="02020603050405020304" pitchFamily="18" charset="0"/>
              </a:rPr>
              <a:t>3100</a:t>
            </a:r>
            <a:r>
              <a:rPr lang="zh-CN" altLang="en-US" sz="1800" b="1" dirty="0" smtClean="0">
                <a:solidFill>
                  <a:srgbClr val="000066"/>
                </a:solidFill>
                <a:latin typeface="+mn-ea"/>
                <a:ea typeface="+mn-ea"/>
                <a:cs typeface="Times New Roman" panose="02020603050405020304" pitchFamily="18" charset="0"/>
              </a:rPr>
              <a:t>点附近反复震荡。</a:t>
            </a:r>
            <a:endParaRPr lang="zh-CN" altLang="en-US" sz="1800" b="1" dirty="0">
              <a:solidFill>
                <a:srgbClr val="000066"/>
              </a:solidFill>
              <a:latin typeface="+mn-ea"/>
              <a:ea typeface="+mn-ea"/>
              <a:cs typeface="Times New Roman" panose="02020603050405020304" pitchFamily="18" charset="0"/>
            </a:endParaRP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2"/>
          <p:cNvSpPr>
            <a:spLocks noChangeArrowheads="1"/>
          </p:cNvSpPr>
          <p:nvPr/>
        </p:nvSpPr>
        <p:spPr bwMode="auto">
          <a:xfrm>
            <a:off x="1116013" y="3671888"/>
            <a:ext cx="7129462" cy="431800"/>
          </a:xfrm>
          <a:prstGeom prst="flowChartAlternateProcess">
            <a:avLst/>
          </a:prstGeom>
          <a:solidFill>
            <a:srgbClr val="000066"/>
          </a:solidFill>
          <a:ln w="9525">
            <a:noFill/>
            <a:miter lim="800000"/>
          </a:ln>
        </p:spPr>
        <p:txBody>
          <a:bodyPr wrap="none" anchor="ctr"/>
          <a:lstStyle/>
          <a:p>
            <a:pPr algn="ctr"/>
            <a:endParaRPr lang="zh-CN" altLang="en-US">
              <a:ea typeface="幼圆" pitchFamily="49" charset="-122"/>
            </a:endParaRPr>
          </a:p>
        </p:txBody>
      </p:sp>
      <p:sp>
        <p:nvSpPr>
          <p:cNvPr id="33795" name="Text Box 3"/>
          <p:cNvSpPr txBox="1">
            <a:spLocks noChangeArrowheads="1"/>
          </p:cNvSpPr>
          <p:nvPr/>
        </p:nvSpPr>
        <p:spPr bwMode="auto">
          <a:xfrm>
            <a:off x="1331913" y="1976438"/>
            <a:ext cx="4897437" cy="2124075"/>
          </a:xfrm>
          <a:prstGeom prst="rect">
            <a:avLst/>
          </a:prstGeom>
          <a:noFill/>
          <a:ln w="9525">
            <a:noFill/>
            <a:miter lim="800000"/>
          </a:ln>
        </p:spPr>
        <p:txBody>
          <a:bodyPr>
            <a:spAutoFit/>
          </a:bodyPr>
          <a:lstStyle/>
          <a:p>
            <a:pPr marL="457200" indent="-457200">
              <a:spcBef>
                <a:spcPct val="50000"/>
              </a:spcBef>
            </a:pPr>
            <a:r>
              <a:rPr kumimoji="1" lang="zh-CN" altLang="en-US" sz="2400" b="1">
                <a:solidFill>
                  <a:srgbClr val="000066"/>
                </a:solidFill>
                <a:latin typeface="幼圆" pitchFamily="49" charset="-122"/>
                <a:ea typeface="幼圆" pitchFamily="49" charset="-122"/>
              </a:rPr>
              <a:t>1. 本月市场情况概况市场</a:t>
            </a:r>
          </a:p>
          <a:p>
            <a:pPr marL="457200" indent="-457200">
              <a:spcBef>
                <a:spcPct val="50000"/>
              </a:spcBef>
            </a:pPr>
            <a:r>
              <a:rPr kumimoji="1" lang="zh-CN" altLang="en-US" sz="2400" b="1">
                <a:solidFill>
                  <a:srgbClr val="000066"/>
                </a:solidFill>
                <a:latin typeface="幼圆" pitchFamily="49" charset="-122"/>
                <a:ea typeface="幼圆" pitchFamily="49" charset="-122"/>
              </a:rPr>
              <a:t>2. 本月市场动向分析</a:t>
            </a:r>
          </a:p>
          <a:p>
            <a:pPr marL="457200" indent="-457200">
              <a:spcBef>
                <a:spcPct val="50000"/>
              </a:spcBef>
            </a:pPr>
            <a:r>
              <a:rPr kumimoji="1" lang="zh-CN" altLang="en-US" sz="2400" b="1">
                <a:solidFill>
                  <a:srgbClr val="000066"/>
                </a:solidFill>
                <a:latin typeface="幼圆" pitchFamily="49" charset="-122"/>
                <a:ea typeface="幼圆" pitchFamily="49" charset="-122"/>
              </a:rPr>
              <a:t>3. 展望</a:t>
            </a:r>
          </a:p>
          <a:p>
            <a:pPr marL="457200" indent="-457200">
              <a:spcBef>
                <a:spcPct val="50000"/>
              </a:spcBef>
            </a:pPr>
            <a:r>
              <a:rPr kumimoji="1" lang="en-US" altLang="zh-CN" sz="2400" b="1">
                <a:solidFill>
                  <a:schemeClr val="bg1"/>
                </a:solidFill>
                <a:latin typeface="幼圆" pitchFamily="49" charset="-122"/>
                <a:ea typeface="幼圆" pitchFamily="49" charset="-122"/>
              </a:rPr>
              <a:t>4. </a:t>
            </a:r>
            <a:r>
              <a:rPr kumimoji="1" lang="zh-CN" altLang="en-US" sz="2400" b="1">
                <a:solidFill>
                  <a:schemeClr val="bg1"/>
                </a:solidFill>
                <a:latin typeface="幼圆" pitchFamily="49" charset="-122"/>
                <a:ea typeface="幼圆" pitchFamily="49" charset="-122"/>
              </a:rPr>
              <a:t>公司主要业务</a:t>
            </a: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23850" y="260350"/>
            <a:ext cx="5167313" cy="430213"/>
          </a:xfrm>
          <a:prstGeom prst="rect">
            <a:avLst/>
          </a:prstGeom>
        </p:spPr>
        <p:txBody>
          <a:bodyPr>
            <a:spAutoFit/>
          </a:bodyPr>
          <a:lstStyle/>
          <a:p>
            <a:pPr fontAlgn="auto">
              <a:spcBef>
                <a:spcPts val="0"/>
              </a:spcBef>
              <a:spcAft>
                <a:spcPts val="0"/>
              </a:spcAft>
              <a:defRPr/>
            </a:pPr>
            <a:r>
              <a:rPr lang="en-US" altLang="zh-CN" sz="2200" b="1" kern="0" dirty="0">
                <a:solidFill>
                  <a:srgbClr val="000066"/>
                </a:solidFill>
                <a:latin typeface="Times New Roman" panose="02020603050405020304"/>
                <a:ea typeface="幼圆"/>
              </a:rPr>
              <a:t>Pre-IPO</a:t>
            </a:r>
            <a:r>
              <a:rPr lang="zh-CN" altLang="en-US" sz="2200" b="1" kern="0" dirty="0">
                <a:solidFill>
                  <a:srgbClr val="000066"/>
                </a:solidFill>
                <a:latin typeface="Times New Roman" panose="02020603050405020304"/>
                <a:ea typeface="幼圆"/>
              </a:rPr>
              <a:t>财务顾问及财务投资</a:t>
            </a:r>
            <a:endParaRPr lang="zh-CN" altLang="en-US" sz="2200" kern="0" dirty="0">
              <a:solidFill>
                <a:sysClr val="windowText" lastClr="000000"/>
              </a:solidFill>
              <a:latin typeface="Arial" panose="020B0604020202020204" pitchFamily="34" charset="0"/>
              <a:ea typeface="宋体" panose="02010600030101010101" pitchFamily="2" charset="-122"/>
            </a:endParaRPr>
          </a:p>
        </p:txBody>
      </p:sp>
      <p:sp>
        <p:nvSpPr>
          <p:cNvPr id="34819" name="矩形 3"/>
          <p:cNvSpPr>
            <a:spLocks noChangeArrowheads="1"/>
          </p:cNvSpPr>
          <p:nvPr/>
        </p:nvSpPr>
        <p:spPr bwMode="auto">
          <a:xfrm>
            <a:off x="228600" y="1338263"/>
            <a:ext cx="8382000" cy="2776537"/>
          </a:xfrm>
          <a:prstGeom prst="rect">
            <a:avLst/>
          </a:prstGeom>
          <a:noFill/>
          <a:ln w="9525">
            <a:noFill/>
            <a:miter lim="800000"/>
          </a:ln>
        </p:spPr>
        <p:txBody>
          <a:bodyPr>
            <a:spAutoFit/>
          </a:bodyPr>
          <a:lstStyle/>
          <a:p>
            <a:pPr marL="342900" indent="-342900">
              <a:lnSpc>
                <a:spcPct val="150000"/>
              </a:lnSpc>
              <a:spcBef>
                <a:spcPct val="20000"/>
              </a:spcBef>
            </a:pPr>
            <a:r>
              <a:rPr lang="zh-CN" altLang="en-US" sz="1600">
                <a:solidFill>
                  <a:srgbClr val="0058B0"/>
                </a:solidFill>
                <a:latin typeface="Times New Roman" panose="02020603050405020304" pitchFamily="18" charset="0"/>
                <a:ea typeface="幼圆" pitchFamily="49" charset="-122"/>
              </a:rPr>
              <a:t>      我们的财务顾问团队依托自身专业背景及资源整合优势，根据客户需要，站在客户的角度为客户的投融资、资本运作、资产及债务重组、财务管理、发展战略等活动提供的咨询、分析、方案设计等服务。包括的项目有：投资顾问、融资顾问、资本运作顾问、资产管理与债务管理顾问、企业战略咨询顾问、企业常年财务顾问等。</a:t>
            </a:r>
            <a:endParaRPr lang="en-US" altLang="zh-CN" sz="1600">
              <a:solidFill>
                <a:srgbClr val="0058B0"/>
              </a:solidFill>
              <a:latin typeface="Times New Roman" panose="02020603050405020304" pitchFamily="18" charset="0"/>
              <a:ea typeface="幼圆" pitchFamily="49" charset="-122"/>
            </a:endParaRPr>
          </a:p>
          <a:p>
            <a:pPr marL="342900" indent="-342900">
              <a:lnSpc>
                <a:spcPct val="150000"/>
              </a:lnSpc>
              <a:spcBef>
                <a:spcPct val="20000"/>
              </a:spcBef>
            </a:pPr>
            <a:endParaRPr lang="zh-CN" altLang="en-US" sz="1600">
              <a:solidFill>
                <a:srgbClr val="0058B0"/>
              </a:solidFill>
              <a:latin typeface="Times New Roman" panose="02020603050405020304" pitchFamily="18" charset="0"/>
              <a:ea typeface="幼圆" pitchFamily="49" charset="-122"/>
            </a:endParaRPr>
          </a:p>
          <a:p>
            <a:pPr marL="342900" indent="-342900">
              <a:lnSpc>
                <a:spcPct val="150000"/>
              </a:lnSpc>
              <a:spcBef>
                <a:spcPct val="20000"/>
              </a:spcBef>
            </a:pPr>
            <a:r>
              <a:rPr lang="zh-CN" altLang="en-US" sz="1600">
                <a:solidFill>
                  <a:srgbClr val="0058B0"/>
                </a:solidFill>
                <a:latin typeface="Times New Roman" panose="02020603050405020304" pitchFamily="18" charset="0"/>
                <a:ea typeface="幼圆" pitchFamily="49" charset="-122"/>
              </a:rPr>
              <a:t>       我们的投资团队依托自身专业背景和独特判断，根据行业发展和市场趋势，对目标企业和目标项目，进行各种形式的专业投资。财务投资包括：股权投资、固定收益投资等。</a:t>
            </a: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23850" y="260350"/>
            <a:ext cx="5167313" cy="430213"/>
          </a:xfrm>
          <a:prstGeom prst="rect">
            <a:avLst/>
          </a:prstGeom>
        </p:spPr>
        <p:txBody>
          <a:bodyPr>
            <a:spAutoFit/>
          </a:bodyPr>
          <a:lstStyle/>
          <a:p>
            <a:pPr fontAlgn="auto">
              <a:spcBef>
                <a:spcPts val="0"/>
              </a:spcBef>
              <a:spcAft>
                <a:spcPts val="0"/>
              </a:spcAft>
              <a:defRPr/>
            </a:pPr>
            <a:r>
              <a:rPr lang="en-US" altLang="zh-CN" sz="2200" b="1" kern="0" dirty="0">
                <a:solidFill>
                  <a:srgbClr val="000066"/>
                </a:solidFill>
                <a:latin typeface="Times New Roman" panose="02020603050405020304"/>
                <a:ea typeface="幼圆"/>
              </a:rPr>
              <a:t>Pre-IPO</a:t>
            </a:r>
            <a:r>
              <a:rPr lang="zh-CN" altLang="en-US" sz="2200" b="1" kern="0" dirty="0">
                <a:solidFill>
                  <a:srgbClr val="000066"/>
                </a:solidFill>
                <a:latin typeface="Times New Roman" panose="02020603050405020304"/>
                <a:ea typeface="幼圆"/>
              </a:rPr>
              <a:t>财务顾问及财务投资</a:t>
            </a:r>
            <a:endParaRPr lang="zh-CN" altLang="en-US" sz="2200" kern="0" dirty="0">
              <a:solidFill>
                <a:sysClr val="windowText" lastClr="000000"/>
              </a:solidFill>
              <a:latin typeface="Arial" panose="020B0604020202020204" pitchFamily="34" charset="0"/>
              <a:ea typeface="宋体" panose="02010600030101010101" pitchFamily="2" charset="-122"/>
            </a:endParaRPr>
          </a:p>
        </p:txBody>
      </p:sp>
      <p:graphicFrame>
        <p:nvGraphicFramePr>
          <p:cNvPr id="8" name="表格 7"/>
          <p:cNvGraphicFramePr>
            <a:graphicFrameLocks noGrp="1"/>
          </p:cNvGraphicFramePr>
          <p:nvPr/>
        </p:nvGraphicFramePr>
        <p:xfrm>
          <a:off x="152400" y="1219200"/>
          <a:ext cx="8763001" cy="5095876"/>
        </p:xfrm>
        <a:graphic>
          <a:graphicData uri="http://schemas.openxmlformats.org/drawingml/2006/table">
            <a:tbl>
              <a:tblPr firstRow="1" firstCol="1" bandRow="1">
                <a:tableStyleId>{5A111915-BE36-4E01-A7E5-04B1672EAD32}</a:tableStyleId>
              </a:tblPr>
              <a:tblGrid>
                <a:gridCol w="204954"/>
                <a:gridCol w="785647"/>
                <a:gridCol w="2438400"/>
                <a:gridCol w="838200"/>
                <a:gridCol w="1219200"/>
                <a:gridCol w="1600200"/>
                <a:gridCol w="1676400"/>
              </a:tblGrid>
              <a:tr h="304600">
                <a:tc>
                  <a:txBody>
                    <a:bodyPr/>
                    <a:lstStyle/>
                    <a:p>
                      <a:pPr algn="ctr">
                        <a:lnSpc>
                          <a:spcPct val="150000"/>
                        </a:lnSpc>
                        <a:spcAft>
                          <a:spcPts val="0"/>
                        </a:spcAft>
                      </a:pPr>
                      <a:r>
                        <a:rPr lang="en-GB" sz="700" dirty="0">
                          <a:effectLst/>
                        </a:rPr>
                        <a:t> </a:t>
                      </a:r>
                      <a:endParaRPr lang="zh-CN" sz="1000" dirty="0">
                        <a:effectLst/>
                        <a:latin typeface="Arial" panose="020B0604020202020204"/>
                        <a:ea typeface="宋体" panose="02010600030101010101" pitchFamily="2" charset="-122"/>
                        <a:cs typeface="Times New Roman" panose="02020603050405020304"/>
                      </a:endParaRPr>
                    </a:p>
                  </a:txBody>
                  <a:tcPr marL="64182" marR="64182" marT="0" marB="0" anchor="ctr">
                    <a:solidFill>
                      <a:srgbClr val="005FBE">
                        <a:alpha val="71000"/>
                      </a:srgbClr>
                    </a:solidFill>
                  </a:tcPr>
                </a:tc>
                <a:tc>
                  <a:txBody>
                    <a:bodyPr/>
                    <a:lstStyle/>
                    <a:p>
                      <a:pPr algn="ctr">
                        <a:lnSpc>
                          <a:spcPct val="150000"/>
                        </a:lnSpc>
                        <a:spcAft>
                          <a:spcPts val="0"/>
                        </a:spcAft>
                      </a:pPr>
                      <a:r>
                        <a:rPr lang="en-US" sz="1200" dirty="0" err="1">
                          <a:effectLst/>
                        </a:rPr>
                        <a:t>需求</a:t>
                      </a:r>
                      <a:endParaRPr lang="zh-CN" sz="1200" dirty="0">
                        <a:effectLst/>
                        <a:latin typeface="Arial" panose="020B0604020202020204"/>
                        <a:ea typeface="宋体" panose="02010600030101010101" pitchFamily="2" charset="-122"/>
                        <a:cs typeface="Times New Roman" panose="02020603050405020304"/>
                      </a:endParaRPr>
                    </a:p>
                  </a:txBody>
                  <a:tcPr marL="64182" marR="64182" marT="0" marB="0" anchor="ctr">
                    <a:solidFill>
                      <a:srgbClr val="005FBE">
                        <a:alpha val="71000"/>
                      </a:srgbClr>
                    </a:solidFill>
                  </a:tcPr>
                </a:tc>
                <a:tc>
                  <a:txBody>
                    <a:bodyPr/>
                    <a:lstStyle/>
                    <a:p>
                      <a:pPr algn="ctr">
                        <a:lnSpc>
                          <a:spcPct val="150000"/>
                        </a:lnSpc>
                        <a:spcAft>
                          <a:spcPts val="0"/>
                        </a:spcAft>
                      </a:pPr>
                      <a:r>
                        <a:rPr lang="en-US" sz="1200" dirty="0" err="1">
                          <a:effectLst/>
                        </a:rPr>
                        <a:t>服务内容</a:t>
                      </a:r>
                      <a:endParaRPr lang="zh-CN" sz="1200" dirty="0">
                        <a:effectLst/>
                        <a:latin typeface="Arial" panose="020B0604020202020204"/>
                        <a:ea typeface="宋体" panose="02010600030101010101" pitchFamily="2" charset="-122"/>
                        <a:cs typeface="Times New Roman" panose="02020603050405020304"/>
                      </a:endParaRPr>
                    </a:p>
                  </a:txBody>
                  <a:tcPr marL="64182" marR="64182" marT="0" marB="0" anchor="ctr">
                    <a:solidFill>
                      <a:srgbClr val="005FBE">
                        <a:alpha val="71000"/>
                      </a:srgbClr>
                    </a:solidFill>
                  </a:tcPr>
                </a:tc>
                <a:tc>
                  <a:txBody>
                    <a:bodyPr/>
                    <a:lstStyle/>
                    <a:p>
                      <a:pPr algn="ctr">
                        <a:lnSpc>
                          <a:spcPct val="150000"/>
                        </a:lnSpc>
                        <a:spcAft>
                          <a:spcPts val="0"/>
                        </a:spcAft>
                      </a:pPr>
                      <a:r>
                        <a:rPr lang="en-US" sz="1200" dirty="0" err="1">
                          <a:effectLst/>
                        </a:rPr>
                        <a:t>服务对象</a:t>
                      </a:r>
                      <a:endParaRPr lang="zh-CN" sz="1200" dirty="0">
                        <a:effectLst/>
                        <a:latin typeface="Arial" panose="020B0604020202020204"/>
                        <a:ea typeface="宋体" panose="02010600030101010101" pitchFamily="2" charset="-122"/>
                        <a:cs typeface="Times New Roman" panose="02020603050405020304"/>
                      </a:endParaRPr>
                    </a:p>
                  </a:txBody>
                  <a:tcPr marL="64182" marR="64182" marT="0" marB="0" anchor="ctr">
                    <a:solidFill>
                      <a:srgbClr val="005FBE">
                        <a:alpha val="71000"/>
                      </a:srgbClr>
                    </a:solidFill>
                  </a:tcPr>
                </a:tc>
                <a:tc>
                  <a:txBody>
                    <a:bodyPr/>
                    <a:lstStyle/>
                    <a:p>
                      <a:pPr algn="ctr">
                        <a:lnSpc>
                          <a:spcPct val="150000"/>
                        </a:lnSpc>
                        <a:spcAft>
                          <a:spcPts val="0"/>
                        </a:spcAft>
                      </a:pPr>
                      <a:r>
                        <a:rPr lang="en-US" sz="1200" dirty="0" err="1">
                          <a:effectLst/>
                        </a:rPr>
                        <a:t>受托人角色</a:t>
                      </a:r>
                      <a:endParaRPr lang="zh-CN" sz="1200" dirty="0">
                        <a:effectLst/>
                        <a:latin typeface="Arial" panose="020B0604020202020204"/>
                        <a:ea typeface="宋体" panose="02010600030101010101" pitchFamily="2" charset="-122"/>
                        <a:cs typeface="Times New Roman" panose="02020603050405020304"/>
                      </a:endParaRPr>
                    </a:p>
                  </a:txBody>
                  <a:tcPr marL="64182" marR="64182" marT="0" marB="0" anchor="ctr">
                    <a:solidFill>
                      <a:srgbClr val="005FBE">
                        <a:alpha val="71000"/>
                      </a:srgbClr>
                    </a:solidFill>
                  </a:tcPr>
                </a:tc>
                <a:tc>
                  <a:txBody>
                    <a:bodyPr/>
                    <a:lstStyle/>
                    <a:p>
                      <a:pPr algn="ctr">
                        <a:lnSpc>
                          <a:spcPct val="150000"/>
                        </a:lnSpc>
                        <a:spcAft>
                          <a:spcPts val="0"/>
                        </a:spcAft>
                      </a:pPr>
                      <a:r>
                        <a:rPr lang="en-US" sz="1200" dirty="0" err="1">
                          <a:effectLst/>
                        </a:rPr>
                        <a:t>理想委托人</a:t>
                      </a:r>
                      <a:endParaRPr lang="zh-CN" sz="1200" dirty="0">
                        <a:effectLst/>
                        <a:latin typeface="Arial" panose="020B0604020202020204"/>
                        <a:ea typeface="宋体" panose="02010600030101010101" pitchFamily="2" charset="-122"/>
                        <a:cs typeface="Times New Roman" panose="02020603050405020304"/>
                      </a:endParaRPr>
                    </a:p>
                  </a:txBody>
                  <a:tcPr marL="64182" marR="64182" marT="0" marB="0" anchor="ctr">
                    <a:solidFill>
                      <a:srgbClr val="005FBE">
                        <a:alpha val="71000"/>
                      </a:srgbClr>
                    </a:solidFill>
                  </a:tcPr>
                </a:tc>
                <a:tc>
                  <a:txBody>
                    <a:bodyPr/>
                    <a:lstStyle/>
                    <a:p>
                      <a:pPr algn="ctr">
                        <a:lnSpc>
                          <a:spcPct val="150000"/>
                        </a:lnSpc>
                        <a:spcAft>
                          <a:spcPts val="0"/>
                        </a:spcAft>
                      </a:pPr>
                      <a:r>
                        <a:rPr lang="en-US" sz="1200" dirty="0" err="1">
                          <a:effectLst/>
                        </a:rPr>
                        <a:t>管理效益</a:t>
                      </a:r>
                      <a:endParaRPr lang="zh-CN" sz="1200" dirty="0">
                        <a:effectLst/>
                        <a:latin typeface="Arial" panose="020B0604020202020204"/>
                        <a:ea typeface="宋体" panose="02010600030101010101" pitchFamily="2" charset="-122"/>
                        <a:cs typeface="Times New Roman" panose="02020603050405020304"/>
                      </a:endParaRPr>
                    </a:p>
                  </a:txBody>
                  <a:tcPr marL="64182" marR="64182" marT="0" marB="0" anchor="ctr">
                    <a:solidFill>
                      <a:srgbClr val="005FBE">
                        <a:alpha val="71000"/>
                      </a:srgbClr>
                    </a:solidFill>
                  </a:tcPr>
                </a:tc>
              </a:tr>
              <a:tr h="719982">
                <a:tc>
                  <a:txBody>
                    <a:bodyPr/>
                    <a:lstStyle/>
                    <a:p>
                      <a:pPr algn="ctr">
                        <a:lnSpc>
                          <a:spcPct val="150000"/>
                        </a:lnSpc>
                        <a:spcAft>
                          <a:spcPts val="0"/>
                        </a:spcAft>
                      </a:pPr>
                      <a:r>
                        <a:rPr lang="en-GB" sz="1000" kern="1200" dirty="0">
                          <a:solidFill>
                            <a:srgbClr val="0058B0"/>
                          </a:solidFill>
                          <a:latin typeface="Times New Roman" panose="02020603050405020304" pitchFamily="18" charset="0"/>
                          <a:ea typeface="幼圆" pitchFamily="49" charset="-122"/>
                          <a:cs typeface="+mn-cs"/>
                        </a:rPr>
                        <a:t>1</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smtClean="0">
                          <a:solidFill>
                            <a:srgbClr val="0058B0"/>
                          </a:solidFill>
                          <a:latin typeface="Times New Roman" panose="02020603050405020304" pitchFamily="18" charset="0"/>
                          <a:ea typeface="幼圆" pitchFamily="49" charset="-122"/>
                          <a:cs typeface="+mn-cs"/>
                        </a:rPr>
                        <a:t>财经顾问</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立足资本市场的产业、行业咨询</a:t>
                      </a: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机构与个人的投融资策略咨询</a:t>
                      </a: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机构与个人的财务管理咨询</a:t>
                      </a: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机构、个人</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财经顾问</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anose="02020603050405020304" pitchFamily="18" charset="0"/>
                          <a:ea typeface="幼圆" pitchFamily="49" charset="-122"/>
                          <a:cs typeface="+mn-cs"/>
                        </a:rPr>
                        <a:t>具有相当资产规模的机构及个人，信任专业机构的服务</a:t>
                      </a: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anose="02020603050405020304" pitchFamily="18" charset="0"/>
                          <a:ea typeface="幼圆" pitchFamily="49" charset="-122"/>
                          <a:cs typeface="+mn-cs"/>
                        </a:rPr>
                        <a:t>通过顾问服务，得到优质及合适的系统化咨询建议</a:t>
                      </a:r>
                    </a:p>
                  </a:txBody>
                  <a:tcPr marL="64182" marR="64182" marT="0" marB="0" anchor="ctr"/>
                </a:tc>
              </a:tr>
              <a:tr h="719982">
                <a:tc>
                  <a:txBody>
                    <a:bodyPr/>
                    <a:lstStyle/>
                    <a:p>
                      <a:pPr algn="ctr">
                        <a:lnSpc>
                          <a:spcPct val="150000"/>
                        </a:lnSpc>
                        <a:spcAft>
                          <a:spcPts val="0"/>
                        </a:spcAft>
                      </a:pPr>
                      <a:r>
                        <a:rPr lang="en-GB" sz="1000" kern="1200" dirty="0">
                          <a:solidFill>
                            <a:srgbClr val="0058B0"/>
                          </a:solidFill>
                          <a:latin typeface="Times New Roman" panose="02020603050405020304" pitchFamily="18" charset="0"/>
                          <a:ea typeface="幼圆" pitchFamily="49" charset="-122"/>
                          <a:cs typeface="+mn-cs"/>
                        </a:rPr>
                        <a:t>2</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专题调查</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收集相关的政策和信息</a:t>
                      </a: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可行性研究与可行性报告</a:t>
                      </a: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提供备选的项目个案</a:t>
                      </a: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机构、个人</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专题调查实施方</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anose="02020603050405020304" pitchFamily="18" charset="0"/>
                          <a:ea typeface="幼圆" pitchFamily="49" charset="-122"/>
                          <a:cs typeface="+mn-cs"/>
                        </a:rPr>
                        <a:t>目的和预算明确的需要专题调查的机构及个人，认可专业机构的时间价值</a:t>
                      </a: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anose="02020603050405020304" pitchFamily="18" charset="0"/>
                          <a:ea typeface="幼圆" pitchFamily="49" charset="-122"/>
                          <a:cs typeface="+mn-cs"/>
                        </a:rPr>
                        <a:t>目的明确、时间保证，效果突出</a:t>
                      </a:r>
                    </a:p>
                  </a:txBody>
                  <a:tcPr marL="64182" marR="64182" marT="0" marB="0" anchor="ctr"/>
                </a:tc>
              </a:tr>
              <a:tr h="886708">
                <a:tc>
                  <a:txBody>
                    <a:bodyPr/>
                    <a:lstStyle/>
                    <a:p>
                      <a:pPr algn="ctr">
                        <a:lnSpc>
                          <a:spcPct val="150000"/>
                        </a:lnSpc>
                        <a:spcAft>
                          <a:spcPts val="0"/>
                        </a:spcAft>
                      </a:pPr>
                      <a:r>
                        <a:rPr lang="en-GB" sz="1000" kern="1200" dirty="0">
                          <a:solidFill>
                            <a:srgbClr val="0058B0"/>
                          </a:solidFill>
                          <a:latin typeface="Times New Roman" panose="02020603050405020304" pitchFamily="18" charset="0"/>
                          <a:ea typeface="幼圆" pitchFamily="49" charset="-122"/>
                          <a:cs typeface="+mn-cs"/>
                        </a:rPr>
                        <a:t>3</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a:solidFill>
                            <a:srgbClr val="0058B0"/>
                          </a:solidFill>
                          <a:latin typeface="Times New Roman" panose="02020603050405020304" pitchFamily="18" charset="0"/>
                          <a:ea typeface="幼圆" pitchFamily="49" charset="-122"/>
                          <a:cs typeface="+mn-cs"/>
                        </a:rPr>
                        <a:t>上市顾问</a:t>
                      </a:r>
                      <a:endParaRPr lang="zh-CN" sz="1000" kern="120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尽职调查、企业重组咨询、商业计划书</a:t>
                      </a: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行业分析及市场需求预测、盈利预测</a:t>
                      </a: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推荐法定中介机构并帮助企业沟通</a:t>
                      </a:r>
                    </a:p>
                  </a:txBody>
                  <a:tcPr marL="64182" marR="64182" marT="0" marB="0" anchor="ctr"/>
                </a:tc>
                <a:tc>
                  <a:txBody>
                    <a:bodyPr/>
                    <a:lstStyle/>
                    <a:p>
                      <a:pPr algn="just">
                        <a:lnSpc>
                          <a:spcPct val="150000"/>
                        </a:lnSpc>
                        <a:spcAft>
                          <a:spcPts val="0"/>
                        </a:spcAft>
                      </a:pPr>
                      <a:r>
                        <a:rPr lang="en-US" sz="1000" kern="1200" dirty="0" err="1" smtClean="0">
                          <a:solidFill>
                            <a:srgbClr val="0058B0"/>
                          </a:solidFill>
                          <a:latin typeface="Times New Roman" panose="02020603050405020304" pitchFamily="18" charset="0"/>
                          <a:ea typeface="幼圆" pitchFamily="49" charset="-122"/>
                          <a:cs typeface="+mn-cs"/>
                        </a:rPr>
                        <a:t>机构、个人</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smtClean="0">
                          <a:solidFill>
                            <a:srgbClr val="0058B0"/>
                          </a:solidFill>
                          <a:latin typeface="Times New Roman" panose="02020603050405020304" pitchFamily="18" charset="0"/>
                          <a:ea typeface="幼圆" pitchFamily="49" charset="-122"/>
                          <a:cs typeface="+mn-cs"/>
                        </a:rPr>
                        <a:t>上市顾问</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anose="02020603050405020304" pitchFamily="18" charset="0"/>
                          <a:ea typeface="幼圆" pitchFamily="49" charset="-122"/>
                          <a:cs typeface="+mn-cs"/>
                        </a:rPr>
                        <a:t>有可能成为上市公司的公司实际控制人</a:t>
                      </a:r>
                    </a:p>
                  </a:txBody>
                  <a:tcPr marL="64182" marR="64182" marT="0" marB="0" anchor="ctr"/>
                </a:tc>
                <a:tc>
                  <a:txBody>
                    <a:bodyPr/>
                    <a:lstStyle/>
                    <a:p>
                      <a:pPr algn="just">
                        <a:lnSpc>
                          <a:spcPct val="150000"/>
                        </a:lnSpc>
                        <a:spcAft>
                          <a:spcPts val="0"/>
                        </a:spcAft>
                      </a:pPr>
                      <a:r>
                        <a:rPr lang="zh-CN" sz="1000" kern="1200">
                          <a:solidFill>
                            <a:srgbClr val="0058B0"/>
                          </a:solidFill>
                          <a:latin typeface="Times New Roman" panose="02020603050405020304" pitchFamily="18" charset="0"/>
                          <a:ea typeface="幼圆" pitchFamily="49" charset="-122"/>
                          <a:cs typeface="+mn-cs"/>
                        </a:rPr>
                        <a:t>提供专业经验，帮助企业选择最优方案，节约时间、节约费用</a:t>
                      </a:r>
                    </a:p>
                  </a:txBody>
                  <a:tcPr marL="64182" marR="64182" marT="0" marB="0" anchor="ctr"/>
                </a:tc>
              </a:tr>
              <a:tr h="1024640">
                <a:tc>
                  <a:txBody>
                    <a:bodyPr/>
                    <a:lstStyle/>
                    <a:p>
                      <a:pPr algn="ctr">
                        <a:lnSpc>
                          <a:spcPct val="150000"/>
                        </a:lnSpc>
                        <a:spcAft>
                          <a:spcPts val="0"/>
                        </a:spcAft>
                      </a:pPr>
                      <a:r>
                        <a:rPr lang="en-GB" sz="1000" kern="1200" dirty="0">
                          <a:solidFill>
                            <a:srgbClr val="0058B0"/>
                          </a:solidFill>
                          <a:latin typeface="Times New Roman" panose="02020603050405020304" pitchFamily="18" charset="0"/>
                          <a:ea typeface="幼圆" pitchFamily="49" charset="-122"/>
                          <a:cs typeface="+mn-cs"/>
                        </a:rPr>
                        <a:t>4</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股权投资</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旨在上市的股权项目安排</a:t>
                      </a: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议价及选择合适投资方式</a:t>
                      </a: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退出安排及投资项目效益评估</a:t>
                      </a: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机构、个人</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直投或基金管理人</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anose="02020603050405020304" pitchFamily="18" charset="0"/>
                          <a:ea typeface="幼圆" pitchFamily="49" charset="-122"/>
                          <a:cs typeface="+mn-cs"/>
                        </a:rPr>
                        <a:t>有股权投资偏好和需求，愿意接受</a:t>
                      </a:r>
                      <a:r>
                        <a:rPr lang="zh-CN" sz="1000" kern="1200" dirty="0" smtClean="0">
                          <a:solidFill>
                            <a:srgbClr val="0058B0"/>
                          </a:solidFill>
                          <a:latin typeface="Times New Roman" panose="02020603050405020304" pitchFamily="18" charset="0"/>
                          <a:ea typeface="幼圆" pitchFamily="49" charset="-122"/>
                          <a:cs typeface="+mn-cs"/>
                        </a:rPr>
                        <a:t>一定风险</a:t>
                      </a:r>
                      <a:r>
                        <a:rPr lang="zh-CN" sz="1000" kern="1200" dirty="0">
                          <a:solidFill>
                            <a:srgbClr val="0058B0"/>
                          </a:solidFill>
                          <a:latin typeface="Times New Roman" panose="02020603050405020304" pitchFamily="18" charset="0"/>
                          <a:ea typeface="幼圆" pitchFamily="49" charset="-122"/>
                          <a:cs typeface="+mn-cs"/>
                        </a:rPr>
                        <a:t>收益比</a:t>
                      </a:r>
                    </a:p>
                  </a:txBody>
                  <a:tcPr marL="64182" marR="64182" marT="0" marB="0" anchor="ctr"/>
                </a:tc>
                <a:tc>
                  <a:txBody>
                    <a:bodyPr/>
                    <a:lstStyle/>
                    <a:p>
                      <a:pPr algn="just">
                        <a:lnSpc>
                          <a:spcPct val="150000"/>
                        </a:lnSpc>
                        <a:spcAft>
                          <a:spcPts val="0"/>
                        </a:spcAft>
                      </a:pPr>
                      <a:r>
                        <a:rPr lang="zh-CN" sz="1000" kern="1200">
                          <a:solidFill>
                            <a:srgbClr val="0058B0"/>
                          </a:solidFill>
                          <a:latin typeface="Times New Roman" panose="02020603050405020304" pitchFamily="18" charset="0"/>
                          <a:ea typeface="幼圆" pitchFamily="49" charset="-122"/>
                          <a:cs typeface="+mn-cs"/>
                        </a:rPr>
                        <a:t>利用专业经验及行业资源，选择性价比合适的项目进行投资，突出投资的安全性、流动性、盈利性。</a:t>
                      </a:r>
                    </a:p>
                  </a:txBody>
                  <a:tcPr marL="64182" marR="64182" marT="0" marB="0" anchor="ctr"/>
                </a:tc>
              </a:tr>
              <a:tr h="719982">
                <a:tc>
                  <a:txBody>
                    <a:bodyPr/>
                    <a:lstStyle/>
                    <a:p>
                      <a:pPr algn="ctr">
                        <a:lnSpc>
                          <a:spcPct val="150000"/>
                        </a:lnSpc>
                        <a:spcAft>
                          <a:spcPts val="0"/>
                        </a:spcAft>
                      </a:pPr>
                      <a:r>
                        <a:rPr lang="en-GB" sz="1000" kern="1200" dirty="0">
                          <a:solidFill>
                            <a:srgbClr val="0058B0"/>
                          </a:solidFill>
                          <a:latin typeface="Times New Roman" panose="02020603050405020304" pitchFamily="18" charset="0"/>
                          <a:ea typeface="幼圆" pitchFamily="49" charset="-122"/>
                          <a:cs typeface="+mn-cs"/>
                        </a:rPr>
                        <a:t>5</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专户管理</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封闭式运作证券专户</a:t>
                      </a: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专业进行资产配置与管理</a:t>
                      </a: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定期报告跟踪分析</a:t>
                      </a:r>
                    </a:p>
                  </a:txBody>
                  <a:tcPr marL="64182" marR="64182" marT="0" marB="0" anchor="ctr"/>
                </a:tc>
                <a:tc>
                  <a:txBody>
                    <a:bodyPr/>
                    <a:lstStyle/>
                    <a:p>
                      <a:pPr algn="just">
                        <a:lnSpc>
                          <a:spcPct val="150000"/>
                        </a:lnSpc>
                        <a:spcAft>
                          <a:spcPts val="0"/>
                        </a:spcAft>
                      </a:pPr>
                      <a:r>
                        <a:rPr lang="en-US" sz="1000" kern="1200">
                          <a:solidFill>
                            <a:srgbClr val="0058B0"/>
                          </a:solidFill>
                          <a:latin typeface="Times New Roman" panose="02020603050405020304" pitchFamily="18" charset="0"/>
                          <a:ea typeface="幼圆" pitchFamily="49" charset="-122"/>
                          <a:cs typeface="+mn-cs"/>
                        </a:rPr>
                        <a:t>机构、个人</a:t>
                      </a:r>
                      <a:endParaRPr lang="zh-CN" sz="1000" kern="120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直投或基金管理人</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anose="02020603050405020304" pitchFamily="18" charset="0"/>
                          <a:ea typeface="幼圆" pitchFamily="49" charset="-122"/>
                          <a:cs typeface="+mn-cs"/>
                        </a:rPr>
                        <a:t>有专户管理的偏好和需求，愿意接受</a:t>
                      </a:r>
                      <a:r>
                        <a:rPr lang="zh-CN" sz="1000" kern="1200" dirty="0" smtClean="0">
                          <a:solidFill>
                            <a:srgbClr val="0058B0"/>
                          </a:solidFill>
                          <a:latin typeface="Times New Roman" panose="02020603050405020304" pitchFamily="18" charset="0"/>
                          <a:ea typeface="幼圆" pitchFamily="49" charset="-122"/>
                          <a:cs typeface="+mn-cs"/>
                        </a:rPr>
                        <a:t>一定风险</a:t>
                      </a:r>
                      <a:r>
                        <a:rPr lang="zh-CN" sz="1000" kern="1200" dirty="0">
                          <a:solidFill>
                            <a:srgbClr val="0058B0"/>
                          </a:solidFill>
                          <a:latin typeface="Times New Roman" panose="02020603050405020304" pitchFamily="18" charset="0"/>
                          <a:ea typeface="幼圆" pitchFamily="49" charset="-122"/>
                          <a:cs typeface="+mn-cs"/>
                        </a:rPr>
                        <a:t>收益比</a:t>
                      </a: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anose="02020603050405020304" pitchFamily="18" charset="0"/>
                          <a:ea typeface="幼圆" pitchFamily="49" charset="-122"/>
                          <a:cs typeface="+mn-cs"/>
                        </a:rPr>
                        <a:t>注重专业经验与执行纪律，理性获得稳定的管理效益</a:t>
                      </a:r>
                    </a:p>
                  </a:txBody>
                  <a:tcPr marL="64182" marR="64182" marT="0" marB="0" anchor="ctr"/>
                </a:tc>
              </a:tr>
              <a:tr h="719982">
                <a:tc>
                  <a:txBody>
                    <a:bodyPr/>
                    <a:lstStyle/>
                    <a:p>
                      <a:pPr algn="ctr">
                        <a:lnSpc>
                          <a:spcPct val="150000"/>
                        </a:lnSpc>
                        <a:spcAft>
                          <a:spcPts val="0"/>
                        </a:spcAft>
                      </a:pPr>
                      <a:r>
                        <a:rPr lang="en-GB" sz="1000" kern="1200" dirty="0">
                          <a:solidFill>
                            <a:srgbClr val="0058B0"/>
                          </a:solidFill>
                          <a:latin typeface="Times New Roman" panose="02020603050405020304" pitchFamily="18" charset="0"/>
                          <a:ea typeface="幼圆" pitchFamily="49" charset="-122"/>
                          <a:cs typeface="+mn-cs"/>
                        </a:rPr>
                        <a:t>6</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a:solidFill>
                            <a:srgbClr val="0058B0"/>
                          </a:solidFill>
                          <a:latin typeface="Times New Roman" panose="02020603050405020304" pitchFamily="18" charset="0"/>
                          <a:ea typeface="幼圆" pitchFamily="49" charset="-122"/>
                          <a:cs typeface="+mn-cs"/>
                        </a:rPr>
                        <a:t>私募基金</a:t>
                      </a:r>
                      <a:endParaRPr lang="zh-CN" sz="1000" kern="120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组建各种形式的私募基金</a:t>
                      </a: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根据目标运作及管理基金</a:t>
                      </a: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基金的定期报告及到期清算</a:t>
                      </a:r>
                    </a:p>
                  </a:txBody>
                  <a:tcPr marL="64182" marR="64182" marT="0" marB="0" anchor="ctr"/>
                </a:tc>
                <a:tc>
                  <a:txBody>
                    <a:bodyPr/>
                    <a:lstStyle/>
                    <a:p>
                      <a:pPr algn="just">
                        <a:lnSpc>
                          <a:spcPct val="150000"/>
                        </a:lnSpc>
                        <a:spcAft>
                          <a:spcPts val="0"/>
                        </a:spcAft>
                      </a:pPr>
                      <a:r>
                        <a:rPr lang="en-US" sz="1000" kern="1200">
                          <a:solidFill>
                            <a:srgbClr val="0058B0"/>
                          </a:solidFill>
                          <a:latin typeface="Times New Roman" panose="02020603050405020304" pitchFamily="18" charset="0"/>
                          <a:ea typeface="幼圆" pitchFamily="49" charset="-122"/>
                          <a:cs typeface="+mn-cs"/>
                        </a:rPr>
                        <a:t>机构、个人</a:t>
                      </a:r>
                      <a:endParaRPr lang="zh-CN" sz="1000" kern="120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直投或基金管理人</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anose="02020603050405020304" pitchFamily="18" charset="0"/>
                          <a:ea typeface="幼圆" pitchFamily="49" charset="-122"/>
                          <a:cs typeface="+mn-cs"/>
                        </a:rPr>
                        <a:t>有参与基金投资的偏好和需求，愿意接受</a:t>
                      </a:r>
                      <a:r>
                        <a:rPr lang="zh-CN" sz="1000" kern="1200" dirty="0" smtClean="0">
                          <a:solidFill>
                            <a:srgbClr val="0058B0"/>
                          </a:solidFill>
                          <a:latin typeface="Times New Roman" panose="02020603050405020304" pitchFamily="18" charset="0"/>
                          <a:ea typeface="幼圆" pitchFamily="49" charset="-122"/>
                          <a:cs typeface="+mn-cs"/>
                        </a:rPr>
                        <a:t>一定风险</a:t>
                      </a:r>
                      <a:r>
                        <a:rPr lang="zh-CN" sz="1000" kern="1200" dirty="0">
                          <a:solidFill>
                            <a:srgbClr val="0058B0"/>
                          </a:solidFill>
                          <a:latin typeface="Times New Roman" panose="02020603050405020304" pitchFamily="18" charset="0"/>
                          <a:ea typeface="幼圆" pitchFamily="49" charset="-122"/>
                          <a:cs typeface="+mn-cs"/>
                        </a:rPr>
                        <a:t>收益比</a:t>
                      </a: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anose="02020603050405020304" pitchFamily="18" charset="0"/>
                          <a:ea typeface="幼圆" pitchFamily="49" charset="-122"/>
                          <a:cs typeface="+mn-cs"/>
                        </a:rPr>
                        <a:t>利用专业经验及资源整合优势，用基金的方式，取得投资的最优效益</a:t>
                      </a:r>
                    </a:p>
                  </a:txBody>
                  <a:tcPr marL="64182" marR="64182" marT="0" marB="0" anchor="ctr"/>
                </a:tc>
              </a:tr>
            </a:tbl>
          </a:graphicData>
        </a:graphic>
      </p:graphicFrame>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50825" y="260350"/>
            <a:ext cx="7850188" cy="430213"/>
          </a:xfrm>
          <a:prstGeom prst="rect">
            <a:avLst/>
          </a:prstGeom>
        </p:spPr>
        <p:txBody>
          <a:bodyPr>
            <a:spAutoFit/>
          </a:bodyPr>
          <a:lstStyle/>
          <a:p>
            <a:pPr fontAlgn="auto">
              <a:spcBef>
                <a:spcPts val="0"/>
              </a:spcBef>
              <a:spcAft>
                <a:spcPts val="0"/>
              </a:spcAft>
              <a:defRPr/>
            </a:pPr>
            <a:r>
              <a:rPr lang="en-US" altLang="zh-CN" sz="2200" b="1" kern="0" dirty="0">
                <a:solidFill>
                  <a:srgbClr val="000066"/>
                </a:solidFill>
                <a:latin typeface="Times New Roman" panose="02020603050405020304"/>
                <a:ea typeface="幼圆"/>
              </a:rPr>
              <a:t>Post-IPO</a:t>
            </a:r>
            <a:r>
              <a:rPr lang="zh-CN" altLang="en-US" sz="2200" b="1" kern="0" dirty="0">
                <a:solidFill>
                  <a:srgbClr val="000066"/>
                </a:solidFill>
                <a:latin typeface="Times New Roman" panose="02020603050405020304"/>
                <a:ea typeface="幼圆"/>
              </a:rPr>
              <a:t>财务顾问及财务投资</a:t>
            </a:r>
            <a:endParaRPr lang="zh-CN" altLang="en-US" sz="2200" kern="0" dirty="0">
              <a:solidFill>
                <a:sysClr val="windowText" lastClr="000000"/>
              </a:solidFill>
              <a:latin typeface="Arial" panose="020B0604020202020204" pitchFamily="34" charset="0"/>
              <a:ea typeface="宋体" panose="02010600030101010101" pitchFamily="2" charset="-122"/>
            </a:endParaRPr>
          </a:p>
        </p:txBody>
      </p:sp>
      <p:sp>
        <p:nvSpPr>
          <p:cNvPr id="4" name="内容占位符 2"/>
          <p:cNvSpPr txBox="1"/>
          <p:nvPr/>
        </p:nvSpPr>
        <p:spPr>
          <a:xfrm>
            <a:off x="533400" y="1295400"/>
            <a:ext cx="8077200" cy="4525963"/>
          </a:xfrm>
          <a:prstGeom prst="rect">
            <a:avLst/>
          </a:prstGeom>
        </p:spPr>
        <p:txBody>
          <a:bodyPr/>
          <a:lst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a:lstStyle>
          <a:p>
            <a:pPr marL="0" indent="0" eaLnBrk="1" hangingPunct="1">
              <a:lnSpc>
                <a:spcPct val="150000"/>
              </a:lnSpc>
              <a:buFontTx/>
              <a:buNone/>
              <a:defRPr/>
            </a:pPr>
            <a:r>
              <a:rPr lang="zh-CN" altLang="en-US" sz="1600" dirty="0" smtClean="0">
                <a:solidFill>
                  <a:srgbClr val="0058B0"/>
                </a:solidFill>
              </a:rPr>
              <a:t>上市对于企业和股东仅是发展的一个里程碑，对接资本市场后，企业和股东需要适应更高的监管要求、更完善的公司治理、更复杂的资本运作。我们针对此类需求，整合了服务资源，将财务顾问和财务投资作为载体，致力为客户提供定制化的市值管理服务。</a:t>
            </a:r>
          </a:p>
          <a:p>
            <a:pPr marL="0" indent="0" eaLnBrk="1" hangingPunct="1">
              <a:lnSpc>
                <a:spcPct val="150000"/>
              </a:lnSpc>
              <a:buFontTx/>
              <a:buNone/>
              <a:defRPr/>
            </a:pPr>
            <a:r>
              <a:rPr lang="zh-CN" altLang="en-US" sz="1600" dirty="0" smtClean="0">
                <a:solidFill>
                  <a:srgbClr val="0058B0"/>
                </a:solidFill>
              </a:rPr>
              <a:t>我们的财务顾问团队依托自身专业背景及资源整合优势，根据上市公司及其股东的需要，提供投融资、资本运作、资产及债务重组、财务管理、发展战略等活动提供的咨询、分析、方案设计等服务。包括的服务有：上市公司再融资、股权激励、并购、股权融资、市值维护、战略投资等。</a:t>
            </a:r>
            <a:endParaRPr lang="en-US" altLang="zh-CN" sz="1600" dirty="0" smtClean="0">
              <a:solidFill>
                <a:srgbClr val="0058B0"/>
              </a:solidFill>
            </a:endParaRPr>
          </a:p>
          <a:p>
            <a:pPr marL="0" indent="0" eaLnBrk="1" hangingPunct="1">
              <a:lnSpc>
                <a:spcPct val="150000"/>
              </a:lnSpc>
              <a:buFontTx/>
              <a:buNone/>
              <a:defRPr/>
            </a:pPr>
            <a:endParaRPr lang="zh-CN" altLang="en-US" sz="1600" dirty="0" smtClean="0">
              <a:solidFill>
                <a:srgbClr val="0058B0"/>
              </a:solidFill>
            </a:endParaRPr>
          </a:p>
          <a:p>
            <a:pPr marL="0" indent="0" eaLnBrk="1" hangingPunct="1">
              <a:lnSpc>
                <a:spcPct val="150000"/>
              </a:lnSpc>
              <a:buFontTx/>
              <a:buNone/>
              <a:defRPr/>
            </a:pPr>
            <a:r>
              <a:rPr lang="zh-CN" altLang="en-US" sz="1600" dirty="0" smtClean="0">
                <a:solidFill>
                  <a:srgbClr val="0058B0"/>
                </a:solidFill>
              </a:rPr>
              <a:t>我们的投资团队依托自身专业背景和独特判断，根据市值管理的各项需求，设计投资结构，进行各种形式的市值管理投资。包括：并购投资、再融资投资、战略投资、固定收益投资等。</a:t>
            </a:r>
          </a:p>
          <a:p>
            <a:pPr marL="0" indent="0" eaLnBrk="1" hangingPunct="1">
              <a:buFontTx/>
              <a:buNone/>
              <a:defRPr/>
            </a:pPr>
            <a:endParaRPr lang="zh-CN" altLang="en-US" kern="0" dirty="0" smtClean="0"/>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标题 1"/>
          <p:cNvSpPr>
            <a:spLocks noGrp="1"/>
          </p:cNvSpPr>
          <p:nvPr>
            <p:ph type="title"/>
          </p:nvPr>
        </p:nvSpPr>
        <p:spPr bwMode="auto">
          <a:xfrm>
            <a:off x="457200" y="214313"/>
            <a:ext cx="8229600" cy="1143000"/>
          </a:xfrm>
          <a:noFill/>
          <a:ln>
            <a:miter lim="800000"/>
          </a:ln>
        </p:spPr>
        <p:txBody>
          <a:bodyPr vert="horz" wrap="square" lIns="91440" tIns="45720" rIns="91440" bIns="45720" numCol="1" anchor="t" anchorCtr="0" compatLnSpc="1"/>
          <a:lstStyle/>
          <a:p>
            <a:r>
              <a:rPr kumimoji="1" lang="zh-CN" altLang="en-US" sz="2400" smtClean="0">
                <a:solidFill>
                  <a:srgbClr val="000066"/>
                </a:solidFill>
                <a:latin typeface="Arial" panose="020B0604020202020204" pitchFamily="34" charset="0"/>
              </a:rPr>
              <a:t>联系我们</a:t>
            </a:r>
          </a:p>
        </p:txBody>
      </p:sp>
      <p:sp>
        <p:nvSpPr>
          <p:cNvPr id="37891" name="矩形 2"/>
          <p:cNvSpPr>
            <a:spLocks noChangeArrowheads="1"/>
          </p:cNvSpPr>
          <p:nvPr/>
        </p:nvSpPr>
        <p:spPr bwMode="auto">
          <a:xfrm>
            <a:off x="1143000" y="1435100"/>
            <a:ext cx="6072188" cy="1962150"/>
          </a:xfrm>
          <a:prstGeom prst="rect">
            <a:avLst/>
          </a:prstGeom>
          <a:noFill/>
          <a:ln w="9525">
            <a:noFill/>
            <a:miter lim="800000"/>
          </a:ln>
        </p:spPr>
        <p:txBody>
          <a:bodyPr>
            <a:spAutoFit/>
          </a:bodyPr>
          <a:lstStyle/>
          <a:p>
            <a:pPr>
              <a:lnSpc>
                <a:spcPct val="150000"/>
              </a:lnSpc>
            </a:pPr>
            <a:r>
              <a:rPr lang="zh-CN" altLang="en-US" sz="1400" b="1">
                <a:solidFill>
                  <a:srgbClr val="000066"/>
                </a:solidFill>
                <a:latin typeface="幼圆" pitchFamily="49" charset="-122"/>
                <a:ea typeface="幼圆" pitchFamily="49" charset="-122"/>
              </a:rPr>
              <a:t>公司地址：上海市东湖路</a:t>
            </a:r>
            <a:r>
              <a:rPr lang="en-US" altLang="zh-CN" sz="1400" b="1">
                <a:solidFill>
                  <a:srgbClr val="000066"/>
                </a:solidFill>
                <a:latin typeface="幼圆" pitchFamily="49" charset="-122"/>
                <a:ea typeface="幼圆" pitchFamily="49" charset="-122"/>
              </a:rPr>
              <a:t>70</a:t>
            </a:r>
            <a:r>
              <a:rPr lang="zh-CN" altLang="en-US" sz="1400" b="1">
                <a:solidFill>
                  <a:srgbClr val="000066"/>
                </a:solidFill>
                <a:latin typeface="幼圆" pitchFamily="49" charset="-122"/>
                <a:ea typeface="幼圆" pitchFamily="49" charset="-122"/>
              </a:rPr>
              <a:t>号东湖宾馆</a:t>
            </a:r>
            <a:r>
              <a:rPr lang="en-US" altLang="zh-CN" sz="1400" b="1">
                <a:solidFill>
                  <a:srgbClr val="000066"/>
                </a:solidFill>
                <a:latin typeface="幼圆" pitchFamily="49" charset="-122"/>
                <a:ea typeface="幼圆" pitchFamily="49" charset="-122"/>
              </a:rPr>
              <a:t>3</a:t>
            </a:r>
            <a:r>
              <a:rPr lang="zh-CN" altLang="en-US" sz="1400" b="1">
                <a:solidFill>
                  <a:srgbClr val="000066"/>
                </a:solidFill>
                <a:latin typeface="幼圆" pitchFamily="49" charset="-122"/>
                <a:ea typeface="幼圆" pitchFamily="49" charset="-122"/>
              </a:rPr>
              <a:t>号楼</a:t>
            </a:r>
            <a:r>
              <a:rPr lang="en-US" altLang="zh-CN" sz="1400" b="1">
                <a:solidFill>
                  <a:srgbClr val="000066"/>
                </a:solidFill>
                <a:latin typeface="幼圆" pitchFamily="49" charset="-122"/>
                <a:ea typeface="幼圆" pitchFamily="49" charset="-122"/>
              </a:rPr>
              <a:t>3</a:t>
            </a:r>
            <a:r>
              <a:rPr lang="zh-CN" altLang="en-US" sz="1400" b="1">
                <a:solidFill>
                  <a:srgbClr val="000066"/>
                </a:solidFill>
                <a:latin typeface="幼圆" pitchFamily="49" charset="-122"/>
                <a:ea typeface="幼圆" pitchFamily="49" charset="-122"/>
              </a:rPr>
              <a:t>楼</a:t>
            </a:r>
            <a:endParaRPr lang="en-US" altLang="zh-CN" sz="1400" b="1">
              <a:solidFill>
                <a:srgbClr val="000066"/>
              </a:solidFill>
              <a:latin typeface="幼圆" pitchFamily="49" charset="-122"/>
              <a:ea typeface="幼圆" pitchFamily="49" charset="-122"/>
            </a:endParaRPr>
          </a:p>
          <a:p>
            <a:pPr>
              <a:lnSpc>
                <a:spcPct val="150000"/>
              </a:lnSpc>
            </a:pPr>
            <a:r>
              <a:rPr lang="zh-CN" altLang="en-US" sz="1400" b="1">
                <a:solidFill>
                  <a:srgbClr val="000066"/>
                </a:solidFill>
                <a:latin typeface="幼圆" pitchFamily="49" charset="-122"/>
                <a:ea typeface="幼圆" pitchFamily="49" charset="-122"/>
              </a:rPr>
              <a:t>公司电话：</a:t>
            </a:r>
            <a:r>
              <a:rPr lang="en-US" altLang="zh-CN" sz="1400" b="1">
                <a:solidFill>
                  <a:srgbClr val="000066"/>
                </a:solidFill>
                <a:latin typeface="幼圆" pitchFamily="49" charset="-122"/>
                <a:ea typeface="幼圆" pitchFamily="49" charset="-122"/>
              </a:rPr>
              <a:t>8621—54668032—602</a:t>
            </a:r>
          </a:p>
          <a:p>
            <a:pPr>
              <a:lnSpc>
                <a:spcPct val="150000"/>
              </a:lnSpc>
            </a:pPr>
            <a:r>
              <a:rPr lang="zh-CN" altLang="en-US" sz="1400" b="1">
                <a:solidFill>
                  <a:srgbClr val="000066"/>
                </a:solidFill>
                <a:latin typeface="幼圆" pitchFamily="49" charset="-122"/>
                <a:ea typeface="幼圆" pitchFamily="49" charset="-122"/>
              </a:rPr>
              <a:t>公司传真：</a:t>
            </a:r>
            <a:r>
              <a:rPr lang="en-US" altLang="zh-CN" sz="1400" b="1">
                <a:solidFill>
                  <a:srgbClr val="000066"/>
                </a:solidFill>
                <a:latin typeface="幼圆" pitchFamily="49" charset="-122"/>
                <a:ea typeface="幼圆" pitchFamily="49" charset="-122"/>
              </a:rPr>
              <a:t>8621—54669508</a:t>
            </a:r>
          </a:p>
          <a:p>
            <a:pPr>
              <a:lnSpc>
                <a:spcPct val="150000"/>
              </a:lnSpc>
            </a:pPr>
            <a:r>
              <a:rPr lang="zh-CN" altLang="en-US" sz="1400" b="1">
                <a:solidFill>
                  <a:srgbClr val="000066"/>
                </a:solidFill>
                <a:latin typeface="幼圆" pitchFamily="49" charset="-122"/>
                <a:ea typeface="幼圆" pitchFamily="49" charset="-122"/>
              </a:rPr>
              <a:t>网址：</a:t>
            </a:r>
            <a:r>
              <a:rPr lang="en-US" altLang="zh-CN" sz="1400" b="1">
                <a:solidFill>
                  <a:srgbClr val="000066"/>
                </a:solidFill>
                <a:latin typeface="幼圆" pitchFamily="49" charset="-122"/>
                <a:ea typeface="幼圆" pitchFamily="49" charset="-122"/>
              </a:rPr>
              <a:t>http://www.rongke.com</a:t>
            </a:r>
          </a:p>
          <a:p>
            <a:pPr>
              <a:lnSpc>
                <a:spcPct val="150000"/>
              </a:lnSpc>
            </a:pPr>
            <a:endParaRPr lang="en-US" altLang="zh-CN" sz="1400" b="1">
              <a:solidFill>
                <a:srgbClr val="000066"/>
              </a:solidFill>
              <a:latin typeface="幼圆" pitchFamily="49" charset="-122"/>
              <a:ea typeface="幼圆" pitchFamily="49" charset="-122"/>
            </a:endParaRPr>
          </a:p>
          <a:p>
            <a:pPr>
              <a:lnSpc>
                <a:spcPct val="150000"/>
              </a:lnSpc>
            </a:pPr>
            <a:endParaRPr lang="zh-CN" altLang="zh-CN" sz="1100" b="1">
              <a:solidFill>
                <a:srgbClr val="000066"/>
              </a:solidFill>
              <a:latin typeface="幼圆" pitchFamily="49" charset="-122"/>
              <a:ea typeface="幼圆" pitchFamily="49" charset="-122"/>
            </a:endParaRPr>
          </a:p>
        </p:txBody>
      </p:sp>
      <p:pic>
        <p:nvPicPr>
          <p:cNvPr id="37892" name="图片 6" descr="rongkeLogo.jpg"/>
          <p:cNvPicPr>
            <a:picLocks noChangeAspect="1"/>
          </p:cNvPicPr>
          <p:nvPr/>
        </p:nvPicPr>
        <p:blipFill>
          <a:blip r:embed="rId3"/>
          <a:srcRect/>
          <a:stretch>
            <a:fillRect/>
          </a:stretch>
        </p:blipFill>
        <p:spPr bwMode="auto">
          <a:xfrm>
            <a:off x="714375" y="3071813"/>
            <a:ext cx="5000625" cy="2960687"/>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p:cNvSpPr>
          <p:nvPr>
            <p:ph type="title"/>
          </p:nvPr>
        </p:nvSpPr>
        <p:spPr bwMode="auto">
          <a:xfrm>
            <a:off x="452438" y="260350"/>
            <a:ext cx="8229600" cy="596900"/>
          </a:xfrm>
          <a:noFill/>
          <a:ln>
            <a:miter lim="800000"/>
          </a:ln>
        </p:spPr>
        <p:txBody>
          <a:bodyPr vert="horz" wrap="square" lIns="91440" tIns="45720" rIns="91440" bIns="45720" numCol="1" anchor="t" anchorCtr="0" compatLnSpc="1"/>
          <a:lstStyle/>
          <a:p>
            <a:r>
              <a:rPr kumimoji="1" lang="en-US" altLang="zh-CN" sz="2400" smtClean="0">
                <a:solidFill>
                  <a:srgbClr val="000066"/>
                </a:solidFill>
                <a:latin typeface="Arial" panose="020B0604020202020204" pitchFamily="34" charset="0"/>
              </a:rPr>
              <a:t>CPI</a:t>
            </a:r>
            <a:r>
              <a:rPr kumimoji="1" lang="zh-CN" altLang="en-US" sz="2400" smtClean="0">
                <a:solidFill>
                  <a:srgbClr val="000066"/>
                </a:solidFill>
                <a:latin typeface="Arial" panose="020B0604020202020204" pitchFamily="34" charset="0"/>
              </a:rPr>
              <a:t>、</a:t>
            </a:r>
            <a:r>
              <a:rPr kumimoji="1" lang="en-US" altLang="zh-CN" sz="2400" smtClean="0">
                <a:solidFill>
                  <a:srgbClr val="000066"/>
                </a:solidFill>
                <a:latin typeface="Arial" panose="020B0604020202020204" pitchFamily="34" charset="0"/>
              </a:rPr>
              <a:t>PPI</a:t>
            </a:r>
            <a:endParaRPr kumimoji="1" lang="zh-CN" altLang="en-US" sz="2400" smtClean="0">
              <a:solidFill>
                <a:srgbClr val="000066"/>
              </a:solidFill>
              <a:latin typeface="Arial" panose="020B0604020202020204" pitchFamily="34" charset="0"/>
            </a:endParaRPr>
          </a:p>
        </p:txBody>
      </p:sp>
      <p:pic>
        <p:nvPicPr>
          <p:cNvPr id="3" name="图片 2"/>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187624" y="932720"/>
            <a:ext cx="6696744" cy="3757820"/>
          </a:xfrm>
          <a:prstGeom prst="rect">
            <a:avLst/>
          </a:prstGeom>
        </p:spPr>
      </p:pic>
      <p:sp>
        <p:nvSpPr>
          <p:cNvPr id="15364" name="矩形 7"/>
          <p:cNvSpPr>
            <a:spLocks noChangeArrowheads="1"/>
          </p:cNvSpPr>
          <p:nvPr/>
        </p:nvSpPr>
        <p:spPr bwMode="auto">
          <a:xfrm>
            <a:off x="428054" y="4509120"/>
            <a:ext cx="8320410" cy="1200329"/>
          </a:xfrm>
          <a:prstGeom prst="rect">
            <a:avLst/>
          </a:prstGeom>
          <a:noFill/>
          <a:ln w="9525">
            <a:noFill/>
            <a:miter lim="800000"/>
          </a:ln>
        </p:spPr>
        <p:txBody>
          <a:bodyPr wrap="square">
            <a:spAutoFit/>
          </a:bodyPr>
          <a:lstStyle/>
          <a:p>
            <a:pPr>
              <a:defRPr/>
            </a:pPr>
            <a:r>
              <a:rPr lang="en-US" altLang="zh-CN" sz="1800" b="1" dirty="0">
                <a:solidFill>
                  <a:srgbClr val="002060"/>
                </a:solidFill>
                <a:latin typeface="+mn-lt"/>
                <a:ea typeface="+mn-ea"/>
              </a:rPr>
              <a:t>5</a:t>
            </a:r>
            <a:r>
              <a:rPr lang="zh-CN" altLang="en-US" sz="1800" b="1" dirty="0">
                <a:solidFill>
                  <a:srgbClr val="002060"/>
                </a:solidFill>
                <a:latin typeface="+mn-lt"/>
                <a:ea typeface="+mn-ea"/>
              </a:rPr>
              <a:t>月</a:t>
            </a:r>
            <a:r>
              <a:rPr lang="en-US" altLang="zh-CN" sz="1800" b="1" dirty="0">
                <a:solidFill>
                  <a:srgbClr val="002060"/>
                </a:solidFill>
                <a:latin typeface="+mn-lt"/>
                <a:ea typeface="+mn-ea"/>
              </a:rPr>
              <a:t>CPI</a:t>
            </a:r>
            <a:r>
              <a:rPr lang="zh-CN" altLang="en-US" sz="1800" b="1" dirty="0">
                <a:solidFill>
                  <a:srgbClr val="002060"/>
                </a:solidFill>
                <a:latin typeface="+mn-lt"/>
                <a:ea typeface="+mn-ea"/>
              </a:rPr>
              <a:t>同比上涨</a:t>
            </a:r>
            <a:r>
              <a:rPr lang="en-US" altLang="zh-CN" sz="1800" b="1" dirty="0">
                <a:solidFill>
                  <a:srgbClr val="002060"/>
                </a:solidFill>
                <a:latin typeface="+mn-lt"/>
                <a:ea typeface="+mn-ea"/>
              </a:rPr>
              <a:t>1.5%</a:t>
            </a:r>
            <a:r>
              <a:rPr lang="zh-CN" altLang="en-US" sz="1800" b="1" dirty="0">
                <a:solidFill>
                  <a:srgbClr val="002060"/>
                </a:solidFill>
                <a:latin typeface="+mn-lt"/>
                <a:ea typeface="+mn-ea"/>
              </a:rPr>
              <a:t>，涨幅较上月扩大</a:t>
            </a:r>
            <a:r>
              <a:rPr lang="en-US" altLang="zh-CN" sz="1800" b="1" dirty="0">
                <a:solidFill>
                  <a:srgbClr val="002060"/>
                </a:solidFill>
                <a:latin typeface="+mn-lt"/>
                <a:ea typeface="+mn-ea"/>
              </a:rPr>
              <a:t>0.3</a:t>
            </a:r>
            <a:r>
              <a:rPr lang="zh-CN" altLang="en-US" sz="1800" b="1" dirty="0">
                <a:solidFill>
                  <a:srgbClr val="002060"/>
                </a:solidFill>
                <a:latin typeface="+mn-lt"/>
                <a:ea typeface="+mn-ea"/>
              </a:rPr>
              <a:t>个</a:t>
            </a:r>
            <a:r>
              <a:rPr lang="zh-CN" altLang="en-US" sz="1800" b="1" dirty="0" smtClean="0">
                <a:solidFill>
                  <a:srgbClr val="002060"/>
                </a:solidFill>
                <a:latin typeface="+mn-lt"/>
                <a:ea typeface="+mn-ea"/>
              </a:rPr>
              <a:t>百分点，主要原因是非食品价格上涨的因素导致；</a:t>
            </a:r>
            <a:r>
              <a:rPr lang="en-US" altLang="zh-CN" sz="1800" b="1" dirty="0" smtClean="0">
                <a:solidFill>
                  <a:srgbClr val="002060"/>
                </a:solidFill>
                <a:latin typeface="+mn-lt"/>
                <a:ea typeface="+mn-ea"/>
              </a:rPr>
              <a:t>PPI</a:t>
            </a:r>
            <a:r>
              <a:rPr lang="zh-CN" altLang="en-US" sz="1800" b="1" dirty="0">
                <a:solidFill>
                  <a:srgbClr val="002060"/>
                </a:solidFill>
                <a:latin typeface="+mn-lt"/>
                <a:ea typeface="+mn-ea"/>
              </a:rPr>
              <a:t>同比上涨</a:t>
            </a:r>
            <a:r>
              <a:rPr lang="en-US" altLang="zh-CN" sz="1800" b="1" dirty="0">
                <a:solidFill>
                  <a:srgbClr val="002060"/>
                </a:solidFill>
                <a:latin typeface="+mn-lt"/>
                <a:ea typeface="+mn-ea"/>
              </a:rPr>
              <a:t>5.5%</a:t>
            </a:r>
            <a:r>
              <a:rPr lang="zh-CN" altLang="en-US" sz="1800" b="1" dirty="0">
                <a:solidFill>
                  <a:srgbClr val="002060"/>
                </a:solidFill>
                <a:latin typeface="+mn-lt"/>
                <a:ea typeface="+mn-ea"/>
              </a:rPr>
              <a:t>，涨幅比上月收窄</a:t>
            </a:r>
            <a:r>
              <a:rPr lang="en-US" altLang="zh-CN" sz="1800" b="1" dirty="0">
                <a:solidFill>
                  <a:srgbClr val="002060"/>
                </a:solidFill>
                <a:latin typeface="+mn-lt"/>
                <a:ea typeface="+mn-ea"/>
              </a:rPr>
              <a:t>0.9</a:t>
            </a:r>
            <a:r>
              <a:rPr lang="zh-CN" altLang="en-US" sz="1800" b="1" dirty="0">
                <a:solidFill>
                  <a:srgbClr val="002060"/>
                </a:solidFill>
                <a:latin typeface="+mn-lt"/>
                <a:ea typeface="+mn-ea"/>
              </a:rPr>
              <a:t>个百分点，同比连续第三个月</a:t>
            </a:r>
            <a:r>
              <a:rPr lang="zh-CN" altLang="en-US" sz="1800" b="1" dirty="0" smtClean="0">
                <a:solidFill>
                  <a:srgbClr val="002060"/>
                </a:solidFill>
                <a:latin typeface="+mn-lt"/>
                <a:ea typeface="+mn-ea"/>
              </a:rPr>
              <a:t>回落，</a:t>
            </a:r>
            <a:r>
              <a:rPr lang="en-US" altLang="zh-CN" sz="1800" b="1" dirty="0">
                <a:solidFill>
                  <a:srgbClr val="002060"/>
                </a:solidFill>
                <a:latin typeface="+mn-lt"/>
                <a:ea typeface="+mn-ea"/>
              </a:rPr>
              <a:t>5</a:t>
            </a:r>
            <a:r>
              <a:rPr lang="zh-CN" altLang="en-US" sz="1800" b="1" dirty="0">
                <a:solidFill>
                  <a:srgbClr val="002060"/>
                </a:solidFill>
                <a:latin typeface="+mn-lt"/>
                <a:ea typeface="+mn-ea"/>
              </a:rPr>
              <a:t>月</a:t>
            </a:r>
            <a:r>
              <a:rPr lang="en-US" altLang="zh-CN" sz="1800" b="1" dirty="0">
                <a:solidFill>
                  <a:srgbClr val="002060"/>
                </a:solidFill>
                <a:latin typeface="+mn-lt"/>
                <a:ea typeface="+mn-ea"/>
              </a:rPr>
              <a:t>PPI</a:t>
            </a:r>
            <a:r>
              <a:rPr lang="zh-CN" altLang="en-US" sz="1800" b="1" dirty="0">
                <a:solidFill>
                  <a:srgbClr val="002060"/>
                </a:solidFill>
                <a:latin typeface="+mn-lt"/>
                <a:ea typeface="+mn-ea"/>
              </a:rPr>
              <a:t>涨幅收窄主要是受钢铁、有色、煤炭等上游行业产品价格回落影响</a:t>
            </a:r>
            <a:r>
              <a:rPr lang="zh-CN" altLang="en-US" sz="1800" b="1" dirty="0" smtClean="0">
                <a:solidFill>
                  <a:srgbClr val="002060"/>
                </a:solidFill>
                <a:latin typeface="+mn-lt"/>
                <a:ea typeface="+mn-ea"/>
              </a:rPr>
              <a:t>。</a:t>
            </a:r>
          </a:p>
        </p:txBody>
      </p:sp>
    </p:spTree>
    <p:extLst>
      <p:ext uri="{BB962C8B-B14F-4D97-AF65-F5344CB8AC3E}">
        <p14:creationId xmlns="" xmlns:p14="http://schemas.microsoft.com/office/powerpoint/2010/main" val="281897524"/>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p:cNvSpPr>
          <p:nvPr>
            <p:ph type="title"/>
          </p:nvPr>
        </p:nvSpPr>
        <p:spPr bwMode="auto">
          <a:noFill/>
          <a:ln>
            <a:miter lim="800000"/>
          </a:ln>
        </p:spPr>
        <p:txBody>
          <a:bodyPr vert="horz" wrap="square" lIns="91440" tIns="45720" rIns="91440" bIns="45720" numCol="1" anchor="t" anchorCtr="0" compatLnSpc="1"/>
          <a:lstStyle/>
          <a:p>
            <a:r>
              <a:rPr kumimoji="1" lang="en-US" altLang="zh-CN" sz="2400" smtClean="0">
                <a:solidFill>
                  <a:srgbClr val="000066"/>
                </a:solidFill>
                <a:latin typeface="Arial" panose="020B0604020202020204" pitchFamily="34" charset="0"/>
              </a:rPr>
              <a:t>PMI</a:t>
            </a:r>
            <a:endParaRPr kumimoji="1" lang="zh-CN" altLang="en-US" sz="2400" smtClean="0">
              <a:solidFill>
                <a:srgbClr val="000066"/>
              </a:solidFill>
              <a:latin typeface="Arial" panose="020B0604020202020204" pitchFamily="34" charset="0"/>
            </a:endParaRPr>
          </a:p>
        </p:txBody>
      </p:sp>
      <p:sp>
        <p:nvSpPr>
          <p:cNvPr id="16387" name="TextBox 1"/>
          <p:cNvSpPr txBox="1">
            <a:spLocks noChangeArrowheads="1"/>
          </p:cNvSpPr>
          <p:nvPr/>
        </p:nvSpPr>
        <p:spPr bwMode="auto">
          <a:xfrm>
            <a:off x="340518" y="4725144"/>
            <a:ext cx="8462963" cy="1200329"/>
          </a:xfrm>
          <a:prstGeom prst="rect">
            <a:avLst/>
          </a:prstGeom>
          <a:noFill/>
          <a:ln w="9525">
            <a:noFill/>
            <a:miter lim="800000"/>
          </a:ln>
        </p:spPr>
        <p:txBody>
          <a:bodyPr>
            <a:spAutoFit/>
          </a:bodyPr>
          <a:lstStyle/>
          <a:p>
            <a:pPr>
              <a:defRPr/>
            </a:pPr>
            <a:r>
              <a:rPr lang="en-US" altLang="zh-CN" sz="1800" b="1" dirty="0">
                <a:solidFill>
                  <a:schemeClr val="accent1">
                    <a:lumMod val="50000"/>
                  </a:schemeClr>
                </a:solidFill>
                <a:latin typeface="+mn-ea"/>
                <a:ea typeface="+mn-ea"/>
              </a:rPr>
              <a:t>5</a:t>
            </a:r>
            <a:r>
              <a:rPr lang="zh-CN" altLang="en-US" sz="1800" b="1" dirty="0" smtClean="0">
                <a:solidFill>
                  <a:schemeClr val="accent1">
                    <a:lumMod val="50000"/>
                  </a:schemeClr>
                </a:solidFill>
                <a:latin typeface="+mn-ea"/>
                <a:ea typeface="+mn-ea"/>
              </a:rPr>
              <a:t>月制造业</a:t>
            </a:r>
            <a:r>
              <a:rPr lang="en-US" altLang="zh-CN" sz="1800" b="1" dirty="0">
                <a:solidFill>
                  <a:schemeClr val="accent1">
                    <a:lumMod val="50000"/>
                  </a:schemeClr>
                </a:solidFill>
                <a:latin typeface="+mn-ea"/>
                <a:ea typeface="+mn-ea"/>
              </a:rPr>
              <a:t>PMI</a:t>
            </a:r>
            <a:r>
              <a:rPr lang="zh-CN" altLang="en-US" sz="1800" b="1" dirty="0">
                <a:solidFill>
                  <a:schemeClr val="accent1">
                    <a:lumMod val="50000"/>
                  </a:schemeClr>
                </a:solidFill>
                <a:latin typeface="+mn-ea"/>
                <a:ea typeface="+mn-ea"/>
              </a:rPr>
              <a:t>为</a:t>
            </a:r>
            <a:r>
              <a:rPr lang="en-US" altLang="zh-CN" sz="1800" b="1" dirty="0">
                <a:solidFill>
                  <a:schemeClr val="accent1">
                    <a:lumMod val="50000"/>
                  </a:schemeClr>
                </a:solidFill>
                <a:latin typeface="+mn-ea"/>
                <a:ea typeface="+mn-ea"/>
              </a:rPr>
              <a:t>51.2%</a:t>
            </a:r>
            <a:r>
              <a:rPr lang="zh-CN" altLang="en-US" sz="1800" b="1" dirty="0">
                <a:solidFill>
                  <a:schemeClr val="accent1">
                    <a:lumMod val="50000"/>
                  </a:schemeClr>
                </a:solidFill>
                <a:latin typeface="+mn-ea"/>
                <a:ea typeface="+mn-ea"/>
              </a:rPr>
              <a:t>，与上月持平，高于去年同期</a:t>
            </a:r>
            <a:r>
              <a:rPr lang="en-US" altLang="zh-CN" sz="1800" b="1" dirty="0">
                <a:solidFill>
                  <a:schemeClr val="accent1">
                    <a:lumMod val="50000"/>
                  </a:schemeClr>
                </a:solidFill>
                <a:latin typeface="+mn-ea"/>
                <a:ea typeface="+mn-ea"/>
              </a:rPr>
              <a:t>1.1</a:t>
            </a:r>
            <a:r>
              <a:rPr lang="zh-CN" altLang="en-US" sz="1800" b="1" dirty="0">
                <a:solidFill>
                  <a:schemeClr val="accent1">
                    <a:lumMod val="50000"/>
                  </a:schemeClr>
                </a:solidFill>
                <a:latin typeface="+mn-ea"/>
                <a:ea typeface="+mn-ea"/>
              </a:rPr>
              <a:t>个百分点，连续</a:t>
            </a:r>
            <a:r>
              <a:rPr lang="en-US" altLang="zh-CN" sz="1800" b="1" dirty="0">
                <a:solidFill>
                  <a:schemeClr val="accent1">
                    <a:lumMod val="50000"/>
                  </a:schemeClr>
                </a:solidFill>
                <a:latin typeface="+mn-ea"/>
                <a:ea typeface="+mn-ea"/>
              </a:rPr>
              <a:t>8</a:t>
            </a:r>
            <a:r>
              <a:rPr lang="zh-CN" altLang="en-US" sz="1800" b="1" dirty="0">
                <a:solidFill>
                  <a:schemeClr val="accent1">
                    <a:lumMod val="50000"/>
                  </a:schemeClr>
                </a:solidFill>
                <a:latin typeface="+mn-ea"/>
                <a:ea typeface="+mn-ea"/>
              </a:rPr>
              <a:t>个月位于</a:t>
            </a:r>
            <a:r>
              <a:rPr lang="en-US" altLang="zh-CN" sz="1800" b="1" dirty="0">
                <a:solidFill>
                  <a:schemeClr val="accent1">
                    <a:lumMod val="50000"/>
                  </a:schemeClr>
                </a:solidFill>
                <a:latin typeface="+mn-ea"/>
                <a:ea typeface="+mn-ea"/>
              </a:rPr>
              <a:t>51.0%</a:t>
            </a:r>
            <a:r>
              <a:rPr lang="zh-CN" altLang="en-US" sz="1800" b="1" dirty="0">
                <a:solidFill>
                  <a:schemeClr val="accent1">
                    <a:lumMod val="50000"/>
                  </a:schemeClr>
                </a:solidFill>
                <a:latin typeface="+mn-ea"/>
                <a:ea typeface="+mn-ea"/>
              </a:rPr>
              <a:t>以上的扩张区间，制造业继续保持平稳增长的发展</a:t>
            </a:r>
            <a:r>
              <a:rPr lang="zh-CN" altLang="en-US" sz="1800" b="1" dirty="0" smtClean="0">
                <a:solidFill>
                  <a:schemeClr val="accent1">
                    <a:lumMod val="50000"/>
                  </a:schemeClr>
                </a:solidFill>
                <a:latin typeface="+mn-ea"/>
                <a:ea typeface="+mn-ea"/>
              </a:rPr>
              <a:t>态势。</a:t>
            </a:r>
            <a:r>
              <a:rPr lang="en-US" altLang="zh-CN" sz="1800" b="1" dirty="0">
                <a:solidFill>
                  <a:schemeClr val="accent1">
                    <a:lumMod val="50000"/>
                  </a:schemeClr>
                </a:solidFill>
                <a:latin typeface="+mn-ea"/>
                <a:ea typeface="+mn-ea"/>
              </a:rPr>
              <a:t>5</a:t>
            </a:r>
            <a:r>
              <a:rPr lang="zh-CN" altLang="en-US" sz="1800" b="1" dirty="0">
                <a:solidFill>
                  <a:schemeClr val="accent1">
                    <a:lumMod val="50000"/>
                  </a:schemeClr>
                </a:solidFill>
                <a:latin typeface="+mn-ea"/>
                <a:ea typeface="+mn-ea"/>
              </a:rPr>
              <a:t>月财新</a:t>
            </a:r>
            <a:r>
              <a:rPr lang="zh-CN" altLang="en-US" sz="1800" b="1" dirty="0" smtClean="0">
                <a:solidFill>
                  <a:schemeClr val="accent1">
                    <a:lumMod val="50000"/>
                  </a:schemeClr>
                </a:solidFill>
                <a:latin typeface="+mn-ea"/>
                <a:ea typeface="+mn-ea"/>
              </a:rPr>
              <a:t>中国</a:t>
            </a:r>
            <a:r>
              <a:rPr lang="en-US" altLang="zh-CN" sz="1800" b="1" dirty="0" smtClean="0">
                <a:solidFill>
                  <a:schemeClr val="accent1">
                    <a:lumMod val="50000"/>
                  </a:schemeClr>
                </a:solidFill>
                <a:latin typeface="+mn-ea"/>
                <a:ea typeface="+mn-ea"/>
              </a:rPr>
              <a:t>PMI</a:t>
            </a:r>
            <a:r>
              <a:rPr lang="zh-CN" altLang="en-US" sz="1800" b="1" dirty="0" smtClean="0">
                <a:solidFill>
                  <a:schemeClr val="accent1">
                    <a:lumMod val="50000"/>
                  </a:schemeClr>
                </a:solidFill>
                <a:latin typeface="+mn-ea"/>
                <a:ea typeface="+mn-ea"/>
              </a:rPr>
              <a:t>录得</a:t>
            </a:r>
            <a:r>
              <a:rPr lang="en-US" altLang="zh-CN" sz="1800" b="1" dirty="0">
                <a:solidFill>
                  <a:schemeClr val="accent1">
                    <a:lumMod val="50000"/>
                  </a:schemeClr>
                </a:solidFill>
                <a:latin typeface="+mn-ea"/>
                <a:ea typeface="+mn-ea"/>
              </a:rPr>
              <a:t>49.6</a:t>
            </a:r>
            <a:r>
              <a:rPr lang="zh-CN" altLang="en-US" sz="1800" b="1" dirty="0">
                <a:solidFill>
                  <a:schemeClr val="accent1">
                    <a:lumMod val="50000"/>
                  </a:schemeClr>
                </a:solidFill>
                <a:latin typeface="+mn-ea"/>
                <a:ea typeface="+mn-ea"/>
              </a:rPr>
              <a:t>，较</a:t>
            </a:r>
            <a:r>
              <a:rPr lang="en-US" altLang="zh-CN" sz="1800" b="1" dirty="0">
                <a:solidFill>
                  <a:schemeClr val="accent1">
                    <a:lumMod val="50000"/>
                  </a:schemeClr>
                </a:solidFill>
                <a:latin typeface="+mn-ea"/>
                <a:ea typeface="+mn-ea"/>
              </a:rPr>
              <a:t>4</a:t>
            </a:r>
            <a:r>
              <a:rPr lang="zh-CN" altLang="en-US" sz="1800" b="1" dirty="0">
                <a:solidFill>
                  <a:schemeClr val="accent1">
                    <a:lumMod val="50000"/>
                  </a:schemeClr>
                </a:solidFill>
                <a:latin typeface="+mn-ea"/>
                <a:ea typeface="+mn-ea"/>
              </a:rPr>
              <a:t>月回落</a:t>
            </a:r>
            <a:r>
              <a:rPr lang="en-US" altLang="zh-CN" sz="1800" b="1" dirty="0">
                <a:solidFill>
                  <a:schemeClr val="accent1">
                    <a:lumMod val="50000"/>
                  </a:schemeClr>
                </a:solidFill>
                <a:latin typeface="+mn-ea"/>
                <a:ea typeface="+mn-ea"/>
              </a:rPr>
              <a:t>0.7</a:t>
            </a:r>
            <a:r>
              <a:rPr lang="zh-CN" altLang="en-US" sz="1800" b="1" dirty="0">
                <a:solidFill>
                  <a:schemeClr val="accent1">
                    <a:lumMod val="50000"/>
                  </a:schemeClr>
                </a:solidFill>
                <a:latin typeface="+mn-ea"/>
                <a:ea typeface="+mn-ea"/>
              </a:rPr>
              <a:t>个百分点</a:t>
            </a:r>
            <a:r>
              <a:rPr lang="zh-CN" altLang="en-US" sz="1800" b="1" dirty="0" smtClean="0">
                <a:solidFill>
                  <a:schemeClr val="accent1">
                    <a:lumMod val="50000"/>
                  </a:schemeClr>
                </a:solidFill>
                <a:latin typeface="+mn-ea"/>
                <a:ea typeface="+mn-ea"/>
              </a:rPr>
              <a:t>，是</a:t>
            </a:r>
            <a:r>
              <a:rPr lang="en-US" altLang="zh-CN" sz="1800" b="1" dirty="0">
                <a:solidFill>
                  <a:schemeClr val="accent1">
                    <a:lumMod val="50000"/>
                  </a:schemeClr>
                </a:solidFill>
                <a:latin typeface="+mn-ea"/>
                <a:ea typeface="+mn-ea"/>
              </a:rPr>
              <a:t>11</a:t>
            </a:r>
            <a:r>
              <a:rPr lang="zh-CN" altLang="en-US" sz="1800" b="1" dirty="0">
                <a:solidFill>
                  <a:schemeClr val="accent1">
                    <a:lumMod val="50000"/>
                  </a:schemeClr>
                </a:solidFill>
                <a:latin typeface="+mn-ea"/>
                <a:ea typeface="+mn-ea"/>
              </a:rPr>
              <a:t>个月以来首次落入临界点以下，显示制造业运行</a:t>
            </a:r>
            <a:r>
              <a:rPr lang="zh-CN" altLang="en-US" sz="1800" b="1" dirty="0" smtClean="0">
                <a:solidFill>
                  <a:schemeClr val="accent1">
                    <a:lumMod val="50000"/>
                  </a:schemeClr>
                </a:solidFill>
                <a:latin typeface="+mn-ea"/>
                <a:ea typeface="+mn-ea"/>
              </a:rPr>
              <a:t>状况死活由</a:t>
            </a:r>
            <a:r>
              <a:rPr lang="zh-CN" altLang="en-US" sz="1800" b="1" dirty="0">
                <a:solidFill>
                  <a:schemeClr val="accent1">
                    <a:lumMod val="50000"/>
                  </a:schemeClr>
                </a:solidFill>
                <a:latin typeface="+mn-ea"/>
                <a:ea typeface="+mn-ea"/>
              </a:rPr>
              <a:t>扩张转为</a:t>
            </a:r>
            <a:r>
              <a:rPr lang="zh-CN" altLang="en-US" sz="1800" b="1" dirty="0" smtClean="0">
                <a:solidFill>
                  <a:schemeClr val="accent1">
                    <a:lumMod val="50000"/>
                  </a:schemeClr>
                </a:solidFill>
                <a:latin typeface="+mn-ea"/>
                <a:ea typeface="+mn-ea"/>
              </a:rPr>
              <a:t>收缩，值得警惕。</a:t>
            </a:r>
          </a:p>
        </p:txBody>
      </p:sp>
      <p:pic>
        <p:nvPicPr>
          <p:cNvPr id="1026" name="Picture 2"/>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583667" y="908720"/>
            <a:ext cx="5832648" cy="388843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标题 1"/>
          <p:cNvSpPr>
            <a:spLocks noGrp="1"/>
          </p:cNvSpPr>
          <p:nvPr>
            <p:ph type="title"/>
          </p:nvPr>
        </p:nvSpPr>
        <p:spPr bwMode="auto">
          <a:xfrm>
            <a:off x="457200" y="214313"/>
            <a:ext cx="8229600" cy="706437"/>
          </a:xfrm>
          <a:noFill/>
          <a:ln>
            <a:miter lim="800000"/>
          </a:ln>
        </p:spPr>
        <p:txBody>
          <a:bodyPr vert="horz" wrap="square" lIns="91440" tIns="45720" rIns="91440" bIns="45720" numCol="1" anchor="t" anchorCtr="0" compatLnSpc="1"/>
          <a:lstStyle/>
          <a:p>
            <a:r>
              <a:rPr kumimoji="1" lang="zh-CN" altLang="en-US" sz="2400" dirty="0" smtClean="0">
                <a:solidFill>
                  <a:srgbClr val="000066"/>
                </a:solidFill>
                <a:latin typeface="Arial" panose="020B0604020202020204" pitchFamily="34" charset="0"/>
              </a:rPr>
              <a:t>央行公开市场操作</a:t>
            </a:r>
          </a:p>
        </p:txBody>
      </p:sp>
      <p:sp>
        <p:nvSpPr>
          <p:cNvPr id="6" name="矩形 5"/>
          <p:cNvSpPr/>
          <p:nvPr/>
        </p:nvSpPr>
        <p:spPr>
          <a:xfrm>
            <a:off x="571472" y="4738278"/>
            <a:ext cx="8001000" cy="923330"/>
          </a:xfrm>
          <a:prstGeom prst="rect">
            <a:avLst/>
          </a:prstGeom>
        </p:spPr>
        <p:txBody>
          <a:bodyPr>
            <a:spAutoFit/>
          </a:bodyPr>
          <a:lstStyle/>
          <a:p>
            <a:pPr>
              <a:defRPr/>
            </a:pPr>
            <a:r>
              <a:rPr lang="zh-CN" altLang="en-US" sz="1800" b="1" dirty="0" smtClean="0">
                <a:solidFill>
                  <a:srgbClr val="000066"/>
                </a:solidFill>
                <a:latin typeface="+mn-ea"/>
                <a:ea typeface="+mn-ea"/>
              </a:rPr>
              <a:t>在</a:t>
            </a:r>
            <a:r>
              <a:rPr lang="zh-CN" altLang="en-US" sz="1800" b="1" dirty="0">
                <a:solidFill>
                  <a:srgbClr val="000066"/>
                </a:solidFill>
                <a:latin typeface="+mn-ea"/>
                <a:ea typeface="+mn-ea"/>
              </a:rPr>
              <a:t>金融去杠杆大背景下，流动性依然需要呵护。</a:t>
            </a:r>
            <a:r>
              <a:rPr lang="en-US" altLang="zh-CN" sz="1800" b="1" dirty="0">
                <a:solidFill>
                  <a:srgbClr val="000066"/>
                </a:solidFill>
                <a:latin typeface="+mn-ea"/>
                <a:ea typeface="+mn-ea"/>
              </a:rPr>
              <a:t>5</a:t>
            </a:r>
            <a:r>
              <a:rPr lang="zh-CN" altLang="en-US" sz="1800" b="1" dirty="0">
                <a:solidFill>
                  <a:srgbClr val="000066"/>
                </a:solidFill>
                <a:latin typeface="+mn-ea"/>
                <a:ea typeface="+mn-ea"/>
              </a:rPr>
              <a:t>月央行公开市场操作净投放</a:t>
            </a:r>
            <a:r>
              <a:rPr lang="en-US" altLang="zh-CN" sz="1800" b="1" dirty="0">
                <a:solidFill>
                  <a:srgbClr val="000066"/>
                </a:solidFill>
                <a:latin typeface="+mn-ea"/>
                <a:ea typeface="+mn-ea"/>
              </a:rPr>
              <a:t>200</a:t>
            </a:r>
            <a:r>
              <a:rPr lang="zh-CN" altLang="en-US" sz="1800" b="1" dirty="0">
                <a:solidFill>
                  <a:srgbClr val="000066"/>
                </a:solidFill>
                <a:latin typeface="+mn-ea"/>
                <a:ea typeface="+mn-ea"/>
              </a:rPr>
              <a:t>亿元，虽数量有所下降，但是央行在</a:t>
            </a:r>
            <a:r>
              <a:rPr lang="en-US" altLang="zh-CN" sz="1800" b="1" dirty="0">
                <a:solidFill>
                  <a:srgbClr val="000066"/>
                </a:solidFill>
                <a:latin typeface="+mn-ea"/>
                <a:ea typeface="+mn-ea"/>
              </a:rPr>
              <a:t>5</a:t>
            </a:r>
            <a:r>
              <a:rPr lang="zh-CN" altLang="en-US" sz="1800" b="1" dirty="0">
                <a:solidFill>
                  <a:srgbClr val="000066"/>
                </a:solidFill>
                <a:latin typeface="+mn-ea"/>
                <a:ea typeface="+mn-ea"/>
              </a:rPr>
              <a:t>月操作的</a:t>
            </a:r>
            <a:r>
              <a:rPr lang="en-US" altLang="zh-CN" sz="1800" b="1" dirty="0">
                <a:solidFill>
                  <a:srgbClr val="000066"/>
                </a:solidFill>
                <a:latin typeface="+mn-ea"/>
                <a:ea typeface="+mn-ea"/>
              </a:rPr>
              <a:t>MLF</a:t>
            </a:r>
            <a:r>
              <a:rPr lang="zh-CN" altLang="en-US" sz="1800" b="1" dirty="0">
                <a:solidFill>
                  <a:srgbClr val="000066"/>
                </a:solidFill>
                <a:latin typeface="+mn-ea"/>
                <a:ea typeface="+mn-ea"/>
              </a:rPr>
              <a:t>以及监管层的频繁发言，稍微稳定市场温和去杠杆的</a:t>
            </a:r>
            <a:r>
              <a:rPr lang="zh-CN" altLang="en-US" sz="1800" b="1" dirty="0" smtClean="0">
                <a:solidFill>
                  <a:srgbClr val="000066"/>
                </a:solidFill>
                <a:latin typeface="+mn-ea"/>
                <a:ea typeface="+mn-ea"/>
              </a:rPr>
              <a:t>预期。</a:t>
            </a:r>
            <a:endParaRPr lang="zh-CN" altLang="en-US" sz="1800" b="1" dirty="0">
              <a:solidFill>
                <a:srgbClr val="000066"/>
              </a:solidFill>
              <a:latin typeface="+mn-ea"/>
              <a:ea typeface="+mn-ea"/>
            </a:endParaRPr>
          </a:p>
        </p:txBody>
      </p:sp>
      <p:pic>
        <p:nvPicPr>
          <p:cNvPr id="2050"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961829" y="1340768"/>
            <a:ext cx="7220286" cy="300828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ChangeArrowheads="1"/>
          </p:cNvSpPr>
          <p:nvPr/>
        </p:nvSpPr>
        <p:spPr bwMode="auto">
          <a:xfrm>
            <a:off x="1295400" y="2540000"/>
            <a:ext cx="7129463" cy="431800"/>
          </a:xfrm>
          <a:prstGeom prst="flowChartAlternateProcess">
            <a:avLst/>
          </a:prstGeom>
          <a:solidFill>
            <a:srgbClr val="000066"/>
          </a:solidFill>
          <a:ln w="9525">
            <a:noFill/>
            <a:miter lim="800000"/>
          </a:ln>
        </p:spPr>
        <p:txBody>
          <a:bodyPr wrap="none" anchor="ctr"/>
          <a:lstStyle/>
          <a:p>
            <a:pPr algn="ctr"/>
            <a:endParaRPr lang="zh-CN" altLang="en-US">
              <a:ea typeface="幼圆" pitchFamily="49" charset="-122"/>
            </a:endParaRPr>
          </a:p>
        </p:txBody>
      </p:sp>
      <p:sp>
        <p:nvSpPr>
          <p:cNvPr id="17411" name="Text Box 3"/>
          <p:cNvSpPr txBox="1">
            <a:spLocks noChangeArrowheads="1"/>
          </p:cNvSpPr>
          <p:nvPr/>
        </p:nvSpPr>
        <p:spPr bwMode="auto">
          <a:xfrm>
            <a:off x="1331913" y="1976438"/>
            <a:ext cx="4897437" cy="2124075"/>
          </a:xfrm>
          <a:prstGeom prst="rect">
            <a:avLst/>
          </a:prstGeom>
          <a:noFill/>
          <a:ln w="9525">
            <a:noFill/>
            <a:miter lim="800000"/>
          </a:ln>
        </p:spPr>
        <p:txBody>
          <a:bodyPr>
            <a:spAutoFit/>
          </a:bodyPr>
          <a:lstStyle/>
          <a:p>
            <a:pPr marL="457200" indent="-457200">
              <a:spcBef>
                <a:spcPct val="50000"/>
              </a:spcBef>
            </a:pPr>
            <a:r>
              <a:rPr kumimoji="1" lang="zh-CN" altLang="en-US" sz="2400" b="1">
                <a:solidFill>
                  <a:srgbClr val="000066"/>
                </a:solidFill>
                <a:latin typeface="Times New Roman" panose="02020603050405020304" pitchFamily="18" charset="0"/>
                <a:ea typeface="幼圆" pitchFamily="49" charset="-122"/>
              </a:rPr>
              <a:t>1.本月宏观概况</a:t>
            </a:r>
          </a:p>
          <a:p>
            <a:pPr marL="457200" indent="-457200">
              <a:spcBef>
                <a:spcPct val="50000"/>
              </a:spcBef>
            </a:pPr>
            <a:r>
              <a:rPr kumimoji="1" lang="zh-CN" altLang="en-US" sz="2400" b="1">
                <a:solidFill>
                  <a:schemeClr val="bg1"/>
                </a:solidFill>
                <a:latin typeface="Times New Roman" panose="02020603050405020304" pitchFamily="18" charset="0"/>
                <a:ea typeface="幼圆" pitchFamily="49" charset="-122"/>
              </a:rPr>
              <a:t>2.本月市场动向分析</a:t>
            </a:r>
          </a:p>
          <a:p>
            <a:pPr marL="457200" indent="-457200">
              <a:spcBef>
                <a:spcPct val="50000"/>
              </a:spcBef>
            </a:pPr>
            <a:r>
              <a:rPr kumimoji="1" lang="zh-CN" altLang="en-US" sz="2400" b="1">
                <a:solidFill>
                  <a:srgbClr val="000066"/>
                </a:solidFill>
                <a:latin typeface="Times New Roman" panose="02020603050405020304" pitchFamily="18" charset="0"/>
                <a:ea typeface="幼圆" pitchFamily="49" charset="-122"/>
              </a:rPr>
              <a:t>3. 展望</a:t>
            </a:r>
          </a:p>
          <a:p>
            <a:pPr marL="457200" indent="-457200">
              <a:spcBef>
                <a:spcPct val="50000"/>
              </a:spcBef>
            </a:pPr>
            <a:r>
              <a:rPr kumimoji="1" lang="en-US" altLang="zh-CN" sz="2400" b="1">
                <a:solidFill>
                  <a:srgbClr val="000066"/>
                </a:solidFill>
                <a:latin typeface="Times New Roman" panose="02020603050405020304" pitchFamily="18" charset="0"/>
                <a:ea typeface="幼圆" pitchFamily="49" charset="-122"/>
              </a:rPr>
              <a:t>4. </a:t>
            </a:r>
            <a:r>
              <a:rPr kumimoji="1" lang="zh-CN" altLang="en-US" sz="2400" b="1">
                <a:solidFill>
                  <a:srgbClr val="000066"/>
                </a:solidFill>
                <a:latin typeface="Times New Roman" panose="02020603050405020304" pitchFamily="18" charset="0"/>
                <a:ea typeface="幼圆" pitchFamily="49" charset="-122"/>
              </a:rPr>
              <a:t>公司主要业务</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white">
          <a:xfrm>
            <a:off x="428625" y="214313"/>
            <a:ext cx="8231188" cy="1144587"/>
          </a:xfrm>
          <a:prstGeom prst="rect">
            <a:avLst/>
          </a:prstGeom>
          <a:noFill/>
          <a:ln w="9525" algn="ctr">
            <a:noFill/>
            <a:miter lim="800000"/>
          </a:ln>
        </p:spPr>
        <p:txBody>
          <a:bodyPr/>
          <a:lstStyle/>
          <a:p>
            <a:r>
              <a:rPr lang="zh-CN" altLang="en-US" sz="2400" b="1">
                <a:solidFill>
                  <a:srgbClr val="000066"/>
                </a:solidFill>
                <a:latin typeface="幼圆" pitchFamily="49" charset="-122"/>
                <a:ea typeface="幼圆" pitchFamily="49" charset="-122"/>
              </a:rPr>
              <a:t>市场概况</a:t>
            </a:r>
          </a:p>
        </p:txBody>
      </p:sp>
      <p:sp>
        <p:nvSpPr>
          <p:cNvPr id="18435" name="Text Box 280"/>
          <p:cNvSpPr txBox="1">
            <a:spLocks noChangeArrowheads="1"/>
          </p:cNvSpPr>
          <p:nvPr/>
        </p:nvSpPr>
        <p:spPr bwMode="auto">
          <a:xfrm>
            <a:off x="571500" y="5075892"/>
            <a:ext cx="8143875" cy="1477328"/>
          </a:xfrm>
          <a:prstGeom prst="rect">
            <a:avLst/>
          </a:prstGeom>
          <a:noFill/>
          <a:ln w="9525" algn="ctr">
            <a:noFill/>
            <a:miter lim="800000"/>
          </a:ln>
        </p:spPr>
        <p:txBody>
          <a:bodyPr>
            <a:spAutoFit/>
          </a:bodyPr>
          <a:lstStyle/>
          <a:p>
            <a:pPr>
              <a:spcBef>
                <a:spcPct val="50000"/>
              </a:spcBef>
            </a:pPr>
            <a:r>
              <a:rPr lang="en-US" altLang="zh-CN" sz="1800" b="1" dirty="0">
                <a:solidFill>
                  <a:srgbClr val="000066"/>
                </a:solidFill>
                <a:latin typeface="幼圆" pitchFamily="49" charset="-122"/>
                <a:ea typeface="幼圆" pitchFamily="49" charset="-122"/>
              </a:rPr>
              <a:t>5</a:t>
            </a:r>
            <a:r>
              <a:rPr lang="zh-CN" altLang="en-US" sz="1800" b="1" dirty="0" smtClean="0">
                <a:solidFill>
                  <a:srgbClr val="000066"/>
                </a:solidFill>
                <a:latin typeface="幼圆" pitchFamily="49" charset="-122"/>
                <a:ea typeface="幼圆" pitchFamily="49" charset="-122"/>
              </a:rPr>
              <a:t>月上证跌幅</a:t>
            </a:r>
            <a:r>
              <a:rPr lang="en-US" altLang="zh-CN" sz="1800" b="1" dirty="0" smtClean="0">
                <a:solidFill>
                  <a:srgbClr val="000066"/>
                </a:solidFill>
                <a:latin typeface="幼圆" pitchFamily="49" charset="-122"/>
                <a:ea typeface="幼圆" pitchFamily="49" charset="-122"/>
              </a:rPr>
              <a:t>1.19%</a:t>
            </a:r>
            <a:r>
              <a:rPr lang="zh-CN" altLang="en-US" sz="1800" b="1" dirty="0" smtClean="0">
                <a:solidFill>
                  <a:srgbClr val="000066"/>
                </a:solidFill>
                <a:latin typeface="幼圆" pitchFamily="49" charset="-122"/>
                <a:ea typeface="幼圆" pitchFamily="49" charset="-122"/>
              </a:rPr>
              <a:t>，收</a:t>
            </a:r>
            <a:r>
              <a:rPr lang="en-US" altLang="zh-CN" sz="1800" b="1" dirty="0" smtClean="0">
                <a:solidFill>
                  <a:srgbClr val="000066"/>
                </a:solidFill>
                <a:latin typeface="幼圆" pitchFamily="49" charset="-122"/>
                <a:ea typeface="幼圆" pitchFamily="49" charset="-122"/>
              </a:rPr>
              <a:t>3117.18</a:t>
            </a:r>
            <a:r>
              <a:rPr lang="zh-CN" altLang="en-US" sz="1800" b="1" dirty="0" smtClean="0">
                <a:solidFill>
                  <a:srgbClr val="000066"/>
                </a:solidFill>
                <a:latin typeface="幼圆" pitchFamily="49" charset="-122"/>
                <a:ea typeface="幼圆" pitchFamily="49" charset="-122"/>
              </a:rPr>
              <a:t>点</a:t>
            </a:r>
            <a:r>
              <a:rPr lang="zh-CN" altLang="en-US" sz="1800" b="1" dirty="0">
                <a:solidFill>
                  <a:srgbClr val="000066"/>
                </a:solidFill>
                <a:latin typeface="幼圆" pitchFamily="49" charset="-122"/>
                <a:ea typeface="幼圆" pitchFamily="49" charset="-122"/>
              </a:rPr>
              <a:t>，创业</a:t>
            </a:r>
            <a:r>
              <a:rPr lang="zh-CN" altLang="en-US" sz="1800" b="1" dirty="0" smtClean="0">
                <a:solidFill>
                  <a:srgbClr val="000066"/>
                </a:solidFill>
                <a:latin typeface="幼圆" pitchFamily="49" charset="-122"/>
                <a:ea typeface="幼圆" pitchFamily="49" charset="-122"/>
              </a:rPr>
              <a:t>板跌幅</a:t>
            </a:r>
            <a:r>
              <a:rPr lang="en-US" altLang="zh-CN" sz="1800" b="1" dirty="0" smtClean="0">
                <a:solidFill>
                  <a:srgbClr val="000066"/>
                </a:solidFill>
                <a:latin typeface="幼圆" pitchFamily="49" charset="-122"/>
                <a:ea typeface="幼圆" pitchFamily="49" charset="-122"/>
              </a:rPr>
              <a:t>4.70%</a:t>
            </a:r>
            <a:r>
              <a:rPr lang="zh-CN" altLang="en-US" sz="1800" b="1" dirty="0">
                <a:solidFill>
                  <a:srgbClr val="000066"/>
                </a:solidFill>
                <a:latin typeface="幼圆" pitchFamily="49" charset="-122"/>
                <a:ea typeface="幼圆" pitchFamily="49" charset="-122"/>
              </a:rPr>
              <a:t>，</a:t>
            </a:r>
            <a:r>
              <a:rPr lang="zh-CN" altLang="en-US" sz="1800" b="1" dirty="0" smtClean="0">
                <a:solidFill>
                  <a:srgbClr val="000066"/>
                </a:solidFill>
                <a:latin typeface="幼圆" pitchFamily="49" charset="-122"/>
                <a:ea typeface="幼圆" pitchFamily="49" charset="-122"/>
              </a:rPr>
              <a:t>收</a:t>
            </a:r>
            <a:r>
              <a:rPr lang="en-US" altLang="zh-CN" sz="1800" b="1" dirty="0" smtClean="0">
                <a:solidFill>
                  <a:srgbClr val="000066"/>
                </a:solidFill>
                <a:latin typeface="幼圆" pitchFamily="49" charset="-122"/>
                <a:ea typeface="幼圆" pitchFamily="49" charset="-122"/>
              </a:rPr>
              <a:t>1763.73</a:t>
            </a:r>
            <a:r>
              <a:rPr lang="zh-CN" altLang="en-US" sz="1800" b="1" dirty="0" smtClean="0">
                <a:solidFill>
                  <a:srgbClr val="000066"/>
                </a:solidFill>
                <a:latin typeface="幼圆" pitchFamily="49" charset="-122"/>
                <a:ea typeface="幼圆" pitchFamily="49" charset="-122"/>
              </a:rPr>
              <a:t>点。</a:t>
            </a:r>
            <a:r>
              <a:rPr lang="en-US" altLang="zh-CN" sz="1800" b="1" dirty="0">
                <a:solidFill>
                  <a:srgbClr val="000066"/>
                </a:solidFill>
                <a:latin typeface="幼圆" pitchFamily="49" charset="-122"/>
                <a:ea typeface="幼圆" pitchFamily="49" charset="-122"/>
              </a:rPr>
              <a:t>5</a:t>
            </a:r>
            <a:r>
              <a:rPr lang="zh-CN" altLang="en-US" sz="1800" b="1" dirty="0">
                <a:solidFill>
                  <a:srgbClr val="000066"/>
                </a:solidFill>
                <a:latin typeface="幼圆" pitchFamily="49" charset="-122"/>
                <a:ea typeface="幼圆" pitchFamily="49" charset="-122"/>
              </a:rPr>
              <a:t>月份以来，</a:t>
            </a:r>
            <a:r>
              <a:rPr lang="en-US" altLang="zh-CN" sz="1800" b="1" dirty="0">
                <a:solidFill>
                  <a:srgbClr val="000066"/>
                </a:solidFill>
                <a:latin typeface="幼圆" pitchFamily="49" charset="-122"/>
                <a:ea typeface="幼圆" pitchFamily="49" charset="-122"/>
              </a:rPr>
              <a:t>A</a:t>
            </a:r>
            <a:r>
              <a:rPr lang="zh-CN" altLang="en-US" sz="1800" b="1" dirty="0">
                <a:solidFill>
                  <a:srgbClr val="000066"/>
                </a:solidFill>
                <a:latin typeface="幼圆" pitchFamily="49" charset="-122"/>
                <a:ea typeface="幼圆" pitchFamily="49" charset="-122"/>
              </a:rPr>
              <a:t>股进入调整模式，上证指数一路下挫甚至逼近</a:t>
            </a:r>
            <a:r>
              <a:rPr lang="en-US" altLang="zh-CN" sz="1800" b="1" dirty="0">
                <a:solidFill>
                  <a:srgbClr val="000066"/>
                </a:solidFill>
                <a:latin typeface="幼圆" pitchFamily="49" charset="-122"/>
                <a:ea typeface="幼圆" pitchFamily="49" charset="-122"/>
              </a:rPr>
              <a:t>3000</a:t>
            </a:r>
            <a:r>
              <a:rPr lang="zh-CN" altLang="en-US" sz="1800" b="1" dirty="0">
                <a:solidFill>
                  <a:srgbClr val="000066"/>
                </a:solidFill>
                <a:latin typeface="幼圆" pitchFamily="49" charset="-122"/>
                <a:ea typeface="幼圆" pitchFamily="49" charset="-122"/>
              </a:rPr>
              <a:t>点这一整数</a:t>
            </a:r>
            <a:r>
              <a:rPr lang="zh-CN" altLang="en-US" sz="1800" b="1" dirty="0" smtClean="0">
                <a:solidFill>
                  <a:srgbClr val="000066"/>
                </a:solidFill>
                <a:latin typeface="幼圆" pitchFamily="49" charset="-122"/>
                <a:ea typeface="幼圆" pitchFamily="49" charset="-122"/>
              </a:rPr>
              <a:t>大关。上证总市值距上证指数年内高点</a:t>
            </a:r>
            <a:r>
              <a:rPr lang="en-US" altLang="zh-CN" sz="1800" b="1" dirty="0" smtClean="0">
                <a:solidFill>
                  <a:srgbClr val="000066"/>
                </a:solidFill>
                <a:latin typeface="幼圆" pitchFamily="49" charset="-122"/>
                <a:ea typeface="幼圆" pitchFamily="49" charset="-122"/>
              </a:rPr>
              <a:t>3295</a:t>
            </a:r>
            <a:r>
              <a:rPr lang="zh-CN" altLang="en-US" sz="1800" b="1" dirty="0" smtClean="0">
                <a:solidFill>
                  <a:srgbClr val="000066"/>
                </a:solidFill>
                <a:latin typeface="幼圆" pitchFamily="49" charset="-122"/>
                <a:ea typeface="幼圆" pitchFamily="49" charset="-122"/>
              </a:rPr>
              <a:t>点时期一度缩水超过</a:t>
            </a:r>
            <a:r>
              <a:rPr lang="en-US" altLang="zh-CN" sz="1800" b="1" dirty="0" smtClean="0">
                <a:solidFill>
                  <a:srgbClr val="000066"/>
                </a:solidFill>
                <a:latin typeface="幼圆" pitchFamily="49" charset="-122"/>
                <a:ea typeface="幼圆" pitchFamily="49" charset="-122"/>
              </a:rPr>
              <a:t>4</a:t>
            </a:r>
            <a:r>
              <a:rPr lang="zh-CN" altLang="en-US" sz="1800" b="1" dirty="0" smtClean="0">
                <a:solidFill>
                  <a:srgbClr val="000066"/>
                </a:solidFill>
                <a:latin typeface="幼圆" pitchFamily="49" charset="-122"/>
                <a:ea typeface="幼圆" pitchFamily="49" charset="-122"/>
              </a:rPr>
              <a:t>万亿元。市场低迷，信心严重匮乏，交易量也不断萎缩。绝大多数股票随波逐流，跟随指数震荡下跌，部分股票再创股灾以来新低。</a:t>
            </a:r>
            <a:endParaRPr lang="zh-CN" altLang="en-US" sz="1800" b="1" dirty="0">
              <a:solidFill>
                <a:srgbClr val="000066"/>
              </a:solidFill>
              <a:latin typeface="幼圆" pitchFamily="49" charset="-122"/>
              <a:ea typeface="幼圆" pitchFamily="49" charset="-122"/>
            </a:endParaRPr>
          </a:p>
        </p:txBody>
      </p:sp>
      <p:pic>
        <p:nvPicPr>
          <p:cNvPr id="1026" name="Picture 2"/>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231851" y="919412"/>
            <a:ext cx="6624736" cy="410054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68313" y="188913"/>
            <a:ext cx="8229600" cy="1143000"/>
          </a:xfrm>
          <a:noFill/>
          <a:ln>
            <a:miter lim="800000"/>
          </a:ln>
        </p:spPr>
        <p:txBody>
          <a:bodyPr vert="horz" wrap="square" lIns="91440" tIns="45720" rIns="91440" bIns="45720" numCol="1" anchor="t" anchorCtr="0" compatLnSpc="1"/>
          <a:lstStyle/>
          <a:p>
            <a:r>
              <a:rPr lang="zh-CN" altLang="en-US" sz="2400" dirty="0" smtClean="0">
                <a:solidFill>
                  <a:schemeClr val="tx1"/>
                </a:solidFill>
              </a:rPr>
              <a:t>股指期货</a:t>
            </a:r>
            <a:endParaRPr lang="en-US" altLang="zh-CN" sz="2400" dirty="0" smtClean="0">
              <a:solidFill>
                <a:schemeClr val="tx1"/>
              </a:solidFill>
            </a:endParaRPr>
          </a:p>
        </p:txBody>
      </p:sp>
      <p:sp>
        <p:nvSpPr>
          <p:cNvPr id="19459" name="Text Box 5"/>
          <p:cNvSpPr txBox="1">
            <a:spLocks noChangeArrowheads="1"/>
          </p:cNvSpPr>
          <p:nvPr/>
        </p:nvSpPr>
        <p:spPr bwMode="auto">
          <a:xfrm>
            <a:off x="500063" y="5500688"/>
            <a:ext cx="8143875" cy="365760"/>
          </a:xfrm>
          <a:prstGeom prst="rect">
            <a:avLst/>
          </a:prstGeom>
          <a:noFill/>
          <a:ln w="9525" algn="ctr">
            <a:noFill/>
            <a:miter lim="800000"/>
          </a:ln>
        </p:spPr>
        <p:txBody>
          <a:bodyPr>
            <a:spAutoFit/>
          </a:bodyPr>
          <a:lstStyle/>
          <a:p>
            <a:pPr>
              <a:spcBef>
                <a:spcPct val="50000"/>
              </a:spcBef>
            </a:pPr>
            <a:r>
              <a:rPr lang="zh-CN" altLang="en-US" sz="1800" b="1" dirty="0">
                <a:solidFill>
                  <a:srgbClr val="000066"/>
                </a:solidFill>
                <a:latin typeface="幼圆" pitchFamily="49" charset="-122"/>
                <a:ea typeface="幼圆" pitchFamily="49" charset="-122"/>
              </a:rPr>
              <a:t>    </a:t>
            </a:r>
            <a:r>
              <a:rPr lang="en-US" altLang="zh-CN" sz="1800" b="1" dirty="0">
                <a:solidFill>
                  <a:srgbClr val="000066"/>
                </a:solidFill>
                <a:latin typeface="幼圆" pitchFamily="49" charset="-122"/>
                <a:ea typeface="幼圆" pitchFamily="49" charset="-122"/>
              </a:rPr>
              <a:t>5</a:t>
            </a:r>
            <a:r>
              <a:rPr lang="zh-CN" altLang="en-US" sz="1800" b="1" dirty="0" smtClean="0">
                <a:solidFill>
                  <a:srgbClr val="000066"/>
                </a:solidFill>
                <a:latin typeface="幼圆" pitchFamily="49" charset="-122"/>
                <a:ea typeface="幼圆" pitchFamily="49" charset="-122"/>
              </a:rPr>
              <a:t>月上证</a:t>
            </a:r>
            <a:r>
              <a:rPr lang="en-US" altLang="zh-CN" sz="1800" b="1" dirty="0" smtClean="0">
                <a:solidFill>
                  <a:srgbClr val="000066"/>
                </a:solidFill>
                <a:latin typeface="幼圆" pitchFamily="49" charset="-122"/>
                <a:ea typeface="幼圆" pitchFamily="49" charset="-122"/>
              </a:rPr>
              <a:t>50</a:t>
            </a:r>
            <a:r>
              <a:rPr lang="zh-CN" altLang="en-US" sz="1800" b="1" dirty="0" smtClean="0">
                <a:solidFill>
                  <a:srgbClr val="000066"/>
                </a:solidFill>
                <a:latin typeface="幼圆" pitchFamily="49" charset="-122"/>
                <a:ea typeface="幼圆" pitchFamily="49" charset="-122"/>
              </a:rPr>
              <a:t>股指期货价格走势平稳向上，成交量和持仓量出现小幅下跌。</a:t>
            </a:r>
            <a:endParaRPr lang="zh-CN" altLang="en-US" sz="1800" b="1" dirty="0">
              <a:solidFill>
                <a:srgbClr val="000066"/>
              </a:solidFill>
              <a:latin typeface="幼圆" pitchFamily="49" charset="-122"/>
              <a:ea typeface="幼圆" pitchFamily="49" charset="-122"/>
            </a:endParaRPr>
          </a:p>
        </p:txBody>
      </p:sp>
      <p:pic>
        <p:nvPicPr>
          <p:cNvPr id="2" name="Picture 2"/>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1243837" y="1151112"/>
            <a:ext cx="6656325" cy="434578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标题 1"/>
          <p:cNvSpPr>
            <a:spLocks noGrp="1"/>
          </p:cNvSpPr>
          <p:nvPr>
            <p:ph type="title"/>
          </p:nvPr>
        </p:nvSpPr>
        <p:spPr bwMode="auto">
          <a:xfrm>
            <a:off x="500063" y="188640"/>
            <a:ext cx="8229600" cy="1143000"/>
          </a:xfrm>
          <a:noFill/>
          <a:ln>
            <a:miter lim="800000"/>
          </a:ln>
        </p:spPr>
        <p:txBody>
          <a:bodyPr vert="horz" wrap="square" lIns="91440" tIns="45720" rIns="91440" bIns="45720" numCol="1" anchor="t" anchorCtr="0" compatLnSpc="1"/>
          <a:lstStyle/>
          <a:p>
            <a:r>
              <a:rPr lang="zh-CN" altLang="en-US" sz="2400" dirty="0" smtClean="0">
                <a:solidFill>
                  <a:schemeClr val="tx1"/>
                </a:solidFill>
              </a:rPr>
              <a:t>债市指数</a:t>
            </a:r>
          </a:p>
        </p:txBody>
      </p:sp>
      <p:sp>
        <p:nvSpPr>
          <p:cNvPr id="6148" name="TextBox 2"/>
          <p:cNvSpPr txBox="1">
            <a:spLocks noChangeArrowheads="1"/>
          </p:cNvSpPr>
          <p:nvPr/>
        </p:nvSpPr>
        <p:spPr bwMode="auto">
          <a:xfrm>
            <a:off x="519112" y="4941168"/>
            <a:ext cx="8085137" cy="1477328"/>
          </a:xfrm>
          <a:prstGeom prst="rect">
            <a:avLst/>
          </a:prstGeom>
          <a:noFill/>
          <a:ln w="9525">
            <a:noFill/>
            <a:miter lim="800000"/>
          </a:ln>
        </p:spPr>
        <p:txBody>
          <a:bodyPr>
            <a:spAutoFit/>
          </a:bodyPr>
          <a:lstStyle/>
          <a:p>
            <a:pPr>
              <a:defRPr/>
            </a:pPr>
            <a:r>
              <a:rPr lang="zh-CN" altLang="en-US" sz="1800" b="1" dirty="0">
                <a:solidFill>
                  <a:schemeClr val="tx2">
                    <a:lumMod val="75000"/>
                  </a:schemeClr>
                </a:solidFill>
                <a:latin typeface="+mn-ea"/>
                <a:ea typeface="+mn-ea"/>
              </a:rPr>
              <a:t>　</a:t>
            </a:r>
            <a:r>
              <a:rPr lang="en-US" altLang="zh-CN" sz="1800" b="1" dirty="0" smtClean="0">
                <a:solidFill>
                  <a:schemeClr val="tx2">
                    <a:lumMod val="75000"/>
                  </a:schemeClr>
                </a:solidFill>
                <a:latin typeface="+mn-ea"/>
                <a:ea typeface="+mn-ea"/>
              </a:rPr>
              <a:t>4</a:t>
            </a:r>
            <a:r>
              <a:rPr lang="zh-CN" altLang="en-US" sz="1800" b="1" dirty="0">
                <a:solidFill>
                  <a:schemeClr val="tx2">
                    <a:lumMod val="75000"/>
                  </a:schemeClr>
                </a:solidFill>
                <a:latin typeface="+mn-ea"/>
                <a:ea typeface="+mn-ea"/>
              </a:rPr>
              <a:t>月以来，随着银监会监管政策的不断加码对于银行资金空转的严查，债市受到较大的流动性冲击。</a:t>
            </a:r>
            <a:r>
              <a:rPr lang="en-US" altLang="zh-CN" sz="1800" b="1" dirty="0">
                <a:solidFill>
                  <a:schemeClr val="tx2">
                    <a:lumMod val="75000"/>
                  </a:schemeClr>
                </a:solidFill>
                <a:latin typeface="+mn-ea"/>
                <a:ea typeface="+mn-ea"/>
              </a:rPr>
              <a:t>5</a:t>
            </a:r>
            <a:r>
              <a:rPr lang="zh-CN" altLang="en-US" sz="1800" b="1" dirty="0">
                <a:solidFill>
                  <a:schemeClr val="tx2">
                    <a:lumMod val="75000"/>
                  </a:schemeClr>
                </a:solidFill>
                <a:latin typeface="+mn-ea"/>
                <a:ea typeface="+mn-ea"/>
              </a:rPr>
              <a:t>月资金紧张，同业存单量跌价升，带动短端利率上行，债市延续调整格局</a:t>
            </a:r>
            <a:r>
              <a:rPr lang="zh-CN" altLang="en-US" sz="1800" b="1" dirty="0" smtClean="0">
                <a:solidFill>
                  <a:schemeClr val="tx2">
                    <a:lumMod val="75000"/>
                  </a:schemeClr>
                </a:solidFill>
                <a:latin typeface="+mn-ea"/>
                <a:ea typeface="+mn-ea"/>
              </a:rPr>
              <a:t>。从</a:t>
            </a:r>
            <a:r>
              <a:rPr lang="zh-CN" altLang="en-US" sz="1800" b="1" dirty="0">
                <a:solidFill>
                  <a:schemeClr val="tx2">
                    <a:lumMod val="75000"/>
                  </a:schemeClr>
                </a:solidFill>
                <a:latin typeface="+mn-ea"/>
                <a:ea typeface="+mn-ea"/>
              </a:rPr>
              <a:t>当前时间点来看，一方面，高频的经济数据表明，国内经济的周期高点可能已过，基本面将逐渐利好债市；另一方面，监管政策逐渐加码，债市抛售的流动性冲击依然不小</a:t>
            </a:r>
            <a:r>
              <a:rPr lang="zh-CN" altLang="en-US" sz="1800" b="1" dirty="0" smtClean="0">
                <a:solidFill>
                  <a:schemeClr val="tx2">
                    <a:lumMod val="75000"/>
                  </a:schemeClr>
                </a:solidFill>
                <a:latin typeface="+mn-ea"/>
                <a:ea typeface="+mn-ea"/>
              </a:rPr>
              <a:t>。</a:t>
            </a:r>
            <a:endParaRPr lang="zh-CN" altLang="en-US" sz="1800" b="1" dirty="0">
              <a:solidFill>
                <a:schemeClr val="tx2">
                  <a:lumMod val="75000"/>
                </a:schemeClr>
              </a:solidFill>
              <a:latin typeface="+mn-ea"/>
              <a:ea typeface="+mn-ea"/>
            </a:endParaRPr>
          </a:p>
        </p:txBody>
      </p:sp>
      <p:pic>
        <p:nvPicPr>
          <p:cNvPr id="2050" name="Picture 2"/>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357325" y="908720"/>
            <a:ext cx="6408712" cy="403244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itchFamily="49" charset="-122"/>
          </a:defRPr>
        </a:defPPr>
      </a:lstStyle>
    </a:lnDef>
    <a:txDef>
      <a:spPr bwMode="auto">
        <a:noFill/>
        <a:ln w="9525">
          <a:solidFill>
            <a:schemeClr val="accent1"/>
          </a:solidFill>
          <a:miter lim="800000"/>
        </a:ln>
      </a:spPr>
      <a:bodyPr>
        <a:spAutoFit/>
      </a:bodyPr>
      <a:lstStyle>
        <a:defPPr>
          <a:defRPr sz="1300" b="1" dirty="0" smtClean="0">
            <a:solidFill>
              <a:srgbClr val="000066"/>
            </a:solidFill>
            <a:latin typeface="幼圆" pitchFamily="49" charset="-122"/>
            <a:ea typeface="幼圆" pitchFamily="49" charset="-122"/>
          </a:defRPr>
        </a:defPPr>
      </a:lstStyle>
    </a:tx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融客投资PPT模板">
  <a:themeElements>
    <a:clrScheme name="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投资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itchFamily="49" charset="-122"/>
          </a:defRPr>
        </a:defPPr>
      </a:lstStyle>
    </a:lnDef>
  </a:objectDefaults>
  <a:extraClrSchemeLst>
    <a:extraClrScheme>
      <a:clrScheme name="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clrMap bg1="lt1" tx1="dk1" bg2="lt2" tx2="dk2" accent1="accent1" accent2="accent2" accent3="accent3" accent4="accent4" accent5="accent5" accent6="accent6" hlink="hlink" folHlink="folHlink"/>
    </a:extraClrScheme>
    <a:extraClrScheme>
      <a:clrScheme name="融客投资PPT模板 2">
        <a:dk1>
          <a:srgbClr val="000000"/>
        </a:dk1>
        <a:lt1>
          <a:srgbClr val="FFFFFF"/>
        </a:lt1>
        <a:dk2>
          <a:srgbClr val="094332"/>
        </a:dk2>
        <a:lt2>
          <a:srgbClr val="B2B2B2"/>
        </a:lt2>
        <a:accent1>
          <a:srgbClr val="0D6531"/>
        </a:accent1>
        <a:accent2>
          <a:srgbClr val="39AF6E"/>
        </a:accent2>
        <a:accent3>
          <a:srgbClr val="FFFFFF"/>
        </a:accent3>
        <a:accent4>
          <a:srgbClr val="000000"/>
        </a:accent4>
        <a:accent5>
          <a:srgbClr val="AAB8AD"/>
        </a:accent5>
        <a:accent6>
          <a:srgbClr val="339E63"/>
        </a:accent6>
        <a:hlink>
          <a:srgbClr val="93E1A0"/>
        </a:hlink>
        <a:folHlink>
          <a:srgbClr val="1D834B"/>
        </a:folHlink>
      </a:clrScheme>
      <a:clrMap bg1="lt1" tx1="dk1" bg2="lt2" tx2="dk2" accent1="accent1" accent2="accent2" accent3="accent3" accent4="accent4" accent5="accent5" accent6="accent6" hlink="hlink" folHlink="folHlink"/>
    </a:extraClrScheme>
    <a:extraClrScheme>
      <a:clrScheme name="融客投资PPT模板 3">
        <a:dk1>
          <a:srgbClr val="000000"/>
        </a:dk1>
        <a:lt1>
          <a:srgbClr val="FFFFFF"/>
        </a:lt1>
        <a:dk2>
          <a:srgbClr val="275CA3"/>
        </a:dk2>
        <a:lt2>
          <a:srgbClr val="C0C0C0"/>
        </a:lt2>
        <a:accent1>
          <a:srgbClr val="529EBC"/>
        </a:accent1>
        <a:accent2>
          <a:srgbClr val="55BEE3"/>
        </a:accent2>
        <a:accent3>
          <a:srgbClr val="FFFFFF"/>
        </a:accent3>
        <a:accent4>
          <a:srgbClr val="000000"/>
        </a:accent4>
        <a:accent5>
          <a:srgbClr val="B3CCDA"/>
        </a:accent5>
        <a:accent6>
          <a:srgbClr val="4CACCE"/>
        </a:accent6>
        <a:hlink>
          <a:srgbClr val="9FD4F1"/>
        </a:hlink>
        <a:folHlink>
          <a:srgbClr val="0099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2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5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7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8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themeOverride>
</file>

<file path=ppt/theme/themeOverride2.xml><?xml version="1.0" encoding="utf-8"?>
<a:themeOverride xmlns:a="http://schemas.openxmlformats.org/drawingml/2006/main">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themeOverride>
</file>

<file path=docProps/app.xml><?xml version="1.0" encoding="utf-8"?>
<Properties xmlns="http://schemas.openxmlformats.org/officeDocument/2006/extended-properties" xmlns:vt="http://schemas.openxmlformats.org/officeDocument/2006/docPropsVTypes">
  <TotalTime>2825</TotalTime>
  <Words>2598</Words>
  <Application>Microsoft Macintosh PowerPoint</Application>
  <PresentationFormat>全屏显示(4:3)</PresentationFormat>
  <Paragraphs>361</Paragraphs>
  <Slides>27</Slides>
  <Notes>24</Notes>
  <HiddenSlides>0</HiddenSlides>
  <MMClips>0</MMClips>
  <ScaleCrop>false</ScaleCrop>
  <HeadingPairs>
    <vt:vector size="4" baseType="variant">
      <vt:variant>
        <vt:lpstr>主题</vt:lpstr>
      </vt:variant>
      <vt:variant>
        <vt:i4>8</vt:i4>
      </vt:variant>
      <vt:variant>
        <vt:lpstr>幻灯片标题</vt:lpstr>
      </vt:variant>
      <vt:variant>
        <vt:i4>27</vt:i4>
      </vt:variant>
    </vt:vector>
  </HeadingPairs>
  <TitlesOfParts>
    <vt:vector size="35" baseType="lpstr">
      <vt:lpstr>融客PPT模板</vt:lpstr>
      <vt:lpstr>融客投资PPT模板</vt:lpstr>
      <vt:lpstr>1_融客PPT模板</vt:lpstr>
      <vt:lpstr>3_融客PPT模板</vt:lpstr>
      <vt:lpstr>2_融客PPT模板</vt:lpstr>
      <vt:lpstr>5_融客PPT模板</vt:lpstr>
      <vt:lpstr>7_融客PPT模板</vt:lpstr>
      <vt:lpstr>8_融客PPT模板</vt:lpstr>
      <vt:lpstr>幻灯片 1</vt:lpstr>
      <vt:lpstr>幻灯片 2</vt:lpstr>
      <vt:lpstr>CPI、PPI</vt:lpstr>
      <vt:lpstr>PMI</vt:lpstr>
      <vt:lpstr>央行公开市场操作</vt:lpstr>
      <vt:lpstr>幻灯片 6</vt:lpstr>
      <vt:lpstr>幻灯片 7</vt:lpstr>
      <vt:lpstr>股指期货</vt:lpstr>
      <vt:lpstr>债市指数</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联系我们</vt:lpstr>
    </vt:vector>
  </TitlesOfParts>
  <Company>Lenovo (Beijing) Limited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Lenovo User</dc:creator>
  <cp:lastModifiedBy>New User</cp:lastModifiedBy>
  <cp:revision>3624</cp:revision>
  <dcterms:created xsi:type="dcterms:W3CDTF">2007-11-30T05:47:00Z</dcterms:created>
  <dcterms:modified xsi:type="dcterms:W3CDTF">2017-06-13T07:48:25Z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2052-10.1.0.6206</vt:lpwstr>
  </property>
</Properties>
</file>